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6858000" cy="9144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5759">
          <p15:clr>
            <a:srgbClr val="A4A3A4"/>
          </p15:clr>
        </p15:guide>
        <p15:guide id="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8" d="100"/>
          <a:sy n="98" d="100"/>
        </p:scale>
        <p:origin x="2682" y="-186"/>
      </p:cViewPr>
      <p:guideLst>
        <p:guide orient="horz" pos="5759"/>
        <p:guide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F7176-6916-4D15-A15E-277499680322}" type="datetimeFigureOut">
              <a:rPr lang="ko-KR" altLang="en-US" smtClean="0"/>
              <a:pPr/>
              <a:t>2025-11-25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2B0AC-038B-45A5-857A-D820C858DEF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F7176-6916-4D15-A15E-277499680322}" type="datetimeFigureOut">
              <a:rPr lang="ko-KR" altLang="en-US" smtClean="0"/>
              <a:pPr/>
              <a:t>2025-11-25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2B0AC-038B-45A5-857A-D820C858DEF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F7176-6916-4D15-A15E-277499680322}" type="datetimeFigureOut">
              <a:rPr lang="ko-KR" altLang="en-US" smtClean="0"/>
              <a:pPr/>
              <a:t>2025-11-25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2B0AC-038B-45A5-857A-D820C858DEF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F7176-6916-4D15-A15E-277499680322}" type="datetimeFigureOut">
              <a:rPr lang="ko-KR" altLang="en-US" smtClean="0"/>
              <a:pPr/>
              <a:t>2025-11-25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2B0AC-038B-45A5-857A-D820C858DEF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F7176-6916-4D15-A15E-277499680322}" type="datetimeFigureOut">
              <a:rPr lang="ko-KR" altLang="en-US" smtClean="0"/>
              <a:pPr/>
              <a:t>2025-11-25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2B0AC-038B-45A5-857A-D820C858DEF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F7176-6916-4D15-A15E-277499680322}" type="datetimeFigureOut">
              <a:rPr lang="ko-KR" altLang="en-US" smtClean="0"/>
              <a:pPr/>
              <a:t>2025-11-25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2B0AC-038B-45A5-857A-D820C858DEF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F7176-6916-4D15-A15E-277499680322}" type="datetimeFigureOut">
              <a:rPr lang="ko-KR" altLang="en-US" smtClean="0"/>
              <a:pPr/>
              <a:t>2025-11-25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2B0AC-038B-45A5-857A-D820C858DEF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F7176-6916-4D15-A15E-277499680322}" type="datetimeFigureOut">
              <a:rPr lang="ko-KR" altLang="en-US" smtClean="0"/>
              <a:pPr/>
              <a:t>2025-11-25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2B0AC-038B-45A5-857A-D820C858DEF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F7176-6916-4D15-A15E-277499680322}" type="datetimeFigureOut">
              <a:rPr lang="ko-KR" altLang="en-US" smtClean="0"/>
              <a:pPr/>
              <a:t>2025-11-25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2B0AC-038B-45A5-857A-D820C858DEF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F7176-6916-4D15-A15E-277499680322}" type="datetimeFigureOut">
              <a:rPr lang="ko-KR" altLang="en-US" smtClean="0"/>
              <a:pPr/>
              <a:t>2025-11-25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2B0AC-038B-45A5-857A-D820C858DEF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F7176-6916-4D15-A15E-277499680322}" type="datetimeFigureOut">
              <a:rPr lang="ko-KR" altLang="en-US" smtClean="0"/>
              <a:pPr/>
              <a:t>2025-11-25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2B0AC-038B-45A5-857A-D820C858DEF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FF7176-6916-4D15-A15E-277499680322}" type="datetimeFigureOut">
              <a:rPr lang="ko-KR" altLang="en-US" smtClean="0"/>
              <a:pPr/>
              <a:t>2025-11-25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12B0AC-038B-45A5-857A-D820C858DEF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모서리가 둥근 직사각형 5"/>
          <p:cNvSpPr/>
          <p:nvPr/>
        </p:nvSpPr>
        <p:spPr>
          <a:xfrm>
            <a:off x="1124744" y="611560"/>
            <a:ext cx="4608512" cy="432048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>
                <a:solidFill>
                  <a:schemeClr val="tx2">
                    <a:lumMod val="50000"/>
                  </a:schemeClr>
                </a:solidFill>
              </a:rPr>
              <a:t>서비스센터별 도시가스 연결비 현황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-171400" y="1403648"/>
            <a:ext cx="70294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300"/>
              </a:spcAft>
            </a:pPr>
            <a:r>
              <a:rPr lang="en-US" altLang="ko-KR" sz="1600" dirty="0"/>
              <a:t>    </a:t>
            </a:r>
            <a:r>
              <a:rPr lang="en-US" altLang="ko-KR" sz="1600" b="1" dirty="0"/>
              <a:t>1. </a:t>
            </a:r>
            <a:r>
              <a:rPr lang="ko-KR" altLang="en-US" sz="1600" b="1" dirty="0" err="1"/>
              <a:t>연결비</a:t>
            </a:r>
            <a:r>
              <a:rPr lang="ko-KR" altLang="en-US" sz="1600" b="1" dirty="0"/>
              <a:t> 현황</a:t>
            </a:r>
            <a:r>
              <a:rPr lang="en-US" altLang="ko-KR" sz="1600" b="1" dirty="0"/>
              <a:t>(2025.12</a:t>
            </a:r>
            <a:r>
              <a:rPr lang="ko-KR" altLang="en-US" sz="1600" b="1" dirty="0"/>
              <a:t>월 기준</a:t>
            </a:r>
            <a:r>
              <a:rPr lang="en-US" altLang="ko-KR" sz="1600" b="1" dirty="0"/>
              <a:t>)	</a:t>
            </a:r>
            <a:r>
              <a:rPr lang="en-US" altLang="ko-KR" sz="1200" b="1" dirty="0"/>
              <a:t>                                 </a:t>
            </a:r>
            <a:r>
              <a:rPr lang="ko-KR" altLang="en-US" sz="1100" dirty="0"/>
              <a:t>단위</a:t>
            </a:r>
            <a:r>
              <a:rPr lang="en-US" altLang="ko-KR" sz="1100" dirty="0"/>
              <a:t>:</a:t>
            </a:r>
            <a:r>
              <a:rPr lang="ko-KR" altLang="en-US" sz="1100" dirty="0"/>
              <a:t>원</a:t>
            </a:r>
            <a:r>
              <a:rPr lang="en-US" altLang="ko-KR" sz="1100" dirty="0"/>
              <a:t>, VAT </a:t>
            </a:r>
            <a:r>
              <a:rPr lang="ko-KR" altLang="en-US" sz="1100" dirty="0"/>
              <a:t>포함</a:t>
            </a:r>
            <a:r>
              <a:rPr lang="en-US" altLang="ko-KR" sz="1100" dirty="0"/>
              <a:t> </a:t>
            </a:r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0322693"/>
              </p:ext>
            </p:extLst>
          </p:nvPr>
        </p:nvGraphicFramePr>
        <p:xfrm>
          <a:off x="404664" y="1763688"/>
          <a:ext cx="6048677" cy="1813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78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910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9101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9101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9101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9101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9101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10472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0"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10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구분</a:t>
                      </a:r>
                    </a:p>
                  </a:txBody>
                  <a:tcPr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6">
                  <a:txBody>
                    <a:bodyPr/>
                    <a:lstStyle/>
                    <a:p>
                      <a:pPr algn="ctr" latinLnBrk="1"/>
                      <a:r>
                        <a:rPr lang="ko-KR" altLang="en-US" sz="110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재료비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10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기타수수료</a:t>
                      </a:r>
                      <a:endParaRPr lang="en-US" altLang="ko-KR" sz="110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  <a:p>
                      <a:pPr algn="ctr" latinLnBrk="1"/>
                      <a:r>
                        <a:rPr lang="en-US" altLang="ko-KR" sz="100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(</a:t>
                      </a:r>
                      <a:r>
                        <a:rPr lang="ko-KR" altLang="en-US" sz="100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시공비</a:t>
                      </a:r>
                      <a:r>
                        <a:rPr lang="en-US" altLang="ko-KR" sz="100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/</a:t>
                      </a:r>
                      <a:r>
                        <a:rPr lang="ko-KR" altLang="en-US" sz="100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출장비</a:t>
                      </a:r>
                      <a:r>
                        <a:rPr lang="en-US" altLang="ko-KR" sz="100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)</a:t>
                      </a:r>
                      <a:endParaRPr lang="ko-KR" altLang="en-US" sz="100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latinLnBrk="1"/>
                      <a:endParaRPr lang="ko-KR" altLang="en-US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10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호스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10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휴즈콕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10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피팅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일반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특수</a:t>
                      </a:r>
                      <a:r>
                        <a:rPr lang="en-US" altLang="ko-KR" sz="110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(</a:t>
                      </a:r>
                      <a:r>
                        <a:rPr lang="ko-KR" altLang="en-US" sz="110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小</a:t>
                      </a:r>
                      <a:r>
                        <a:rPr lang="en-US" altLang="ko-KR" sz="110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)</a:t>
                      </a:r>
                      <a:endParaRPr lang="ko-KR" altLang="en-US" sz="110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특수</a:t>
                      </a:r>
                      <a:r>
                        <a:rPr lang="en-US" altLang="ko-KR" sz="110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(</a:t>
                      </a:r>
                      <a:r>
                        <a:rPr lang="ko-KR" altLang="en-US" sz="110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大</a:t>
                      </a:r>
                      <a:r>
                        <a:rPr lang="en-US" altLang="ko-KR" sz="110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)</a:t>
                      </a:r>
                      <a:endParaRPr lang="ko-KR" altLang="en-US" sz="110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일반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특수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중부</a:t>
                      </a:r>
                      <a:r>
                        <a:rPr lang="en-US" altLang="ko-KR" sz="1100" dirty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LSC</a:t>
                      </a:r>
                      <a:endParaRPr lang="ko-KR" altLang="en-US" sz="1100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4,000</a:t>
                      </a:r>
                      <a:endParaRPr lang="ko-KR" altLang="en-US" sz="110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13,000</a:t>
                      </a:r>
                      <a:endParaRPr lang="ko-KR" altLang="en-US" sz="110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16,000</a:t>
                      </a:r>
                      <a:endParaRPr lang="ko-KR" altLang="en-US" sz="110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 dirty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5,000</a:t>
                      </a:r>
                      <a:endParaRPr lang="ko-KR" altLang="en-US" sz="1100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1,000</a:t>
                      </a:r>
                      <a:endParaRPr lang="ko-KR" altLang="en-US" sz="110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1,000</a:t>
                      </a:r>
                      <a:endParaRPr lang="ko-KR" altLang="en-US" sz="110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없음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남동</a:t>
                      </a:r>
                      <a:r>
                        <a:rPr lang="en-US" altLang="ko-KR" sz="1100" dirty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LSC</a:t>
                      </a:r>
                      <a:endParaRPr lang="ko-KR" altLang="en-US" sz="1100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4,000</a:t>
                      </a:r>
                      <a:endParaRPr lang="ko-KR" altLang="en-US" sz="110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13,000</a:t>
                      </a:r>
                      <a:endParaRPr lang="ko-KR" altLang="en-US" sz="110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16,000</a:t>
                      </a:r>
                      <a:endParaRPr lang="ko-KR" altLang="en-US" sz="110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1F497D">
                              <a:lumMod val="50000"/>
                            </a:srgbClr>
                          </a:solidFill>
                          <a:effectLst/>
                          <a:uLnTx/>
                          <a:uFillTx/>
                          <a:latin typeface="맑은 고딕"/>
                          <a:ea typeface="맑은 고딕" panose="020B0503020000020004" pitchFamily="50" charset="-127"/>
                          <a:cs typeface="+mn-cs"/>
                        </a:rPr>
                        <a:t>5,000</a:t>
                      </a:r>
                      <a:endParaRPr kumimoji="0" lang="ko-KR" alt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497D">
                            <a:lumMod val="50000"/>
                          </a:srgbClr>
                        </a:solidFill>
                        <a:effectLst/>
                        <a:uLnTx/>
                        <a:uFillTx/>
                        <a:latin typeface="맑은 고딕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1,000</a:t>
                      </a:r>
                      <a:endParaRPr lang="ko-KR" altLang="en-US" sz="110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1,000</a:t>
                      </a:r>
                      <a:endParaRPr lang="ko-KR" altLang="en-US" sz="110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없음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동부</a:t>
                      </a:r>
                      <a:r>
                        <a:rPr lang="en-US" altLang="ko-KR" sz="1100" dirty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LSC</a:t>
                      </a:r>
                      <a:endParaRPr lang="ko-KR" altLang="en-US" sz="1100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4,000</a:t>
                      </a:r>
                      <a:endParaRPr lang="ko-KR" altLang="en-US" sz="110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13,000</a:t>
                      </a:r>
                      <a:endParaRPr lang="ko-KR" altLang="en-US" sz="110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16,000</a:t>
                      </a:r>
                      <a:endParaRPr lang="ko-KR" altLang="en-US" sz="110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1F497D">
                              <a:lumMod val="50000"/>
                            </a:srgbClr>
                          </a:solidFill>
                          <a:effectLst/>
                          <a:uLnTx/>
                          <a:uFillTx/>
                          <a:latin typeface="맑은 고딕"/>
                          <a:ea typeface="맑은 고딕" panose="020B0503020000020004" pitchFamily="50" charset="-127"/>
                          <a:cs typeface="+mn-cs"/>
                        </a:rPr>
                        <a:t>5,000</a:t>
                      </a:r>
                      <a:endParaRPr kumimoji="0" lang="ko-KR" alt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497D">
                            <a:lumMod val="50000"/>
                          </a:srgbClr>
                        </a:solidFill>
                        <a:effectLst/>
                        <a:uLnTx/>
                        <a:uFillTx/>
                        <a:latin typeface="맑은 고딕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1,000</a:t>
                      </a:r>
                      <a:endParaRPr lang="ko-KR" altLang="en-US" sz="110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1,000</a:t>
                      </a:r>
                      <a:endParaRPr lang="ko-KR" altLang="en-US" sz="110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없음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서부</a:t>
                      </a:r>
                      <a:r>
                        <a:rPr lang="en-US" altLang="ko-KR" sz="1100" dirty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LSC</a:t>
                      </a:r>
                      <a:endParaRPr lang="ko-KR" altLang="en-US" sz="1100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4,000</a:t>
                      </a:r>
                      <a:endParaRPr lang="ko-KR" altLang="en-US" sz="110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13,000</a:t>
                      </a:r>
                      <a:endParaRPr lang="ko-KR" altLang="en-US" sz="110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16,000</a:t>
                      </a:r>
                      <a:endParaRPr lang="ko-KR" altLang="en-US" sz="110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1F497D">
                              <a:lumMod val="50000"/>
                            </a:srgbClr>
                          </a:solidFill>
                          <a:effectLst/>
                          <a:uLnTx/>
                          <a:uFillTx/>
                          <a:latin typeface="맑은 고딕"/>
                          <a:ea typeface="맑은 고딕" panose="020B0503020000020004" pitchFamily="50" charset="-127"/>
                          <a:cs typeface="+mn-cs"/>
                        </a:rPr>
                        <a:t>5,000</a:t>
                      </a:r>
                      <a:endParaRPr kumimoji="0" lang="ko-KR" alt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1F497D">
                            <a:lumMod val="50000"/>
                          </a:srgbClr>
                        </a:solidFill>
                        <a:effectLst/>
                        <a:uLnTx/>
                        <a:uFillTx/>
                        <a:latin typeface="맑은 고딕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1,000</a:t>
                      </a:r>
                      <a:endParaRPr lang="ko-KR" altLang="en-US" sz="110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10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1,000</a:t>
                      </a:r>
                      <a:endParaRPr lang="ko-KR" altLang="en-US" sz="110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없음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0" name="직사각형 9"/>
          <p:cNvSpPr/>
          <p:nvPr/>
        </p:nvSpPr>
        <p:spPr>
          <a:xfrm>
            <a:off x="70848" y="5292080"/>
            <a:ext cx="262604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600"/>
              <a:t> </a:t>
            </a:r>
            <a:r>
              <a:rPr lang="en-US" altLang="ko-KR" sz="1600" b="1"/>
              <a:t>2. </a:t>
            </a:r>
            <a:r>
              <a:rPr lang="ko-KR" altLang="en-US" sz="1600" b="1"/>
              <a:t>서비스센터별 관리구역</a:t>
            </a:r>
            <a:endParaRPr lang="ko-KR" altLang="en-US" sz="1600"/>
          </a:p>
        </p:txBody>
      </p:sp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1076357"/>
              </p:ext>
            </p:extLst>
          </p:nvPr>
        </p:nvGraphicFramePr>
        <p:xfrm>
          <a:off x="404664" y="5686448"/>
          <a:ext cx="6120680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20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3285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구분</a:t>
                      </a:r>
                    </a:p>
                  </a:txBody>
                  <a:tcPr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관리구역</a:t>
                      </a:r>
                      <a:r>
                        <a:rPr lang="en-US" altLang="ko-KR" sz="120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(</a:t>
                      </a:r>
                      <a:r>
                        <a:rPr lang="ko-KR" altLang="en-US" sz="120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동</a:t>
                      </a:r>
                      <a:r>
                        <a:rPr lang="en-US" altLang="ko-KR" sz="120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/</a:t>
                      </a:r>
                      <a:r>
                        <a:rPr lang="ko-KR" altLang="en-US" sz="120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읍</a:t>
                      </a:r>
                      <a:r>
                        <a:rPr lang="en-US" altLang="ko-KR" sz="120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)</a:t>
                      </a:r>
                      <a:endParaRPr lang="ko-KR" altLang="en-US" sz="120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중부</a:t>
                      </a:r>
                      <a:r>
                        <a:rPr lang="en-US" altLang="ko-KR" sz="1100" dirty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LSC</a:t>
                      </a:r>
                      <a:endParaRPr lang="ko-KR" altLang="en-US" sz="1100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kumimoji="1" lang="ko-KR" altLang="ko-KR" sz="1200" b="0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+mn-ea"/>
                          <a:cs typeface="Arial" charset="0"/>
                        </a:rPr>
                        <a:t>흥해읍</a:t>
                      </a:r>
                      <a:r>
                        <a:rPr kumimoji="1" lang="en-US" altLang="ko-KR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+mn-ea"/>
                          <a:cs typeface="Arial" charset="0"/>
                        </a:rPr>
                        <a:t>(</a:t>
                      </a:r>
                      <a:r>
                        <a:rPr kumimoji="1" lang="ko-KR" altLang="en-US" sz="1200" b="0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+mn-ea"/>
                          <a:cs typeface="Arial" charset="0"/>
                        </a:rPr>
                        <a:t>대련리</a:t>
                      </a:r>
                      <a:r>
                        <a:rPr kumimoji="1" lang="en-US" altLang="ko-KR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+mn-ea"/>
                          <a:cs typeface="Arial" charset="0"/>
                        </a:rPr>
                        <a:t> </a:t>
                      </a:r>
                      <a:r>
                        <a:rPr kumimoji="1" lang="ko-KR" altLang="en-US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+mn-ea"/>
                          <a:cs typeface="Arial" charset="0"/>
                        </a:rPr>
                        <a:t>및 </a:t>
                      </a:r>
                      <a:r>
                        <a:rPr kumimoji="1" lang="ko-KR" altLang="en-US" sz="1200" b="0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+mn-ea"/>
                          <a:cs typeface="Arial" charset="0"/>
                        </a:rPr>
                        <a:t>펜타시티</a:t>
                      </a:r>
                      <a:r>
                        <a:rPr kumimoji="1" lang="ko-KR" altLang="en-US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+mn-ea"/>
                          <a:cs typeface="Arial" charset="0"/>
                        </a:rPr>
                        <a:t> 제외</a:t>
                      </a:r>
                      <a:r>
                        <a:rPr kumimoji="1" lang="en-US" altLang="ko-KR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+mn-ea"/>
                          <a:cs typeface="Arial" charset="0"/>
                        </a:rPr>
                        <a:t>), </a:t>
                      </a:r>
                      <a:r>
                        <a:rPr kumimoji="1" lang="ko-KR" altLang="ko-KR" sz="1200" b="0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+mn-ea"/>
                          <a:cs typeface="Arial" charset="0"/>
                        </a:rPr>
                        <a:t>남빈</a:t>
                      </a:r>
                      <a:r>
                        <a:rPr kumimoji="1" lang="en-US" altLang="ko-KR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, </a:t>
                      </a:r>
                      <a:r>
                        <a:rPr kumimoji="1" lang="ko-KR" altLang="ko-KR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덕산</a:t>
                      </a:r>
                      <a:r>
                        <a:rPr kumimoji="1" lang="en-US" altLang="ko-KR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, </a:t>
                      </a:r>
                      <a:r>
                        <a:rPr kumimoji="1" lang="ko-KR" altLang="ko-KR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덕수</a:t>
                      </a:r>
                      <a:r>
                        <a:rPr kumimoji="1" lang="en-US" altLang="ko-KR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, </a:t>
                      </a:r>
                      <a:r>
                        <a:rPr kumimoji="1" lang="ko-KR" altLang="ko-KR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동빈</a:t>
                      </a:r>
                      <a:r>
                        <a:rPr kumimoji="1" lang="en-US" altLang="ko-KR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, </a:t>
                      </a:r>
                      <a:r>
                        <a:rPr kumimoji="1" lang="ko-KR" altLang="ko-KR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대신</a:t>
                      </a:r>
                      <a:r>
                        <a:rPr kumimoji="1" lang="en-US" altLang="ko-KR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, </a:t>
                      </a:r>
                      <a:r>
                        <a:rPr kumimoji="1" lang="ko-KR" altLang="ko-KR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대흥</a:t>
                      </a:r>
                      <a:r>
                        <a:rPr kumimoji="1" lang="en-US" altLang="ko-KR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, </a:t>
                      </a:r>
                      <a:r>
                        <a:rPr kumimoji="1" lang="ko-KR" altLang="ko-KR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상원</a:t>
                      </a:r>
                      <a:r>
                        <a:rPr kumimoji="1" lang="en-US" altLang="ko-KR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, </a:t>
                      </a:r>
                      <a:r>
                        <a:rPr kumimoji="1" lang="ko-KR" altLang="ko-KR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신흥</a:t>
                      </a:r>
                      <a:r>
                        <a:rPr kumimoji="1" lang="en-US" altLang="ko-KR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, </a:t>
                      </a:r>
                      <a:r>
                        <a:rPr kumimoji="1" lang="ko-KR" altLang="ko-KR" sz="1200" b="0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여천</a:t>
                      </a:r>
                      <a:r>
                        <a:rPr kumimoji="1" lang="en-US" altLang="ko-KR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, </a:t>
                      </a:r>
                      <a:r>
                        <a:rPr kumimoji="1" lang="ko-KR" altLang="ko-KR" sz="1200" b="0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용흥</a:t>
                      </a:r>
                      <a:r>
                        <a:rPr kumimoji="1" lang="en-US" altLang="ko-KR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, </a:t>
                      </a:r>
                      <a:r>
                        <a:rPr kumimoji="1" lang="ko-KR" altLang="ko-KR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우현</a:t>
                      </a:r>
                      <a:r>
                        <a:rPr kumimoji="1" lang="en-US" altLang="ko-KR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, </a:t>
                      </a:r>
                      <a:r>
                        <a:rPr kumimoji="1" lang="ko-KR" altLang="ko-KR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중앙</a:t>
                      </a:r>
                      <a:r>
                        <a:rPr kumimoji="1" lang="en-US" altLang="ko-KR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, </a:t>
                      </a:r>
                      <a:r>
                        <a:rPr kumimoji="1" lang="ko-KR" altLang="ko-KR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창포</a:t>
                      </a:r>
                      <a:r>
                        <a:rPr kumimoji="1" lang="en-US" altLang="ko-KR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, </a:t>
                      </a:r>
                      <a:r>
                        <a:rPr kumimoji="1" lang="ko-KR" altLang="ko-KR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해도</a:t>
                      </a:r>
                      <a:endParaRPr kumimoji="1" lang="ko-KR" altLang="en-US" sz="12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남동</a:t>
                      </a:r>
                      <a:r>
                        <a:rPr lang="en-US" altLang="ko-KR" sz="1100" dirty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LSC</a:t>
                      </a:r>
                      <a:endParaRPr lang="ko-KR" altLang="en-US" sz="1100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 2" pitchFamily="18" charset="2"/>
                        <a:buNone/>
                        <a:tabLst/>
                        <a:defRPr/>
                      </a:pPr>
                      <a:r>
                        <a:rPr kumimoji="1" lang="ko-KR" altLang="ko-KR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동해면</a:t>
                      </a:r>
                      <a:r>
                        <a:rPr kumimoji="1" lang="en-US" altLang="ko-KR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, </a:t>
                      </a:r>
                      <a:r>
                        <a:rPr kumimoji="1" lang="ko-KR" altLang="ko-KR" sz="1200" b="0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대송면</a:t>
                      </a:r>
                      <a:r>
                        <a:rPr kumimoji="1" lang="en-US" altLang="ko-KR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, </a:t>
                      </a:r>
                      <a:r>
                        <a:rPr kumimoji="1" lang="ko-KR" altLang="ko-KR" sz="1200" b="0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연일</a:t>
                      </a:r>
                      <a:r>
                        <a:rPr kumimoji="1" lang="ko-KR" altLang="en-US" sz="1200" b="0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읍</a:t>
                      </a:r>
                      <a:r>
                        <a:rPr kumimoji="1" lang="en-US" altLang="ko-KR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, </a:t>
                      </a:r>
                      <a:r>
                        <a:rPr kumimoji="1" lang="ko-KR" altLang="ko-KR" sz="1200" b="0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오천읍</a:t>
                      </a:r>
                      <a:r>
                        <a:rPr kumimoji="1" lang="en-US" altLang="ko-KR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, </a:t>
                      </a:r>
                      <a:r>
                        <a:rPr kumimoji="1" lang="ko-KR" altLang="en-US" sz="1200" b="0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+mn-ea"/>
                          <a:cs typeface="Arial" charset="0"/>
                        </a:rPr>
                        <a:t>구룡포읍</a:t>
                      </a:r>
                      <a:r>
                        <a:rPr kumimoji="1" lang="en-US" altLang="ko-KR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+mn-ea"/>
                          <a:cs typeface="Arial" charset="0"/>
                        </a:rPr>
                        <a:t>, </a:t>
                      </a:r>
                      <a:r>
                        <a:rPr kumimoji="1" lang="ko-KR" altLang="ko-KR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인덕</a:t>
                      </a:r>
                      <a:r>
                        <a:rPr kumimoji="1" lang="en-US" altLang="ko-KR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, </a:t>
                      </a:r>
                      <a:r>
                        <a:rPr kumimoji="1" lang="ko-KR" altLang="ko-KR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일월</a:t>
                      </a:r>
                      <a:r>
                        <a:rPr kumimoji="1" lang="en-US" altLang="ko-KR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, </a:t>
                      </a:r>
                      <a:r>
                        <a:rPr kumimoji="1" lang="ko-KR" altLang="ko-KR" sz="1200" b="0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청림</a:t>
                      </a:r>
                      <a:r>
                        <a:rPr kumimoji="1" lang="en-US" altLang="ko-KR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, </a:t>
                      </a:r>
                      <a:r>
                        <a:rPr kumimoji="1" lang="ko-KR" altLang="ko-KR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효자</a:t>
                      </a:r>
                      <a:r>
                        <a:rPr kumimoji="1" lang="en-US" altLang="ko-KR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, </a:t>
                      </a:r>
                      <a:r>
                        <a:rPr kumimoji="1" lang="ko-KR" altLang="en-US" sz="1200" b="0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동촌</a:t>
                      </a:r>
                      <a:endParaRPr kumimoji="1" lang="ko-KR" altLang="en-US" sz="12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동부</a:t>
                      </a:r>
                      <a:r>
                        <a:rPr lang="en-US" altLang="ko-KR" sz="1100" dirty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LSC</a:t>
                      </a:r>
                      <a:endParaRPr lang="ko-KR" altLang="en-US" sz="1100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 2" pitchFamily="18" charset="2"/>
                        <a:buNone/>
                        <a:tabLst/>
                      </a:pPr>
                      <a:r>
                        <a:rPr kumimoji="1" lang="ko-KR" altLang="ko-KR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두호</a:t>
                      </a:r>
                      <a:r>
                        <a:rPr kumimoji="1" lang="en-US" altLang="ko-KR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, </a:t>
                      </a:r>
                      <a:r>
                        <a:rPr kumimoji="1" lang="ko-KR" altLang="ko-KR" sz="1200" b="0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양덕</a:t>
                      </a:r>
                      <a:r>
                        <a:rPr kumimoji="1" lang="en-US" altLang="ko-KR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, </a:t>
                      </a:r>
                      <a:r>
                        <a:rPr kumimoji="1" lang="ko-KR" altLang="ko-KR" sz="1200" b="0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여남</a:t>
                      </a:r>
                      <a:r>
                        <a:rPr kumimoji="1" lang="en-US" altLang="ko-KR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, </a:t>
                      </a:r>
                      <a:r>
                        <a:rPr kumimoji="1" lang="ko-KR" altLang="ko-KR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송도</a:t>
                      </a:r>
                      <a:r>
                        <a:rPr kumimoji="1" lang="en-US" altLang="ko-KR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, </a:t>
                      </a:r>
                      <a:r>
                        <a:rPr kumimoji="1" lang="ko-KR" altLang="ko-KR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장성</a:t>
                      </a:r>
                      <a:r>
                        <a:rPr kumimoji="1" lang="en-US" altLang="ko-KR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, </a:t>
                      </a:r>
                      <a:r>
                        <a:rPr kumimoji="1" lang="ko-KR" altLang="ko-KR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학산</a:t>
                      </a:r>
                      <a:r>
                        <a:rPr kumimoji="1" lang="en-US" altLang="ko-KR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, </a:t>
                      </a:r>
                      <a:r>
                        <a:rPr kumimoji="1" lang="ko-KR" altLang="ko-KR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항구</a:t>
                      </a:r>
                      <a:r>
                        <a:rPr kumimoji="1" lang="en-US" altLang="ko-KR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, </a:t>
                      </a:r>
                      <a:r>
                        <a:rPr kumimoji="1" lang="ko-KR" altLang="ko-KR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환호</a:t>
                      </a:r>
                      <a:r>
                        <a:rPr kumimoji="1" lang="en-US" altLang="ko-KR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, </a:t>
                      </a:r>
                      <a:r>
                        <a:rPr kumimoji="1" lang="ko-KR" altLang="ko-KR" sz="1200" b="0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영덕∙울진군</a:t>
                      </a:r>
                      <a:endParaRPr kumimoji="1" lang="ko-KR" altLang="en-US" sz="12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서부</a:t>
                      </a:r>
                      <a:r>
                        <a:rPr lang="en-US" altLang="ko-KR" sz="1100" dirty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LSC</a:t>
                      </a:r>
                      <a:endParaRPr lang="ko-KR" altLang="en-US" sz="1100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 2" pitchFamily="18" charset="2"/>
                        <a:buNone/>
                        <a:tabLst/>
                      </a:pPr>
                      <a:r>
                        <a:rPr kumimoji="1" lang="ko-KR" altLang="ko-KR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대도</a:t>
                      </a:r>
                      <a:r>
                        <a:rPr kumimoji="1" lang="en-US" altLang="ko-KR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, </a:t>
                      </a:r>
                      <a:r>
                        <a:rPr kumimoji="1" lang="ko-KR" altLang="ko-KR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대이</a:t>
                      </a:r>
                      <a:r>
                        <a:rPr kumimoji="1" lang="en-US" altLang="ko-KR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, </a:t>
                      </a:r>
                      <a:r>
                        <a:rPr kumimoji="1" lang="ko-KR" altLang="ko-KR" sz="1200" b="0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대잠</a:t>
                      </a:r>
                      <a:r>
                        <a:rPr kumimoji="1" lang="en-US" altLang="ko-KR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, </a:t>
                      </a:r>
                      <a:r>
                        <a:rPr kumimoji="1" lang="ko-KR" altLang="ko-KR" sz="1200" b="0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득량</a:t>
                      </a:r>
                      <a:r>
                        <a:rPr kumimoji="1" lang="en-US" altLang="ko-KR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, </a:t>
                      </a:r>
                      <a:r>
                        <a:rPr kumimoji="1" lang="ko-KR" altLang="ko-KR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상도</a:t>
                      </a:r>
                      <a:r>
                        <a:rPr kumimoji="1" lang="en-US" altLang="ko-KR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, </a:t>
                      </a:r>
                      <a:r>
                        <a:rPr kumimoji="1" lang="ko-KR" altLang="ko-KR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죽도</a:t>
                      </a:r>
                      <a:r>
                        <a:rPr kumimoji="1" lang="en-US" altLang="ko-KR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, </a:t>
                      </a:r>
                      <a:r>
                        <a:rPr kumimoji="1" lang="ko-KR" altLang="ko-KR" sz="1200" b="0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지곡</a:t>
                      </a:r>
                      <a:r>
                        <a:rPr kumimoji="1" lang="en-US" altLang="ko-KR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, </a:t>
                      </a:r>
                      <a:r>
                        <a:rPr kumimoji="1" lang="ko-KR" altLang="ko-KR" sz="1200" b="0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학잠</a:t>
                      </a:r>
                      <a:r>
                        <a:rPr kumimoji="1" lang="en-US" altLang="ko-KR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, </a:t>
                      </a:r>
                      <a:r>
                        <a:rPr kumimoji="1" lang="ko-KR" altLang="en-US" sz="1200" b="0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흥해읍</a:t>
                      </a:r>
                      <a:r>
                        <a:rPr kumimoji="1" lang="en-US" altLang="ko-KR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(</a:t>
                      </a:r>
                      <a:r>
                        <a:rPr kumimoji="1" lang="ko-KR" altLang="en-US" sz="1200" b="0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대련리</a:t>
                      </a:r>
                      <a:r>
                        <a:rPr kumimoji="1" lang="ko-KR" altLang="en-US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및 </a:t>
                      </a:r>
                      <a:r>
                        <a:rPr kumimoji="1" lang="ko-KR" altLang="en-US" sz="1200" b="0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펜타시티</a:t>
                      </a:r>
                      <a:r>
                        <a:rPr kumimoji="1" lang="en-US" altLang="ko-KR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)</a:t>
                      </a:r>
                      <a:endParaRPr kumimoji="1" lang="ko-KR" altLang="en-US" sz="12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8" name="직사각형 7"/>
          <p:cNvSpPr/>
          <p:nvPr/>
        </p:nvSpPr>
        <p:spPr>
          <a:xfrm>
            <a:off x="404664" y="3635896"/>
            <a:ext cx="6048672" cy="14157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400" dirty="0"/>
              <a:t> </a:t>
            </a:r>
            <a:r>
              <a:rPr lang="en-US" altLang="ko-KR" sz="1400" b="1" dirty="0">
                <a:latin typeface="맑은 고딕"/>
                <a:ea typeface="맑은 고딕"/>
              </a:rPr>
              <a:t>※ </a:t>
            </a:r>
            <a:r>
              <a:rPr lang="ko-KR" altLang="en-US" sz="1400" b="1" dirty="0"/>
              <a:t>유의사항</a:t>
            </a:r>
            <a:r>
              <a:rPr lang="ko-KR" altLang="en-US" sz="2000" b="1" dirty="0"/>
              <a:t>	</a:t>
            </a:r>
          </a:p>
          <a:p>
            <a:pPr>
              <a:spcAft>
                <a:spcPts val="300"/>
              </a:spcAft>
            </a:pPr>
            <a:r>
              <a:rPr lang="en-US" altLang="ko-KR" sz="2000" dirty="0"/>
              <a:t>   </a:t>
            </a:r>
            <a:r>
              <a:rPr lang="en-US" altLang="ko-KR" sz="1200" dirty="0"/>
              <a:t>- </a:t>
            </a:r>
            <a:r>
              <a:rPr lang="ko-KR" altLang="en-US" sz="1200" dirty="0"/>
              <a:t>일반호스 </a:t>
            </a:r>
            <a:r>
              <a:rPr lang="en-US" altLang="ko-KR" sz="1200" dirty="0"/>
              <a:t>2m, </a:t>
            </a:r>
            <a:r>
              <a:rPr lang="ko-KR" altLang="en-US" sz="1200" dirty="0"/>
              <a:t>특수호스 </a:t>
            </a:r>
            <a:r>
              <a:rPr lang="en-US" altLang="ko-KR" sz="1200" dirty="0"/>
              <a:t>1.3m~2.5m, </a:t>
            </a:r>
            <a:r>
              <a:rPr lang="ko-KR" altLang="en-US" sz="1200" dirty="0" err="1"/>
              <a:t>휴즈콕</a:t>
            </a:r>
            <a:r>
              <a:rPr lang="ko-KR" altLang="en-US" sz="1200" dirty="0"/>
              <a:t> </a:t>
            </a:r>
            <a:r>
              <a:rPr lang="en-US" altLang="ko-KR" sz="1200" dirty="0"/>
              <a:t>1</a:t>
            </a:r>
            <a:r>
              <a:rPr lang="ko-KR" altLang="en-US" sz="1200" dirty="0"/>
              <a:t>개</a:t>
            </a:r>
            <a:r>
              <a:rPr lang="en-US" altLang="ko-KR" sz="1200" dirty="0"/>
              <a:t>, </a:t>
            </a:r>
            <a:r>
              <a:rPr lang="ko-KR" altLang="en-US" sz="1200" dirty="0"/>
              <a:t>피팅 </a:t>
            </a:r>
            <a:r>
              <a:rPr lang="en-US" altLang="ko-KR" sz="1200" dirty="0"/>
              <a:t>2</a:t>
            </a:r>
            <a:r>
              <a:rPr lang="ko-KR" altLang="en-US" sz="1200" dirty="0"/>
              <a:t>개 기준금액임	</a:t>
            </a:r>
          </a:p>
          <a:p>
            <a:pPr>
              <a:spcAft>
                <a:spcPts val="300"/>
              </a:spcAft>
            </a:pPr>
            <a:r>
              <a:rPr lang="en-US" altLang="ko-KR" sz="1200" dirty="0"/>
              <a:t>     - </a:t>
            </a:r>
            <a:r>
              <a:rPr lang="ko-KR" altLang="en-US" sz="1200" dirty="0"/>
              <a:t>상기 연결비는 고객님의 이해를 돕기 위한 </a:t>
            </a:r>
            <a:r>
              <a:rPr lang="ko-KR" altLang="en-US" sz="1200" dirty="0" err="1"/>
              <a:t>기본금액이며</a:t>
            </a:r>
            <a:r>
              <a:rPr lang="en-US" altLang="ko-KR" sz="1200" dirty="0"/>
              <a:t>, </a:t>
            </a:r>
          </a:p>
          <a:p>
            <a:pPr>
              <a:spcAft>
                <a:spcPts val="300"/>
              </a:spcAft>
            </a:pPr>
            <a:r>
              <a:rPr lang="en-US" altLang="ko-KR" sz="1200" dirty="0"/>
              <a:t>       </a:t>
            </a:r>
            <a:r>
              <a:rPr lang="ko-KR" altLang="en-US" sz="1200" dirty="0"/>
              <a:t>서비스 종류나 현장의 상황</a:t>
            </a:r>
            <a:r>
              <a:rPr lang="en-US" altLang="ko-KR" sz="1200" dirty="0"/>
              <a:t>(</a:t>
            </a:r>
            <a:r>
              <a:rPr lang="ko-KR" altLang="en-US" sz="1200" dirty="0"/>
              <a:t>호스의 길이 등</a:t>
            </a:r>
            <a:r>
              <a:rPr lang="en-US" altLang="ko-KR" sz="1200" dirty="0"/>
              <a:t>)</a:t>
            </a:r>
            <a:r>
              <a:rPr lang="ko-KR" altLang="en-US" sz="1200" dirty="0"/>
              <a:t>에 따라 추가비용이 </a:t>
            </a:r>
            <a:endParaRPr lang="en-US" altLang="ko-KR" sz="1200" dirty="0"/>
          </a:p>
          <a:p>
            <a:pPr>
              <a:spcAft>
                <a:spcPts val="300"/>
              </a:spcAft>
            </a:pPr>
            <a:r>
              <a:rPr lang="en-US" altLang="ko-KR" sz="1200" dirty="0"/>
              <a:t>       </a:t>
            </a:r>
            <a:r>
              <a:rPr lang="ko-KR" altLang="en-US" sz="1200" dirty="0"/>
              <a:t>발생 할 수 있습니다</a:t>
            </a:r>
            <a:r>
              <a:rPr lang="en-US" altLang="ko-KR" sz="1200" dirty="0"/>
              <a:t>.	</a:t>
            </a:r>
            <a:endParaRPr lang="ko-KR" altLang="en-US" sz="12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Metadata/LabelInfo.xml><?xml version="1.0" encoding="utf-8"?>
<clbl:labelList xmlns:clbl="http://schemas.microsoft.com/office/2020/mipLabelMetadata">
  <clbl:label id="{af75817b-f191-4ea0-91cb-f6b042f90394}" enabled="1" method="Standard" siteId="{815a09ae-06d8-4115-9a0e-6ea71d6976ad}" contentBits="0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165</TotalTime>
  <Words>247</Words>
  <Application>Microsoft Office PowerPoint</Application>
  <PresentationFormat>화면 슬라이드 쇼(4:3)</PresentationFormat>
  <Paragraphs>62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5" baseType="lpstr">
      <vt:lpstr>맑은 고딕</vt:lpstr>
      <vt:lpstr>Arial</vt:lpstr>
      <vt:lpstr>Wingdings 2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EF135</dc:creator>
  <cp:lastModifiedBy>박정우(Park JeongWoo)/고객지원팀/영남에너지서비스(포항)</cp:lastModifiedBy>
  <cp:revision>9</cp:revision>
  <dcterms:created xsi:type="dcterms:W3CDTF">2016-08-24T23:22:26Z</dcterms:created>
  <dcterms:modified xsi:type="dcterms:W3CDTF">2025-11-25T07:07:28Z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af75817b-f191-4ea0-91cb-f6b042f90394_Enabled">
    <vt:lpwstr>true</vt:lpwstr>
  </property>
  <property fmtid="{D5CDD505-2E9C-101B-9397-08002B2CF9AE}" pid="3" name="MSIP_Label_af75817b-f191-4ea0-91cb-f6b042f90394_SetDate">
    <vt:lpwstr>2023-02-27T07:01:17Z</vt:lpwstr>
  </property>
  <property fmtid="{D5CDD505-2E9C-101B-9397-08002B2CF9AE}" pid="4" name="MSIP_Label_af75817b-f191-4ea0-91cb-f6b042f90394_Method">
    <vt:lpwstr>Standard</vt:lpwstr>
  </property>
  <property fmtid="{D5CDD505-2E9C-101B-9397-08002B2CF9AE}" pid="5" name="MSIP_Label_af75817b-f191-4ea0-91cb-f6b042f90394_Name">
    <vt:lpwstr>Internal</vt:lpwstr>
  </property>
  <property fmtid="{D5CDD505-2E9C-101B-9397-08002B2CF9AE}" pid="6" name="MSIP_Label_af75817b-f191-4ea0-91cb-f6b042f90394_SiteId">
    <vt:lpwstr>815a09ae-06d8-4115-9a0e-6ea71d6976ad</vt:lpwstr>
  </property>
  <property fmtid="{D5CDD505-2E9C-101B-9397-08002B2CF9AE}" pid="7" name="MSIP_Label_af75817b-f191-4ea0-91cb-f6b042f90394_ActionId">
    <vt:lpwstr>fbe0a6c3-9a71-4587-865c-bad5115e3bcd</vt:lpwstr>
  </property>
  <property fmtid="{D5CDD505-2E9C-101B-9397-08002B2CF9AE}" pid="8" name="MSIP_Label_af75817b-f191-4ea0-91cb-f6b042f90394_ContentBits">
    <vt:lpwstr>0</vt:lpwstr>
  </property>
</Properties>
</file>