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498" r:id="rId2"/>
    <p:sldId id="507" r:id="rId3"/>
    <p:sldId id="510" r:id="rId4"/>
    <p:sldId id="511" r:id="rId5"/>
    <p:sldId id="513" r:id="rId6"/>
    <p:sldId id="514" r:id="rId7"/>
    <p:sldId id="515" r:id="rId8"/>
    <p:sldId id="523" r:id="rId9"/>
    <p:sldId id="525" r:id="rId10"/>
    <p:sldId id="535" r:id="rId11"/>
    <p:sldId id="532" r:id="rId12"/>
    <p:sldId id="536" r:id="rId13"/>
    <p:sldId id="524" r:id="rId14"/>
    <p:sldId id="537" r:id="rId15"/>
    <p:sldId id="505" r:id="rId1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6">
          <p15:clr>
            <a:srgbClr val="A4A3A4"/>
          </p15:clr>
        </p15:guide>
        <p15:guide id="2" orient="horz" pos="2069">
          <p15:clr>
            <a:srgbClr val="A4A3A4"/>
          </p15:clr>
        </p15:guide>
        <p15:guide id="3" orient="horz" pos="935">
          <p15:clr>
            <a:srgbClr val="A4A3A4"/>
          </p15:clr>
        </p15:guide>
        <p15:guide id="4" orient="horz" pos="3680">
          <p15:clr>
            <a:srgbClr val="A4A3A4"/>
          </p15:clr>
        </p15:guide>
        <p15:guide id="5" pos="1995">
          <p15:clr>
            <a:srgbClr val="A4A3A4"/>
          </p15:clr>
        </p15:guide>
        <p15:guide id="6" pos="2404">
          <p15:clr>
            <a:srgbClr val="A4A3A4"/>
          </p15:clr>
        </p15:guide>
        <p15:guide id="7" pos="3266">
          <p15:clr>
            <a:srgbClr val="A4A3A4"/>
          </p15:clr>
        </p15:guide>
        <p15:guide id="8" pos="771">
          <p15:clr>
            <a:srgbClr val="A4A3A4"/>
          </p15:clr>
        </p15:guide>
        <p15:guide id="9" pos="3833">
          <p15:clr>
            <a:srgbClr val="A4A3A4"/>
          </p15:clr>
        </p15:guide>
        <p15:guide id="10" pos="8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B9B9B"/>
    <a:srgbClr val="D4DE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6296" autoAdjust="0"/>
  </p:normalViewPr>
  <p:slideViewPr>
    <p:cSldViewPr showGuides="1">
      <p:cViewPr varScale="1">
        <p:scale>
          <a:sx n="106" d="100"/>
          <a:sy n="106" d="100"/>
        </p:scale>
        <p:origin x="1896" y="114"/>
      </p:cViewPr>
      <p:guideLst>
        <p:guide orient="horz" pos="1366"/>
        <p:guide orient="horz" pos="2069"/>
        <p:guide orient="horz" pos="935"/>
        <p:guide orient="horz" pos="3680"/>
        <p:guide pos="1995"/>
        <p:guide pos="2404"/>
        <p:guide pos="3266"/>
        <p:guide pos="771"/>
        <p:guide pos="3833"/>
        <p:guide pos="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4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21B1E-B847-4F67-AEFD-A6296E2C2324}" type="datetimeFigureOut">
              <a:rPr lang="ko-KR" altLang="en-US" smtClean="0"/>
              <a:pPr/>
              <a:t>2022-03-10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CE204-646B-40AF-B5E1-8958EC6EDC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7668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>
              <a:latin typeface="굴림" charset="-127"/>
              <a:ea typeface="굴림" charset="-127"/>
            </a:endParaRPr>
          </a:p>
        </p:txBody>
      </p:sp>
      <p:sp>
        <p:nvSpPr>
          <p:cNvPr id="1536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7C7902-1E83-417B-B87A-BD45F86E2839}" type="slidenum">
              <a:rPr lang="en-US" altLang="ko-KR" smtClean="0">
                <a:latin typeface="굴림" charset="-127"/>
                <a:ea typeface="굴림" charset="-127"/>
              </a:rPr>
              <a:pPr/>
              <a:t>1</a:t>
            </a:fld>
            <a:endParaRPr lang="en-US" altLang="ko-KR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4528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CE204-646B-40AF-B5E1-8958EC6EDC7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427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CE204-646B-40AF-B5E1-8958EC6EDC7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140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CE204-646B-40AF-B5E1-8958EC6EDC7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757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A0BF-DE4E-44A3-BF22-E150EE7B316C}" type="datetime1">
              <a:rPr lang="ko-KR" altLang="en-US" smtClean="0"/>
              <a:pPr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0825" y="0"/>
            <a:ext cx="4321175" cy="549275"/>
          </a:xfrm>
        </p:spPr>
        <p:txBody>
          <a:bodyPr>
            <a:normAutofit/>
          </a:bodyPr>
          <a:lstStyle>
            <a:lvl1pPr algn="l">
              <a:defRPr sz="1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A857-ABA7-40F1-A866-7084CEE59A6C}" type="datetime1">
              <a:rPr lang="ko-KR" altLang="en-US" smtClean="0"/>
              <a:pPr/>
              <a:t>2022-03-10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0" y="549275"/>
            <a:ext cx="9144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/>
          <p:cNvCxnSpPr/>
          <p:nvPr userDrawn="1"/>
        </p:nvCxnSpPr>
        <p:spPr>
          <a:xfrm flipV="1">
            <a:off x="0" y="656692"/>
            <a:ext cx="9144000" cy="36004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 descr="위험성평가 표지.psd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4"/>
          <a:stretch/>
        </p:blipFill>
        <p:spPr>
          <a:xfrm>
            <a:off x="8280412" y="-53514"/>
            <a:ext cx="774285" cy="8182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3825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D914F-B028-48CD-9655-77D56973B754}" type="datetime1">
              <a:rPr lang="ko-KR" altLang="en-US" smtClean="0"/>
              <a:pPr/>
              <a:t>2022-03-10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2FDF0-E01C-42B8-B7A7-F59275E0DF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7" r:id="rId4"/>
    <p:sldLayoutId id="2147483658" r:id="rId5"/>
    <p:sldLayoutId id="2147483659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36004" y="2596065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샘플 양식</a:t>
            </a:r>
            <a:r>
              <a:rPr lang="en-US" altLang="ko-KR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)</a:t>
            </a:r>
            <a:endParaRPr lang="ko-KR" alt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2" name="그룹 7"/>
          <p:cNvGrpSpPr/>
          <p:nvPr/>
        </p:nvGrpSpPr>
        <p:grpSpPr>
          <a:xfrm>
            <a:off x="756295" y="1916832"/>
            <a:ext cx="7704137" cy="672369"/>
            <a:chOff x="756295" y="1916832"/>
            <a:chExt cx="7704137" cy="1008063"/>
          </a:xfrm>
          <a:solidFill>
            <a:srgbClr val="DCCBBE">
              <a:alpha val="0"/>
            </a:srgbClr>
          </a:solidFill>
        </p:grpSpPr>
        <p:sp>
          <p:nvSpPr>
            <p:cNvPr id="3074" name="AutoShape 8"/>
            <p:cNvSpPr>
              <a:spLocks noChangeArrowheads="1"/>
            </p:cNvSpPr>
            <p:nvPr/>
          </p:nvSpPr>
          <p:spPr bwMode="auto">
            <a:xfrm>
              <a:off x="756295" y="1916832"/>
              <a:ext cx="7704137" cy="1008063"/>
            </a:xfrm>
            <a:prstGeom prst="roundRect">
              <a:avLst>
                <a:gd name="adj" fmla="val 16667"/>
              </a:avLst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solidFill>
                  <a:srgbClr val="C00000"/>
                </a:solidFill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827584" y="1988840"/>
              <a:ext cx="7560840" cy="92333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>
              <a:outerShdw dist="28398" dir="3806097" algn="ctr" rotWithShape="0">
                <a:schemeClr val="bg1"/>
              </a:outerShdw>
            </a:effectLst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ko-KR" sz="2800" b="1" dirty="0">
                  <a:solidFill>
                    <a:prstClr val="black"/>
                  </a:solidFill>
                </a:rPr>
                <a:t>SHE </a:t>
              </a:r>
              <a:r>
                <a:rPr lang="ko-KR" altLang="en-US" sz="2800" b="1" dirty="0">
                  <a:solidFill>
                    <a:prstClr val="black"/>
                  </a:solidFill>
                </a:rPr>
                <a:t>계획서</a:t>
              </a:r>
            </a:p>
            <a:p>
              <a:pPr algn="ctr">
                <a:defRPr/>
              </a:pPr>
              <a:endParaRPr lang="en-US" altLang="ko-KR" sz="2600" b="1" i="1" dirty="0">
                <a:solidFill>
                  <a:srgbClr val="C00000"/>
                </a:solidFill>
                <a:latin typeface="Arial Black" pitchFamily="34" charset="0"/>
                <a:ea typeface="HY헤드라인M" pitchFamily="18" charset="-127"/>
              </a:endParaRPr>
            </a:p>
          </p:txBody>
        </p:sp>
      </p:grpSp>
      <p:pic>
        <p:nvPicPr>
          <p:cNvPr id="11" name="Picture 5" descr="위험성평가 표지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4"/>
          <a:stretch/>
        </p:blipFill>
        <p:spPr>
          <a:xfrm>
            <a:off x="5468653" y="3557243"/>
            <a:ext cx="3247254" cy="3431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  <a:r>
              <a:rPr lang="ko-KR" altLang="en-US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목    차</a:t>
            </a: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 rot="5400000">
            <a:off x="2087724" y="3609020"/>
            <a:ext cx="49685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43" name="AutoShape 41"/>
          <p:cNvSpPr>
            <a:spLocks noChangeArrowheads="1"/>
          </p:cNvSpPr>
          <p:nvPr/>
        </p:nvSpPr>
        <p:spPr bwMode="auto">
          <a:xfrm>
            <a:off x="4968044" y="1583261"/>
            <a:ext cx="3816424" cy="3744416"/>
          </a:xfrm>
          <a:prstGeom prst="roundRect">
            <a:avLst>
              <a:gd name="adj" fmla="val 11222"/>
            </a:avLst>
          </a:prstGeom>
          <a:solidFill>
            <a:schemeClr val="bg1">
              <a:alpha val="30000"/>
            </a:schemeClr>
          </a:solidFill>
          <a:ln w="38100" cmpd="thickThin" algn="ctr">
            <a:solidFill>
              <a:srgbClr val="DDDDD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36" name="그룹 39"/>
          <p:cNvGrpSpPr/>
          <p:nvPr/>
        </p:nvGrpSpPr>
        <p:grpSpPr>
          <a:xfrm>
            <a:off x="597088" y="1310060"/>
            <a:ext cx="3463730" cy="4017617"/>
            <a:chOff x="582654" y="1553942"/>
            <a:chExt cx="3413282" cy="4382768"/>
          </a:xfrm>
        </p:grpSpPr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>
              <a:off x="584973" y="1845592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1. </a:t>
              </a:r>
              <a:r>
                <a:rPr lang="ko-KR" altLang="en-US" sz="1400" b="1" dirty="0">
                  <a:latin typeface="+mn-ea"/>
                </a:rPr>
                <a:t>협력회사의 역할과 의무</a:t>
              </a:r>
              <a:r>
                <a:rPr lang="ko-KR" altLang="en-US" sz="1400" b="1" dirty="0">
                  <a:latin typeface="+mn-ea"/>
                  <a:ea typeface="+mn-ea"/>
                </a:rPr>
                <a:t> </a:t>
              </a:r>
            </a:p>
          </p:txBody>
        </p:sp>
        <p:cxnSp>
          <p:nvCxnSpPr>
            <p:cNvPr id="44" name="직선 연결선 35"/>
            <p:cNvCxnSpPr>
              <a:cxnSpLocks noChangeShapeType="1"/>
            </p:cNvCxnSpPr>
            <p:nvPr/>
          </p:nvCxnSpPr>
          <p:spPr bwMode="auto">
            <a:xfrm>
              <a:off x="663502" y="2166869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47" name="Rectangle 10"/>
            <p:cNvSpPr>
              <a:spLocks noChangeArrowheads="1"/>
            </p:cNvSpPr>
            <p:nvPr/>
          </p:nvSpPr>
          <p:spPr bwMode="auto">
            <a:xfrm>
              <a:off x="588640" y="2488534"/>
              <a:ext cx="2683722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2. </a:t>
              </a:r>
              <a:r>
                <a:rPr lang="ko-KR" altLang="en-US" sz="1400" b="1" dirty="0">
                  <a:latin typeface="+mn-ea"/>
                  <a:ea typeface="+mn-ea"/>
                </a:rPr>
                <a:t>작업현장 </a:t>
              </a:r>
              <a:r>
                <a:rPr lang="en-US" altLang="ko-KR" sz="1400" b="1" dirty="0">
                  <a:latin typeface="+mn-ea"/>
                  <a:ea typeface="+mn-ea"/>
                </a:rPr>
                <a:t>SHE </a:t>
              </a:r>
              <a:r>
                <a:rPr lang="ko-KR" altLang="en-US" sz="1400" b="1" dirty="0">
                  <a:latin typeface="+mn-ea"/>
                  <a:ea typeface="+mn-ea"/>
                </a:rPr>
                <a:t>확보계획</a:t>
              </a:r>
            </a:p>
          </p:txBody>
        </p:sp>
        <p:cxnSp>
          <p:nvCxnSpPr>
            <p:cNvPr id="48" name="직선 연결선 35"/>
            <p:cNvCxnSpPr>
              <a:cxnSpLocks noChangeShapeType="1"/>
            </p:cNvCxnSpPr>
            <p:nvPr/>
          </p:nvCxnSpPr>
          <p:spPr bwMode="auto">
            <a:xfrm>
              <a:off x="667168" y="2809811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50" name="Rectangle 10"/>
            <p:cNvSpPr>
              <a:spLocks noChangeArrowheads="1"/>
            </p:cNvSpPr>
            <p:nvPr/>
          </p:nvSpPr>
          <p:spPr bwMode="auto">
            <a:xfrm>
              <a:off x="582654" y="3131476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3. </a:t>
              </a:r>
              <a:r>
                <a:rPr lang="ko-KR" altLang="en-US" sz="1400" b="1" dirty="0">
                  <a:latin typeface="+mn-ea"/>
                  <a:ea typeface="+mn-ea"/>
                </a:rPr>
                <a:t>교육 계획 </a:t>
              </a:r>
              <a:r>
                <a:rPr lang="en-US" altLang="ko-KR" sz="1400" b="1" dirty="0">
                  <a:latin typeface="+mn-ea"/>
                  <a:ea typeface="+mn-ea"/>
                </a:rPr>
                <a:t>/ </a:t>
              </a:r>
              <a:r>
                <a:rPr lang="ko-KR" altLang="en-US" sz="1400" b="1" dirty="0">
                  <a:latin typeface="+mn-ea"/>
                  <a:ea typeface="+mn-ea"/>
                </a:rPr>
                <a:t>보호구 지급 </a:t>
              </a:r>
            </a:p>
          </p:txBody>
        </p:sp>
        <p:cxnSp>
          <p:nvCxnSpPr>
            <p:cNvPr id="51" name="직선 연결선 35"/>
            <p:cNvCxnSpPr>
              <a:cxnSpLocks noChangeShapeType="1"/>
            </p:cNvCxnSpPr>
            <p:nvPr/>
          </p:nvCxnSpPr>
          <p:spPr bwMode="auto">
            <a:xfrm>
              <a:off x="661183" y="3452753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53" name="Rectangle 10"/>
            <p:cNvSpPr>
              <a:spLocks noChangeArrowheads="1"/>
            </p:cNvSpPr>
            <p:nvPr/>
          </p:nvSpPr>
          <p:spPr bwMode="auto">
            <a:xfrm>
              <a:off x="613703" y="4343447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lvl="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5. </a:t>
              </a:r>
              <a:r>
                <a:rPr lang="ko-KR" altLang="en-US" sz="1400" b="1" dirty="0"/>
                <a:t>자체 </a:t>
              </a:r>
              <a:r>
                <a:rPr lang="en-US" altLang="ko-KR" sz="1400" b="1" dirty="0"/>
                <a:t>SHE </a:t>
              </a:r>
              <a:r>
                <a:rPr lang="ko-KR" altLang="en-US" sz="1400" b="1" dirty="0"/>
                <a:t>점검 방안</a:t>
              </a:r>
              <a:r>
                <a:rPr lang="en-US" altLang="ko-KR" sz="1400" b="1" dirty="0">
                  <a:latin typeface="+mn-ea"/>
                  <a:ea typeface="+mn-ea"/>
                </a:rPr>
                <a:t>  </a:t>
              </a:r>
              <a:endParaRPr lang="ko-KR" altLang="en-US" sz="1400" b="1" dirty="0">
                <a:latin typeface="+mn-ea"/>
                <a:ea typeface="+mn-ea"/>
              </a:endParaRPr>
            </a:p>
          </p:txBody>
        </p:sp>
        <p:cxnSp>
          <p:nvCxnSpPr>
            <p:cNvPr id="54" name="직선 연결선 35"/>
            <p:cNvCxnSpPr>
              <a:cxnSpLocks noChangeShapeType="1"/>
            </p:cNvCxnSpPr>
            <p:nvPr/>
          </p:nvCxnSpPr>
          <p:spPr bwMode="auto">
            <a:xfrm>
              <a:off x="664849" y="4738637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56" name="Rectangle 10"/>
            <p:cNvSpPr>
              <a:spLocks noChangeArrowheads="1"/>
            </p:cNvSpPr>
            <p:nvPr/>
          </p:nvSpPr>
          <p:spPr bwMode="auto">
            <a:xfrm>
              <a:off x="590190" y="4992656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6. </a:t>
              </a:r>
              <a:r>
                <a:rPr lang="ko-KR" altLang="en-US" sz="1400" b="1" dirty="0">
                  <a:latin typeface="+mn-ea"/>
                  <a:ea typeface="+mn-ea"/>
                </a:rPr>
                <a:t>인력배치</a:t>
              </a:r>
              <a:r>
                <a:rPr lang="ko-KR" altLang="en-US" sz="1400" b="1" dirty="0">
                  <a:latin typeface="+mn-ea"/>
                </a:rPr>
                <a:t> 방안</a:t>
              </a:r>
              <a:endParaRPr lang="ko-KR" altLang="en-US" sz="1400" b="1" dirty="0">
                <a:latin typeface="+mn-ea"/>
                <a:ea typeface="+mn-ea"/>
              </a:endParaRPr>
            </a:p>
          </p:txBody>
        </p:sp>
        <p:cxnSp>
          <p:nvCxnSpPr>
            <p:cNvPr id="57" name="직선 연결선 35"/>
            <p:cNvCxnSpPr>
              <a:cxnSpLocks noChangeShapeType="1"/>
            </p:cNvCxnSpPr>
            <p:nvPr/>
          </p:nvCxnSpPr>
          <p:spPr bwMode="auto">
            <a:xfrm>
              <a:off x="668719" y="5313933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60" name="Rectangle 10"/>
            <p:cNvSpPr>
              <a:spLocks noChangeArrowheads="1"/>
            </p:cNvSpPr>
            <p:nvPr/>
          </p:nvSpPr>
          <p:spPr bwMode="auto">
            <a:xfrm>
              <a:off x="585566" y="3774418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4. </a:t>
              </a:r>
              <a:r>
                <a:rPr lang="ko-KR" altLang="en-US" sz="1400" b="1" dirty="0">
                  <a:latin typeface="+mn-ea"/>
                </a:rPr>
                <a:t>위험성평가 </a:t>
              </a:r>
              <a:r>
                <a:rPr lang="en-US" altLang="ko-KR" sz="1400" b="1" dirty="0">
                  <a:latin typeface="+mn-ea"/>
                </a:rPr>
                <a:t>/ </a:t>
              </a:r>
              <a:r>
                <a:rPr lang="ko-KR" altLang="en-US" sz="1400" b="1" dirty="0">
                  <a:latin typeface="+mn-ea"/>
                </a:rPr>
                <a:t>사고관리</a:t>
              </a:r>
              <a:endParaRPr lang="ko-KR" altLang="en-US" sz="1400" b="1" spc="-50" dirty="0">
                <a:latin typeface="+mn-ea"/>
                <a:ea typeface="+mn-ea"/>
              </a:endParaRPr>
            </a:p>
          </p:txBody>
        </p:sp>
        <p:cxnSp>
          <p:nvCxnSpPr>
            <p:cNvPr id="61" name="직선 연결선 35"/>
            <p:cNvCxnSpPr>
              <a:cxnSpLocks noChangeShapeType="1"/>
            </p:cNvCxnSpPr>
            <p:nvPr/>
          </p:nvCxnSpPr>
          <p:spPr bwMode="auto">
            <a:xfrm>
              <a:off x="664094" y="4095695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63" name="Rectangle 10"/>
            <p:cNvSpPr>
              <a:spLocks noChangeArrowheads="1"/>
            </p:cNvSpPr>
            <p:nvPr/>
          </p:nvSpPr>
          <p:spPr bwMode="auto">
            <a:xfrm>
              <a:off x="594330" y="5593066"/>
              <a:ext cx="2570778" cy="34364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457200" indent="-457200" latinLnBrk="0">
                <a:spcBef>
                  <a:spcPct val="30000"/>
                </a:spcBef>
                <a:defRPr/>
              </a:pPr>
              <a:r>
                <a:rPr lang="en-US" altLang="ko-KR" sz="1400" b="1" dirty="0">
                  <a:latin typeface="+mn-ea"/>
                  <a:ea typeface="+mn-ea"/>
                </a:rPr>
                <a:t>7. </a:t>
              </a:r>
              <a:r>
                <a:rPr lang="en-US" altLang="ko-KR" sz="1400" b="1" dirty="0"/>
                <a:t>SHE</a:t>
              </a:r>
              <a:r>
                <a:rPr lang="ko-KR" altLang="en-US" sz="1400" b="1" dirty="0"/>
                <a:t>비용 집행계획</a:t>
              </a:r>
              <a:r>
                <a:rPr lang="ko-KR" altLang="en-US" sz="1400" b="1" dirty="0">
                  <a:latin typeface="+mn-ea"/>
                </a:rPr>
                <a:t> </a:t>
              </a:r>
              <a:endParaRPr lang="ko-KR" altLang="en-US" sz="1400" b="1" dirty="0">
                <a:latin typeface="+mn-ea"/>
                <a:ea typeface="+mn-ea"/>
              </a:endParaRPr>
            </a:p>
          </p:txBody>
        </p:sp>
        <p:cxnSp>
          <p:nvCxnSpPr>
            <p:cNvPr id="64" name="직선 연결선 63"/>
            <p:cNvCxnSpPr>
              <a:cxnSpLocks noChangeShapeType="1"/>
            </p:cNvCxnSpPr>
            <p:nvPr/>
          </p:nvCxnSpPr>
          <p:spPr bwMode="auto">
            <a:xfrm>
              <a:off x="672859" y="5914343"/>
              <a:ext cx="3323077" cy="1837"/>
            </a:xfrm>
            <a:prstGeom prst="line">
              <a:avLst/>
            </a:prstGeom>
            <a:noFill/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</p:cxnSp>
        <p:cxnSp>
          <p:nvCxnSpPr>
            <p:cNvPr id="66" name="직선 연결선 65"/>
            <p:cNvCxnSpPr/>
            <p:nvPr/>
          </p:nvCxnSpPr>
          <p:spPr>
            <a:xfrm rot="5400000" flipH="1" flipV="1">
              <a:off x="3957411" y="1553942"/>
              <a:ext cx="0" cy="0"/>
            </a:xfrm>
            <a:prstGeom prst="line">
              <a:avLst/>
            </a:prstGeom>
            <a:ln w="3175" cap="rnd">
              <a:solidFill>
                <a:srgbClr val="FF0000"/>
              </a:solidFill>
              <a:headEnd type="none" w="med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" name="Picture 5" descr="위험성평가 표지.psd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4"/>
          <a:stretch/>
        </p:blipFill>
        <p:spPr>
          <a:xfrm>
            <a:off x="5220295" y="1787291"/>
            <a:ext cx="3247254" cy="34315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lvl="4" eaLnBrk="0" hangingPunct="0">
              <a:lnSpc>
                <a:spcPct val="140000"/>
              </a:lnSpc>
            </a:pPr>
            <a:r>
              <a:rPr lang="en-US" altLang="ko-KR" b="1" dirty="0"/>
              <a:t>1. </a:t>
            </a:r>
            <a:r>
              <a:rPr lang="ko-KR" altLang="en-US" b="1" dirty="0"/>
              <a:t>협력회사 역할과 의무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589013"/>
              </p:ext>
            </p:extLst>
          </p:nvPr>
        </p:nvGraphicFramePr>
        <p:xfrm>
          <a:off x="347911" y="980729"/>
          <a:ext cx="8460940" cy="5292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53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3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5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협력회사 역할 </a:t>
                      </a:r>
                      <a:r>
                        <a:rPr lang="en-US" altLang="ko-KR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/ </a:t>
                      </a:r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의무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비고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26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대표이사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계약 이행을 위한 안전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Cambria Math"/>
                          <a:cs typeface="+mn-cs"/>
                        </a:rPr>
                        <a:t>·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보건관리 업무 총괄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현장 안전관리자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시공관리자 및 현장소장 등 선임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주요 안전보건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+mn-ea"/>
                          <a:cs typeface="+mn-cs"/>
                        </a:rPr>
                        <a:t>업무계획 승인 및 시행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작업 수행 중 발생한 안전사고의 책임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안전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Cambria Math"/>
                          <a:ea typeface="Cambria Math"/>
                          <a:cs typeface="+mn-cs"/>
                        </a:rPr>
                        <a:t>·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보건작업에 필요한 제반 사항을 최우선으로 지원 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SHE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이행점검 및 점검결과 자체교육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점검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돋움"/>
                          <a:ea typeface="돋움"/>
                          <a:cs typeface="+mn-cs"/>
                        </a:rPr>
                        <a:t>•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+mn-cs"/>
                        </a:rPr>
                        <a:t>교육결과 회사 통보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spcBef>
                          <a:spcPts val="600"/>
                        </a:spcBef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대표이사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spcBef>
                          <a:spcPts val="600"/>
                        </a:spcBef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현장점검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64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안전관리자</a:t>
                      </a:r>
                      <a:endParaRPr lang="en-US" altLang="ko-KR" sz="14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  <a:p>
                      <a:pPr algn="ctr" latinLnBrk="1"/>
                      <a:r>
                        <a:rPr lang="en-US" altLang="ko-KR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작업관리자</a:t>
                      </a:r>
                      <a:r>
                        <a:rPr lang="en-US" altLang="ko-KR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)</a:t>
                      </a:r>
                      <a:endParaRPr lang="ko-KR" altLang="en-US" sz="14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r>
                        <a:rPr lang="ko-KR" altLang="en-US" sz="14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작업자 개인보호구 착용상태 및 작업 준비상태 확인 및 지도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</a:t>
                      </a:r>
                      <a:r>
                        <a:rPr lang="ko-KR" altLang="en-US" sz="1400" kern="1200" dirty="0" err="1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비상대기원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신호수 등 </a:t>
                      </a:r>
                      <a:r>
                        <a:rPr lang="ko-KR" altLang="en-US" sz="1400" kern="120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필요인력 배치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필요시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현장 점검 및 위험요소 확인 및 보완 조치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안전보건교육</a:t>
                      </a:r>
                      <a:r>
                        <a:rPr lang="en-US" altLang="ko-KR" sz="14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1200" baseline="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시행  </a:t>
                      </a:r>
                      <a:endParaRPr lang="en-US" altLang="ko-KR" sz="1400" kern="1200" baseline="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현장의 재해에 대한 원인조사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처리 및 재발장지 </a:t>
                      </a:r>
                      <a:r>
                        <a:rPr lang="ko-KR" altLang="en-US" sz="1400" kern="120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대책 수립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발생시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발주자가 요청한 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SHE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관련 시정</a:t>
                      </a:r>
                      <a:r>
                        <a:rPr lang="en-US" altLang="ko-KR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개선 권고에 대한 이행 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○ 산업안전보건법 등 기타 법령에서 정한 사항의 이행 </a:t>
                      </a:r>
                      <a:endParaRPr lang="en-US" altLang="ko-KR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spcBef>
                          <a:spcPts val="600"/>
                        </a:spcBef>
                      </a:pPr>
                      <a:endParaRPr lang="ko-KR" altLang="en-US" sz="140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3148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 2. </a:t>
            </a:r>
            <a:r>
              <a:rPr lang="ko-KR" altLang="en-US" b="1" dirty="0"/>
              <a:t>작업현장 </a:t>
            </a:r>
            <a:r>
              <a:rPr lang="en-US" altLang="ko-KR" b="1" dirty="0"/>
              <a:t>SHE </a:t>
            </a:r>
            <a:r>
              <a:rPr lang="ko-KR" altLang="en-US" b="1" dirty="0"/>
              <a:t>확보 계획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3091" y="774184"/>
            <a:ext cx="2704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eaLnBrk="0" latinLnBrk="0" hangingPunct="0"/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작업현장 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SHE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확보 계획</a:t>
            </a:r>
          </a:p>
        </p:txBody>
      </p:sp>
      <p:sp>
        <p:nvSpPr>
          <p:cNvPr id="9" name="Rectangle 22"/>
          <p:cNvSpPr txBox="1">
            <a:spLocks noChangeArrowheads="1"/>
          </p:cNvSpPr>
          <p:nvPr/>
        </p:nvSpPr>
        <p:spPr>
          <a:xfrm>
            <a:off x="214314" y="1268760"/>
            <a:ext cx="8596312" cy="2561883"/>
          </a:xfrm>
          <a:prstGeom prst="rect">
            <a:avLst/>
          </a:prstGeom>
        </p:spPr>
        <p:txBody>
          <a:bodyPr/>
          <a:lstStyle/>
          <a:p>
            <a:pPr marL="400050" indent="-400050" defTabSz="685800">
              <a:lnSpc>
                <a:spcPct val="90000"/>
              </a:lnSpc>
              <a:spcAft>
                <a:spcPct val="50000"/>
              </a:spcAft>
              <a:buClr>
                <a:srgbClr val="273C82"/>
              </a:buClr>
              <a:buSzPct val="100000"/>
              <a:buFont typeface="Wingdings" pitchFamily="2" charset="2"/>
              <a:buNone/>
            </a:pP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sz="1400" kern="0" dirty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목  적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작업 중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SHE </a:t>
            </a:r>
            <a:r>
              <a:rPr lang="ko-KR" altLang="en-US" sz="1400" b="0" dirty="0">
                <a:latin typeface="맑은 고딕" pitchFamily="50" charset="-127"/>
                <a:ea typeface="맑은 고딕" pitchFamily="50" charset="-127"/>
              </a:rPr>
              <a:t>계획을 수립하여 적극 시행 함으로써 각종 안전사고와 재해를 미연에 방지</a:t>
            </a:r>
            <a:endParaRPr lang="en-US" altLang="ko-KR" sz="1400" b="0" dirty="0">
              <a:latin typeface="맑은 고딕" pitchFamily="50" charset="-127"/>
              <a:ea typeface="맑은 고딕" pitchFamily="50" charset="-127"/>
            </a:endParaRPr>
          </a:p>
          <a:p>
            <a:pPr marL="400050" indent="-400050" defTabSz="685800">
              <a:lnSpc>
                <a:spcPct val="90000"/>
              </a:lnSpc>
              <a:spcAft>
                <a:spcPct val="50000"/>
              </a:spcAft>
              <a:buClr>
                <a:srgbClr val="273C82"/>
              </a:buClr>
              <a:buSzPct val="100000"/>
              <a:buFont typeface="Wingdings" pitchFamily="2" charset="2"/>
              <a:buNone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               </a:t>
            </a:r>
            <a:r>
              <a:rPr lang="ko-KR" altLang="en-US" sz="1400" b="0" dirty="0">
                <a:latin typeface="맑은 고딕" pitchFamily="50" charset="-127"/>
                <a:ea typeface="맑은 고딕" pitchFamily="50" charset="-127"/>
              </a:rPr>
              <a:t>하고 명랑한 작업환경을 조성하고 무재해 목표를 달성하고자 함</a:t>
            </a:r>
            <a:r>
              <a:rPr lang="en-US" altLang="ko-KR" sz="1400" b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400050" lvl="0" indent="-400050" defTabSz="685800" eaLnBrk="0" hangingPunct="0">
              <a:lnSpc>
                <a:spcPct val="90000"/>
              </a:lnSpc>
              <a:spcAft>
                <a:spcPct val="50000"/>
              </a:spcAft>
              <a:buClr>
                <a:srgbClr val="273C82"/>
              </a:buClr>
              <a:buSzPct val="70000"/>
              <a:defRPr/>
            </a:pP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sz="1400" kern="0" dirty="0">
                <a:latin typeface="맑은 고딕" pitchFamily="50" charset="-127"/>
                <a:ea typeface="맑은 고딕" pitchFamily="50" charset="-127"/>
              </a:rPr>
              <a:t>나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활동목표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기본안전수칙 준수 </a:t>
            </a:r>
            <a:r>
              <a:rPr kumimoji="1" lang="ko-KR" altLang="en-US" sz="1400" b="0" i="0" u="none" strike="noStrike" kern="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체화를</a:t>
            </a:r>
            <a:r>
              <a:rPr kumimoji="1" lang="ko-KR" altLang="en-US" sz="14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통한 무재해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현장 달성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sz="1400" kern="0" dirty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kumimoji="1" lang="en-US" altLang="ko-KR" sz="14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활동방침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1)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무재해 현장구축  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2)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자율 안전보건 관리정착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3)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작업현장 안전성 확보를 위한 점검정비 철저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4)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안전문화 정착 및 표준작업 준수를 위한 안전교육 내실화</a:t>
            </a:r>
          </a:p>
          <a:p>
            <a:pPr marL="400050" marR="0" lvl="0" indent="-400050" algn="l" defTabSz="685800" rtl="0" eaLnBrk="1" fontAlgn="base" latinLnBrk="1" hangingPunct="1">
              <a:lnSpc>
                <a:spcPct val="80000"/>
              </a:lnSpc>
              <a:spcBef>
                <a:spcPct val="0"/>
              </a:spcBef>
              <a:spcAft>
                <a:spcPct val="50000"/>
              </a:spcAft>
              <a:buClr>
                <a:srgbClr val="273C82"/>
              </a:buClr>
              <a:buSzPct val="100000"/>
              <a:buFontTx/>
              <a:buNone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kumimoji="1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5)  </a:t>
            </a:r>
            <a:r>
              <a:rPr kumimoji="1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건강한 사회생활 및 양질의 근로를 위한 건강증진 및 보건활동 활성화</a:t>
            </a: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647880"/>
              </p:ext>
            </p:extLst>
          </p:nvPr>
        </p:nvGraphicFramePr>
        <p:xfrm>
          <a:off x="701622" y="4524390"/>
          <a:ext cx="7812868" cy="194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6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06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2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시공사</a:t>
                      </a:r>
                      <a:r>
                        <a:rPr lang="en-US" altLang="ko-KR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관리자</a:t>
                      </a:r>
                      <a:r>
                        <a:rPr lang="en-US" altLang="ko-KR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실천사항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현장 작업자 실천사항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수행</a:t>
                      </a:r>
                      <a:r>
                        <a:rPr lang="ko-KR" altLang="en-US" sz="1100" b="0">
                          <a:latin typeface="맑은 고딕" pitchFamily="50" charset="-127"/>
                          <a:ea typeface="+mn-ea"/>
                        </a:rPr>
                        <a:t>작업시 안전 담당 </a:t>
                      </a:r>
                      <a:r>
                        <a:rPr lang="ko-KR" altLang="en-US" sz="1100">
                          <a:latin typeface="맑은 고딕" pitchFamily="50" charset="-127"/>
                          <a:ea typeface="+mn-ea"/>
                        </a:rPr>
                        <a:t>또는 지정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기본안전수칙 교육 참석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(TBM)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실시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</a:t>
                      </a:r>
                      <a:r>
                        <a:rPr lang="en-US" altLang="ko-KR" sz="1100" kern="1200" baseline="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baseline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안전체조 시행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1136"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산업안전보건법 산업재해예방조치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작업장 안전 확보</a:t>
                      </a:r>
                      <a:endParaRPr lang="en-US" altLang="ko-KR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산업안전보건법 산업재해예방조치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기본안전수칙 준수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장비 운전자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신호수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작업자간 상호 연락체계 확립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기존설비 파손주의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지정된 통로 이용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839"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비상대응 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Process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준수 및</a:t>
                      </a: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유관기관 연락체계 구축 </a:t>
                      </a:r>
                      <a:endParaRPr lang="en-US" altLang="ko-KR" sz="1100" kern="1200" dirty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dirty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작업장 주변 정리∙정돈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8" name="직사각형 27"/>
          <p:cNvSpPr/>
          <p:nvPr/>
        </p:nvSpPr>
        <p:spPr>
          <a:xfrm>
            <a:off x="409518" y="4086234"/>
            <a:ext cx="29354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eaLnBrk="0" latinLnBrk="0" hangingPunct="0"/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관리자 및 작업자 실천사항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5723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3.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교육계획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/>
              <a:t>위험성평가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7" name="텍스트 개체 틀 4"/>
          <p:cNvSpPr txBox="1">
            <a:spLocks/>
          </p:cNvSpPr>
          <p:nvPr/>
        </p:nvSpPr>
        <p:spPr>
          <a:xfrm>
            <a:off x="0" y="872716"/>
            <a:ext cx="9134474" cy="40556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/>
              <a:t>        </a:t>
            </a:r>
            <a:r>
              <a:rPr lang="en-US" altLang="ko-KR" sz="1500" b="1" dirty="0">
                <a:latin typeface="맑은 고딕"/>
                <a:ea typeface="맑은 고딕"/>
              </a:rPr>
              <a:t>■ </a:t>
            </a:r>
            <a:r>
              <a:rPr lang="ko-KR" altLang="en-US" sz="1500" b="1" dirty="0">
                <a:latin typeface="맑은 고딕"/>
                <a:ea typeface="맑은 고딕"/>
              </a:rPr>
              <a:t>교육 계획</a:t>
            </a:r>
            <a:endParaRPr lang="en-US" altLang="ko-KR" sz="1500" b="1" dirty="0">
              <a:latin typeface="맑은 고딕"/>
              <a:ea typeface="맑은 고딕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396207"/>
              </p:ext>
            </p:extLst>
          </p:nvPr>
        </p:nvGraphicFramePr>
        <p:xfrm>
          <a:off x="647564" y="1530286"/>
          <a:ext cx="7560840" cy="441838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705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0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43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236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항  목</a:t>
                      </a:r>
                      <a:endParaRPr kumimoji="0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활 동 내 용</a:t>
                      </a:r>
                      <a:endParaRPr kumimoji="0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비 고</a:t>
                      </a:r>
                      <a:endParaRPr kumimoji="0" lang="ko-KR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014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 전 교 육 </a:t>
                      </a: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법적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안전교육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(2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시간이상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월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특별안전교육</a:t>
                      </a:r>
                      <a:endParaRPr kumimoji="0" lang="ko-KR" altLang="en-US" sz="140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  -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착공 전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주요 작업 착수 전</a:t>
                      </a: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작업 전 일반 안전교육 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매일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) TBM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실시</a:t>
                      </a:r>
                      <a:endParaRPr kumimoji="0" lang="ko-KR" altLang="en-US" sz="140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현장소장 및 각 분야별 안전담당자</a:t>
                      </a: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198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 전 순 찰</a:t>
                      </a: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특별안전순찰</a:t>
                      </a:r>
                      <a:endParaRPr kumimoji="0" lang="ko-KR" altLang="en-US" sz="140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주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회 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/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각 분야별 현장소장</a:t>
                      </a: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일일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안전순찰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각 안전관리자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kumimoji="0" lang="en-US" alt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867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 전 활 동</a:t>
                      </a: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12700" cmpd="sng">
                      <a:noFill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안전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안내간판 설치</a:t>
                      </a: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작업자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안전모 </a:t>
                      </a: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보호장갑 등 지급</a:t>
                      </a:r>
                      <a:endParaRPr kumimoji="0" lang="en-US" altLang="ko-KR" sz="140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화재예방장비 </a:t>
                      </a:r>
                      <a:r>
                        <a:rPr kumimoji="0" lang="ko-KR" alt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설치</a:t>
                      </a:r>
                    </a:p>
                    <a:p>
                      <a:pPr marL="180975" marR="0" lvl="0" indent="0" algn="l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• </a:t>
                      </a:r>
                      <a:r>
                        <a:rPr kumimoji="0" lang="ko-KR" altLang="en-US" sz="14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안전담당자선임</a:t>
                      </a: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22338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72BC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3.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보호구지급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위험성평가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9" name="텍스트 개체 틀 4"/>
          <p:cNvSpPr txBox="1">
            <a:spLocks/>
          </p:cNvSpPr>
          <p:nvPr/>
        </p:nvSpPr>
        <p:spPr>
          <a:xfrm>
            <a:off x="-40482" y="872716"/>
            <a:ext cx="9184481" cy="40556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/>
              <a:t>        </a:t>
            </a:r>
            <a:r>
              <a:rPr lang="en-US" altLang="ko-KR" sz="1500" b="1" dirty="0">
                <a:latin typeface="맑은 고딕"/>
                <a:ea typeface="맑은 고딕"/>
              </a:rPr>
              <a:t>■ </a:t>
            </a:r>
            <a:r>
              <a:rPr lang="ko-KR" altLang="en-US" sz="1500" b="1" dirty="0">
                <a:latin typeface="맑은 고딕"/>
                <a:ea typeface="맑은 고딕"/>
              </a:rPr>
              <a:t>보호구 </a:t>
            </a:r>
            <a:r>
              <a:rPr lang="ko-KR" altLang="en-US" sz="1500" b="1">
                <a:latin typeface="맑은 고딕"/>
                <a:ea typeface="맑은 고딕"/>
              </a:rPr>
              <a:t>지급 현황 및 계획</a:t>
            </a:r>
            <a:endParaRPr lang="en-US" altLang="ko-KR" sz="1500" b="1" dirty="0">
              <a:latin typeface="맑은 고딕"/>
              <a:ea typeface="맑은 고딕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03962"/>
              </p:ext>
            </p:extLst>
          </p:nvPr>
        </p:nvGraphicFramePr>
        <p:xfrm>
          <a:off x="611560" y="1196752"/>
          <a:ext cx="8100901" cy="525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97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7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920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번호</a:t>
                      </a: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</a:rPr>
                        <a:t>항목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안전관리자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현장소장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용접작업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일반작업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계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비고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05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인원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HY신명조"/>
                        </a:rPr>
                        <a:t>수량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1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안전모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2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안전화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3</a:t>
                      </a: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반사조끼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8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4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안전장갑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HY신명조"/>
                        </a:rPr>
                        <a:t>안전대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6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보안경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7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j-ea"/>
                          <a:ea typeface="+mj-ea"/>
                          <a:cs typeface="Meiryo" pitchFamily="34" charset="-128"/>
                        </a:rPr>
                        <a:t>보안면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8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귀마개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9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j-ea"/>
                          <a:ea typeface="+mj-ea"/>
                          <a:cs typeface="Meiryo" pitchFamily="34" charset="-128"/>
                        </a:rPr>
                        <a:t>귀덮개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10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방진마스크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HY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9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11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방독마스크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12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latin typeface="+mj-ea"/>
                          <a:ea typeface="+mj-ea"/>
                          <a:cs typeface="Meiryo" pitchFamily="34" charset="-128"/>
                        </a:rPr>
                        <a:t>송기마스크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13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공기호흡기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04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14</a:t>
                      </a:r>
                      <a:endParaRPr lang="ko-KR" altLang="en-US" sz="1100" b="1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latin typeface="+mj-ea"/>
                          <a:ea typeface="+mj-ea"/>
                          <a:cs typeface="Meiryo" pitchFamily="34" charset="-128"/>
                        </a:rPr>
                        <a:t>기타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745303" y="3505768"/>
            <a:ext cx="3816424" cy="7200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해당 </a:t>
            </a:r>
            <a:r>
              <a:rPr kumimoji="1"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사항 </a:t>
            </a:r>
            <a:r>
              <a:rPr kumimoji="1"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Check</a:t>
            </a:r>
            <a:endParaRPr kumimoji="1"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4.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위험성평가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7" name="텍스트 개체 틀 4"/>
          <p:cNvSpPr txBox="1">
            <a:spLocks/>
          </p:cNvSpPr>
          <p:nvPr/>
        </p:nvSpPr>
        <p:spPr>
          <a:xfrm>
            <a:off x="-40482" y="872716"/>
            <a:ext cx="9184481" cy="40556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/>
              <a:t>        </a:t>
            </a:r>
            <a:r>
              <a:rPr lang="en-US" altLang="ko-KR" sz="1500" b="1" dirty="0">
                <a:latin typeface="맑은 고딕"/>
                <a:ea typeface="맑은 고딕"/>
              </a:rPr>
              <a:t>■ </a:t>
            </a:r>
            <a:r>
              <a:rPr lang="ko-KR" altLang="en-US" sz="1500" b="1" dirty="0">
                <a:latin typeface="맑은 고딕"/>
                <a:ea typeface="맑은 고딕"/>
              </a:rPr>
              <a:t>위험성 평가 </a:t>
            </a:r>
            <a:r>
              <a:rPr lang="en-US" altLang="ko-KR" sz="1500" b="1" dirty="0">
                <a:latin typeface="맑은 고딕"/>
                <a:ea typeface="맑은 고딕"/>
              </a:rPr>
              <a:t>: </a:t>
            </a:r>
            <a:r>
              <a:rPr lang="ko-KR" altLang="en-US" sz="1500" b="1" dirty="0">
                <a:latin typeface="맑은 고딕"/>
                <a:ea typeface="맑은 고딕"/>
              </a:rPr>
              <a:t>잠재위험요인 도출하여 </a:t>
            </a:r>
            <a:r>
              <a:rPr lang="ko-KR" altLang="en-US" sz="1500" b="1" dirty="0" err="1">
                <a:latin typeface="맑은 고딕"/>
                <a:ea typeface="맑은 고딕"/>
              </a:rPr>
              <a:t>허용가능한</a:t>
            </a:r>
            <a:r>
              <a:rPr lang="ko-KR" altLang="en-US" sz="1500" b="1" dirty="0">
                <a:latin typeface="맑은 고딕"/>
                <a:ea typeface="맑은 고딕"/>
              </a:rPr>
              <a:t> 수준으로 관리 및 제거</a:t>
            </a:r>
            <a:endParaRPr lang="en-US" altLang="ko-KR" sz="1500" b="1" dirty="0">
              <a:latin typeface="맑은 고딕"/>
              <a:ea typeface="맑은 고딕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91145"/>
              </p:ext>
            </p:extLst>
          </p:nvPr>
        </p:nvGraphicFramePr>
        <p:xfrm>
          <a:off x="611560" y="1332732"/>
          <a:ext cx="7920880" cy="4400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7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8262"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400" b="0" dirty="0"/>
                        <a:t>작업 전 공정에 대한 위험성 평가 실시</a:t>
                      </a:r>
                      <a:endParaRPr lang="ko-KR" altLang="en-US" sz="14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1) </a:t>
                      </a:r>
                      <a:r>
                        <a:rPr lang="ko-KR" altLang="en-US" sz="1400" b="0" dirty="0"/>
                        <a:t>대상 </a:t>
                      </a:r>
                      <a:r>
                        <a:rPr lang="en-US" altLang="ko-KR" sz="1400" b="0" dirty="0"/>
                        <a:t>: </a:t>
                      </a:r>
                      <a:r>
                        <a:rPr lang="ko-KR" altLang="en-US" sz="1400" b="0" dirty="0"/>
                        <a:t>시공현장관리</a:t>
                      </a:r>
                      <a:r>
                        <a:rPr lang="en-US" altLang="ko-KR" sz="1400" b="0" dirty="0"/>
                        <a:t>, </a:t>
                      </a:r>
                      <a:r>
                        <a:rPr lang="ko-KR" altLang="en-US" sz="1400" b="0" dirty="0"/>
                        <a:t>비파괴검사</a:t>
                      </a:r>
                      <a:r>
                        <a:rPr lang="en-US" altLang="ko-KR" sz="1400" b="0" dirty="0"/>
                        <a:t>, </a:t>
                      </a:r>
                      <a:r>
                        <a:rPr lang="ko-KR" altLang="en-US" sz="1400" b="0" dirty="0"/>
                        <a:t>포장복구공사 작업</a:t>
                      </a:r>
                      <a:endParaRPr lang="en-US" altLang="ko-KR" sz="1400" b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2) </a:t>
                      </a:r>
                      <a:r>
                        <a:rPr lang="ko-KR" altLang="en-US" sz="1400" b="0" dirty="0"/>
                        <a:t>평가자 </a:t>
                      </a:r>
                      <a:r>
                        <a:rPr lang="en-US" altLang="ko-KR" sz="1400" b="0" dirty="0"/>
                        <a:t>: </a:t>
                      </a:r>
                      <a:r>
                        <a:rPr lang="ko-KR" altLang="en-US" sz="1400" b="0" dirty="0"/>
                        <a:t>시공관리자 및 현장소장 또는 </a:t>
                      </a:r>
                      <a:r>
                        <a:rPr lang="ko-KR" altLang="en-US" sz="1400" b="0" dirty="0" err="1"/>
                        <a:t>공정별</a:t>
                      </a:r>
                      <a:r>
                        <a:rPr lang="ko-KR" altLang="en-US" sz="1400" b="0" dirty="0"/>
                        <a:t> 작업자</a:t>
                      </a:r>
                      <a:endParaRPr lang="en-US" altLang="ko-KR" sz="1400" b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3) </a:t>
                      </a:r>
                      <a:r>
                        <a:rPr lang="ko-KR" altLang="en-US" sz="1400" b="0" dirty="0"/>
                        <a:t>평가방법 </a:t>
                      </a:r>
                      <a:r>
                        <a:rPr lang="en-US" altLang="ko-KR" sz="1400" b="0" dirty="0"/>
                        <a:t>: 4M</a:t>
                      </a:r>
                      <a:r>
                        <a:rPr lang="ko-KR" altLang="en-US" sz="1400" b="0" dirty="0"/>
                        <a:t>기법 위험성 평가</a:t>
                      </a:r>
                      <a:endParaRPr lang="en-US" altLang="ko-KR" sz="1400" b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4) </a:t>
                      </a:r>
                      <a:r>
                        <a:rPr lang="ko-KR" altLang="en-US" sz="14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위험성 평가표 작성 </a:t>
                      </a:r>
                      <a:r>
                        <a:rPr lang="en-US" altLang="ko-KR" sz="14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4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공유</a:t>
                      </a:r>
                      <a:endParaRPr lang="en-US" altLang="ko-KR" sz="13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4713"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400" b="0" noProof="0" dirty="0"/>
                        <a:t>위험성 평가결과에 대한 개선대책 수립 및 시행</a:t>
                      </a:r>
                      <a:endParaRPr lang="ko-KR" altLang="en-US" sz="1400" b="0" dirty="0"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baseline="0" dirty="0"/>
                        <a:t> 1) </a:t>
                      </a:r>
                      <a:r>
                        <a:rPr lang="ko-KR" altLang="en-US" sz="1400" b="0" baseline="0" dirty="0"/>
                        <a:t>대상 </a:t>
                      </a:r>
                      <a:endParaRPr lang="en-US" altLang="ko-KR" sz="1400" b="0" baseline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baseline="0" dirty="0"/>
                        <a:t>    </a:t>
                      </a:r>
                      <a:r>
                        <a:rPr lang="en-US" altLang="ko-KR" sz="1400" b="0" baseline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en-US" altLang="ko-KR" sz="1400" b="0" baseline="0" dirty="0"/>
                        <a:t> </a:t>
                      </a:r>
                      <a:r>
                        <a:rPr lang="en-US" altLang="ko-KR" sz="1400" b="0" dirty="0"/>
                        <a:t>“B”</a:t>
                      </a:r>
                      <a:r>
                        <a:rPr lang="ko-KR" altLang="en-US" sz="1400" b="0" dirty="0"/>
                        <a:t>등급</a:t>
                      </a:r>
                      <a:r>
                        <a:rPr lang="en-US" altLang="ko-KR" sz="1400" b="0" baseline="0" dirty="0"/>
                        <a:t> </a:t>
                      </a:r>
                      <a:r>
                        <a:rPr lang="ko-KR" altLang="en-US" sz="1400" b="0" dirty="0"/>
                        <a:t>이하 위험도 작업 </a:t>
                      </a:r>
                      <a:endParaRPr lang="en-US" altLang="ko-KR" sz="1400" b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baseline="0" dirty="0"/>
                        <a:t>    </a:t>
                      </a:r>
                      <a:r>
                        <a:rPr lang="en-US" altLang="ko-KR" sz="1400" b="0" baseline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en-US" altLang="ko-KR" sz="1400" b="0" baseline="0" dirty="0"/>
                        <a:t>  </a:t>
                      </a:r>
                      <a:r>
                        <a:rPr lang="ko-KR" altLang="en-US" sz="1400" b="0" dirty="0"/>
                        <a:t>개선 용이한</a:t>
                      </a:r>
                      <a:r>
                        <a:rPr lang="en-US" altLang="ko-KR" sz="1400" b="0" dirty="0"/>
                        <a:t> “A”</a:t>
                      </a:r>
                      <a:r>
                        <a:rPr lang="ko-KR" altLang="en-US" sz="1400" b="0" dirty="0"/>
                        <a:t>등급 위험작업</a:t>
                      </a:r>
                      <a:endParaRPr lang="en-US" altLang="ko-KR" sz="1400" b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2) </a:t>
                      </a:r>
                      <a:r>
                        <a:rPr lang="ko-KR" altLang="en-US" sz="1400" b="0" dirty="0"/>
                        <a:t>개선방법 </a:t>
                      </a:r>
                      <a:r>
                        <a:rPr lang="en-US" altLang="ko-KR" sz="1400" b="0" dirty="0"/>
                        <a:t>: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   </a:t>
                      </a:r>
                      <a:r>
                        <a:rPr lang="en-US" altLang="ko-KR" sz="1400" b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en-US" altLang="ko-KR" sz="1400" b="0" dirty="0"/>
                        <a:t> </a:t>
                      </a:r>
                      <a:r>
                        <a:rPr lang="ko-KR" altLang="en-US" sz="1400" b="0" dirty="0"/>
                        <a:t>작업자 전원에 대한 위험작업관련 안전교육 </a:t>
                      </a:r>
                      <a:r>
                        <a:rPr lang="en-US" altLang="ko-KR" sz="1400" b="0" dirty="0"/>
                        <a:t>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dirty="0"/>
                        <a:t>    </a:t>
                      </a:r>
                      <a:r>
                        <a:rPr lang="en-US" altLang="ko-KR" sz="1400" b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ko-KR" altLang="en-US" sz="1400" b="0" dirty="0"/>
                        <a:t> 작업 </a:t>
                      </a:r>
                      <a:r>
                        <a:rPr lang="en-US" altLang="ko-KR" sz="1400" b="0" dirty="0"/>
                        <a:t>PROCESS</a:t>
                      </a:r>
                      <a:r>
                        <a:rPr lang="en-US" altLang="ko-KR" sz="1400" b="0" baseline="0" dirty="0"/>
                        <a:t> </a:t>
                      </a:r>
                      <a:r>
                        <a:rPr lang="ko-KR" altLang="en-US" sz="1400" b="0" baseline="0" dirty="0"/>
                        <a:t>변경</a:t>
                      </a:r>
                      <a:endParaRPr lang="en-US" altLang="ko-KR" sz="1400" b="0" baseline="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baseline="0" dirty="0"/>
                        <a:t>    </a:t>
                      </a:r>
                      <a:r>
                        <a:rPr lang="en-US" altLang="ko-KR" sz="1400" b="0" baseline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en-US" altLang="ko-KR" sz="1400" b="0" baseline="0" dirty="0"/>
                        <a:t> </a:t>
                      </a:r>
                      <a:r>
                        <a:rPr lang="ko-KR" altLang="en-US" sz="1400" b="0" baseline="0" dirty="0"/>
                        <a:t>안전보호구</a:t>
                      </a:r>
                      <a:r>
                        <a:rPr lang="en-US" altLang="ko-KR" sz="1400" b="0" baseline="0" dirty="0"/>
                        <a:t>, </a:t>
                      </a:r>
                      <a:r>
                        <a:rPr lang="ko-KR" altLang="en-US" sz="1400" b="0" baseline="0" dirty="0"/>
                        <a:t>안전펜스 설치 장비</a:t>
                      </a:r>
                      <a:r>
                        <a:rPr lang="en-US" altLang="ko-KR" sz="1400" b="0" baseline="0" dirty="0"/>
                        <a:t>/</a:t>
                      </a:r>
                      <a:r>
                        <a:rPr lang="ko-KR" altLang="en-US" sz="1400" b="0" baseline="0" dirty="0"/>
                        <a:t>설비 구비 </a:t>
                      </a:r>
                      <a:r>
                        <a:rPr lang="en-US" altLang="ko-KR" sz="1400" b="0" baseline="0" dirty="0"/>
                        <a:t>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400" b="0" baseline="0" dirty="0"/>
                        <a:t>    </a:t>
                      </a:r>
                      <a:r>
                        <a:rPr lang="en-US" altLang="ko-KR" sz="1300" b="0" baseline="0" dirty="0">
                          <a:latin typeface="Cambria Math"/>
                          <a:ea typeface="Cambria Math"/>
                        </a:rPr>
                        <a:t>·</a:t>
                      </a:r>
                      <a:r>
                        <a:rPr lang="en-US" altLang="ko-KR" sz="1300" b="0" baseline="0" dirty="0">
                          <a:latin typeface="Cambria Math"/>
                        </a:rPr>
                        <a:t> </a:t>
                      </a:r>
                      <a:r>
                        <a:rPr lang="ko-KR" altLang="en-US" sz="1300" b="0" baseline="0" dirty="0">
                          <a:latin typeface="Cambria Math"/>
                        </a:rPr>
                        <a:t>신호수</a:t>
                      </a:r>
                      <a:r>
                        <a:rPr lang="en-US" altLang="ko-KR" sz="1300" b="0" baseline="0" dirty="0">
                          <a:latin typeface="Cambria Math"/>
                        </a:rPr>
                        <a:t>, </a:t>
                      </a:r>
                      <a:r>
                        <a:rPr lang="ko-KR" altLang="en-US" sz="1300" b="0" baseline="0" dirty="0">
                          <a:latin typeface="Cambria Math"/>
                        </a:rPr>
                        <a:t>작업자 추가 등 인력 충원</a:t>
                      </a:r>
                      <a:endParaRPr lang="en-US" altLang="ko-KR" sz="1400" b="0" baseline="0" dirty="0"/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4.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위험성평가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37" name="AutoShape 14"/>
          <p:cNvSpPr>
            <a:spLocks noChangeArrowheads="1"/>
          </p:cNvSpPr>
          <p:nvPr/>
        </p:nvSpPr>
        <p:spPr bwMode="gray">
          <a:xfrm rot="5400000">
            <a:off x="555004" y="905593"/>
            <a:ext cx="222538" cy="215764"/>
          </a:xfrm>
          <a:prstGeom prst="diamond">
            <a:avLst/>
          </a:prstGeom>
          <a:solidFill>
            <a:srgbClr val="7F7F7F">
              <a:lumMod val="75000"/>
            </a:srgbClr>
          </a:solidFill>
          <a:ln w="19050">
            <a:solidFill>
              <a:srgbClr val="F8F8F8"/>
            </a:solidFill>
            <a:miter lim="800000"/>
            <a:headEnd/>
            <a:tailEnd/>
          </a:ln>
          <a:effectLst>
            <a:outerShdw sy="50000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2502347" y="1412776"/>
            <a:ext cx="4824536" cy="504056"/>
            <a:chOff x="2718371" y="3429000"/>
            <a:chExt cx="4104456" cy="504056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2718371" y="3429000"/>
              <a:ext cx="4104456" cy="504056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AutoShape 8"/>
            <p:cNvSpPr>
              <a:spLocks noChangeArrowheads="1"/>
            </p:cNvSpPr>
            <p:nvPr/>
          </p:nvSpPr>
          <p:spPr bwMode="auto">
            <a:xfrm>
              <a:off x="2864851" y="3467609"/>
              <a:ext cx="3669944" cy="41883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2700">
              <a:noFill/>
              <a:round/>
              <a:headEnd/>
              <a:tailEnd/>
            </a:ln>
            <a:effectLst/>
          </p:spPr>
          <p:txBody>
            <a:bodyPr lIns="72000" rIns="720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   위험도 </a:t>
              </a:r>
              <a:r>
                <a:rPr kumimoji="0" lang="en-US" altLang="ko-KR" sz="1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= </a:t>
              </a: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사고의 발생빈도 </a:t>
              </a:r>
              <a:r>
                <a:rPr kumimoji="0" lang="en-US" altLang="ko-KR" sz="1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x </a:t>
              </a:r>
              <a:r>
                <a:rPr kumimoji="0" lang="ko-KR" altLang="en-US" sz="1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사고의 피해강도</a:t>
              </a: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943978" y="2201810"/>
            <a:ext cx="453650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latinLnBrk="0" hangingPunct="0">
              <a:spcBef>
                <a:spcPts val="600"/>
              </a:spcBef>
              <a:spcAft>
                <a:spcPct val="0"/>
              </a:spcAft>
            </a:pPr>
            <a:r>
              <a:rPr kumimoji="1"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위험도 계산에 필요한 사고발생확률(발생빈도)의 수준을 </a:t>
            </a:r>
            <a:endParaRPr kumimoji="1" lang="en-US" altLang="ko-KR" sz="13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algn="just" eaLnBrk="0" fontAlgn="base" latinLnBrk="0" hangingPunct="0">
              <a:spcBef>
                <a:spcPts val="600"/>
              </a:spcBef>
              <a:spcAft>
                <a:spcPct val="0"/>
              </a:spcAft>
            </a:pPr>
            <a:r>
              <a:rPr kumimoji="1"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5단계로,</a:t>
            </a:r>
            <a:r>
              <a:rPr kumimoji="1"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사고피해크기(강도)의 </a:t>
            </a:r>
            <a:r>
              <a:rPr kumimoji="1"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수준을 4단계로 정함</a:t>
            </a:r>
            <a:r>
              <a:rPr kumimoji="1"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  <a:endParaRPr kumimoji="1" lang="ko-KR" altLang="ko-KR" sz="1300" dirty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342452"/>
              </p:ext>
            </p:extLst>
          </p:nvPr>
        </p:nvGraphicFramePr>
        <p:xfrm>
          <a:off x="724900" y="2932070"/>
          <a:ext cx="4392488" cy="1698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3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0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30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빈도구분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빈도수준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내     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/>
                        <a:t>가능성 거의 없음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10</a:t>
                      </a:r>
                      <a:r>
                        <a:rPr lang="ko-KR" altLang="en-US" sz="1100" dirty="0"/>
                        <a:t>년 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회 정도 발생할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/>
                        <a:t>가능성 낮음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2</a:t>
                      </a:r>
                      <a:endParaRPr lang="ko-KR" altLang="en-US" sz="11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3</a:t>
                      </a:r>
                      <a:r>
                        <a:rPr lang="ko-KR" altLang="en-US" sz="1100" dirty="0"/>
                        <a:t>년 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회 정도 발생할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/>
                        <a:t>가능성 있음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3</a:t>
                      </a:r>
                      <a:endParaRPr lang="ko-KR" altLang="en-US" sz="11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년 </a:t>
                      </a:r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회 정도 발생할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/>
                        <a:t>가능성 높음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4</a:t>
                      </a:r>
                      <a:endParaRPr lang="ko-KR" altLang="en-US" sz="11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개월 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회 정도 발생할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/>
                        <a:t>빈번함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/>
                        <a:t>5</a:t>
                      </a:r>
                      <a:endParaRPr lang="ko-KR" altLang="en-US" sz="11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일 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회 정도 발생할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053816"/>
              </p:ext>
            </p:extLst>
          </p:nvPr>
        </p:nvGraphicFramePr>
        <p:xfrm>
          <a:off x="724900" y="4757720"/>
          <a:ext cx="4392488" cy="1728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7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5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강도구분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강도수준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내      용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51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영향 없음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</a:t>
                      </a:r>
                      <a:endParaRPr lang="ko-KR" altLang="en-US" sz="10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재해로 인한 인적 손실이 없는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3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경미한 불 휴업 재해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2</a:t>
                      </a:r>
                      <a:endParaRPr lang="ko-KR" altLang="en-US" sz="10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경미한 재해를 포함한 </a:t>
                      </a:r>
                      <a:r>
                        <a:rPr lang="ko-KR" altLang="en-US" sz="1000" dirty="0" err="1"/>
                        <a:t>불휴업</a:t>
                      </a:r>
                      <a:r>
                        <a:rPr lang="ko-KR" altLang="en-US" sz="1000" dirty="0"/>
                        <a:t> </a:t>
                      </a:r>
                      <a:endParaRPr lang="en-US" altLang="ko-KR" sz="1000" dirty="0"/>
                    </a:p>
                    <a:p>
                      <a:pPr latinLnBrk="1"/>
                      <a:r>
                        <a:rPr lang="ko-KR" altLang="en-US" sz="1000" dirty="0"/>
                        <a:t>재해인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51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경미한 휴업  재해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3</a:t>
                      </a:r>
                      <a:endParaRPr lang="ko-KR" altLang="en-US" sz="10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휴업재해인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93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중대재해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4</a:t>
                      </a:r>
                      <a:endParaRPr lang="ko-KR" altLang="en-US" sz="1000" dirty="0"/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사망 또는 노동력 상실재해를 가져오는 치명적인 재해인 경우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5" name="직사각형 44"/>
          <p:cNvSpPr/>
          <p:nvPr/>
        </p:nvSpPr>
        <p:spPr>
          <a:xfrm>
            <a:off x="242356" y="2895557"/>
            <a:ext cx="432048" cy="1705416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/>
              <a:t>빈도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242356" y="4757720"/>
            <a:ext cx="432048" cy="1716360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/>
              <a:t>강도</a:t>
            </a:r>
          </a:p>
        </p:txBody>
      </p:sp>
      <p:cxnSp>
        <p:nvCxnSpPr>
          <p:cNvPr id="47" name="직선 연결선 46"/>
          <p:cNvCxnSpPr/>
          <p:nvPr/>
        </p:nvCxnSpPr>
        <p:spPr>
          <a:xfrm>
            <a:off x="5362051" y="2420888"/>
            <a:ext cx="0" cy="4176464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해 47"/>
          <p:cNvSpPr/>
          <p:nvPr/>
        </p:nvSpPr>
        <p:spPr>
          <a:xfrm>
            <a:off x="5289025" y="2311349"/>
            <a:ext cx="144016" cy="122312"/>
          </a:xfrm>
          <a:prstGeom prst="sun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9" name="Group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9044446"/>
              </p:ext>
            </p:extLst>
          </p:nvPr>
        </p:nvGraphicFramePr>
        <p:xfrm>
          <a:off x="5508103" y="2859044"/>
          <a:ext cx="3528393" cy="1866901"/>
        </p:xfrm>
        <a:graphic>
          <a:graphicData uri="http://schemas.openxmlformats.org/drawingml/2006/table">
            <a:tbl>
              <a:tblPr/>
              <a:tblGrid>
                <a:gridCol w="645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84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빈도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강도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영향 </a:t>
                      </a: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없음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경미한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불 휴업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경미한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중대</a:t>
                      </a: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6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거의없음</a:t>
                      </a: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낮    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있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높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빈 번 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0" name="모서리가 둥근 직사각형 49"/>
          <p:cNvSpPr/>
          <p:nvPr/>
        </p:nvSpPr>
        <p:spPr bwMode="auto">
          <a:xfrm>
            <a:off x="5471590" y="5999162"/>
            <a:ext cx="1008112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lIns="0" rIns="0" anchor="ctr"/>
          <a:lstStyle/>
          <a:p>
            <a:pPr algn="ctr">
              <a:spcBef>
                <a:spcPts val="300"/>
              </a:spcBef>
              <a:spcAft>
                <a:spcPts val="300"/>
              </a:spcAft>
              <a:defRPr/>
            </a:pPr>
            <a:r>
              <a:rPr lang="ko-KR" altLang="en-US" sz="12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중점관리</a:t>
            </a:r>
            <a:endParaRPr lang="en-US" altLang="ko-KR" sz="12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>
              <a:spcAft>
                <a:spcPts val="300"/>
              </a:spcAft>
              <a:defRPr/>
            </a:pPr>
            <a:r>
              <a:rPr lang="ko-KR" altLang="en-US" sz="12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대    상</a:t>
            </a:r>
            <a:endParaRPr lang="en-US" altLang="ko-KR" sz="12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6566980" y="5999162"/>
            <a:ext cx="2448272" cy="57606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  빈       도 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: 4</a:t>
            </a:r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이상인 경우</a:t>
            </a:r>
            <a:endParaRPr lang="en-US" altLang="ko-KR" sz="1200" dirty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단위 위험도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: 9</a:t>
            </a:r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이상인 경우</a:t>
            </a:r>
          </a:p>
        </p:txBody>
      </p:sp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824332"/>
              </p:ext>
            </p:extLst>
          </p:nvPr>
        </p:nvGraphicFramePr>
        <p:xfrm>
          <a:off x="5508103" y="4940285"/>
          <a:ext cx="3526611" cy="883920"/>
        </p:xfrm>
        <a:graphic>
          <a:graphicData uri="http://schemas.openxmlformats.org/drawingml/2006/table">
            <a:tbl>
              <a:tblPr/>
              <a:tblGrid>
                <a:gridCol w="10169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3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latin typeface="맑은 고딕"/>
                        </a:rPr>
                        <a:t>등급 구분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latin typeface="맑은 고딕"/>
                        </a:rPr>
                        <a:t>위험도 기준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latin typeface="맑은 고딕"/>
                        </a:rPr>
                        <a:t>비 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以下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작업 허용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B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9~15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조건부 허용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9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16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以上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즉시 개선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3" name="모서리가 둥근 직사각형 52"/>
          <p:cNvSpPr/>
          <p:nvPr/>
        </p:nvSpPr>
        <p:spPr>
          <a:xfrm>
            <a:off x="5544616" y="2238323"/>
            <a:ext cx="1760379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위험도 계산</a:t>
            </a:r>
          </a:p>
        </p:txBody>
      </p:sp>
      <p:pic>
        <p:nvPicPr>
          <p:cNvPr id="54" name="그림 53" descr="돋보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356" y="2055758"/>
            <a:ext cx="702147" cy="720472"/>
          </a:xfrm>
          <a:prstGeom prst="rect">
            <a:avLst/>
          </a:prstGeom>
        </p:spPr>
      </p:pic>
      <p:sp>
        <p:nvSpPr>
          <p:cNvPr id="55" name="직사각형 54"/>
          <p:cNvSpPr/>
          <p:nvPr/>
        </p:nvSpPr>
        <p:spPr bwMode="auto">
          <a:xfrm>
            <a:off x="774155" y="692696"/>
            <a:ext cx="7920880" cy="63493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</a:t>
            </a:r>
            <a:r>
              <a:rPr kumimoji="1" lang="en-US" altLang="ko-KR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 </a:t>
            </a:r>
            <a:r>
              <a:rPr kumimoji="1"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위험요인</a:t>
            </a:r>
            <a:r>
              <a:rPr kumimoji="1" lang="ko-KR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에서 파악된 안전·보건상의 모든 유해·위험요인에 대하여 위험도를 결정</a:t>
            </a:r>
            <a:r>
              <a:rPr kumimoji="1" lang="ko-KR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굴림체" pitchFamily="49" charset="-127"/>
                <a:ea typeface="굴림체" pitchFamily="49" charset="-127"/>
                <a:cs typeface="굴림" pitchFamily="50" charset="-127"/>
              </a:rPr>
              <a:t>  </a:t>
            </a:r>
            <a:endParaRPr kumimoji="1" lang="ko-KR" altLang="ko-KR" sz="1600" b="1" dirty="0">
              <a:solidFill>
                <a:schemeClr val="tx1">
                  <a:lumMod val="75000"/>
                  <a:lumOff val="25000"/>
                </a:schemeClr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4.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위험성평가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601" b="969"/>
          <a:stretch/>
        </p:blipFill>
        <p:spPr>
          <a:xfrm>
            <a:off x="755576" y="944724"/>
            <a:ext cx="5652628" cy="571354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745303" y="2897435"/>
            <a:ext cx="3816424" cy="7200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첨부 </a:t>
            </a:r>
            <a:r>
              <a:rPr kumimoji="1"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excel sheet </a:t>
            </a:r>
            <a:r>
              <a:rPr kumimoji="1"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참조</a:t>
            </a:r>
            <a:endParaRPr kumimoji="1"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4.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위험성평가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사고관리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" y="873089"/>
            <a:ext cx="9026586" cy="5729323"/>
          </a:xfrm>
          <a:prstGeom prst="roundRect">
            <a:avLst>
              <a:gd name="adj" fmla="val 2406"/>
            </a:avLst>
          </a:prstGeom>
          <a:noFill/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latin typeface="Trebuchet MS" pitchFamily="34" charset="0"/>
              </a:rPr>
              <a:t> 		</a:t>
            </a:r>
            <a:endParaRPr lang="ko-KR" altLang="en-US" sz="1100" dirty="0">
              <a:latin typeface="Trebuchet MS" pitchFamily="34" charset="0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71438" y="1128681"/>
            <a:ext cx="4429156" cy="5402294"/>
          </a:xfrm>
          <a:prstGeom prst="roundRect">
            <a:avLst>
              <a:gd name="adj" fmla="val 2406"/>
            </a:avLst>
          </a:prstGeom>
          <a:noFill/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latin typeface="Trebuchet MS" pitchFamily="34" charset="0"/>
              </a:rPr>
              <a:t> 		</a:t>
            </a:r>
            <a:endParaRPr lang="ko-KR" altLang="en-US" sz="1100" dirty="0">
              <a:latin typeface="Trebuchet MS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2287" y="902653"/>
            <a:ext cx="2426099" cy="428628"/>
          </a:xfrm>
          <a:prstGeom prst="round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개선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Before &amp; After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572000" y="1092168"/>
            <a:ext cx="4429156" cy="5417574"/>
          </a:xfrm>
          <a:prstGeom prst="roundRect">
            <a:avLst>
              <a:gd name="adj" fmla="val 2406"/>
            </a:avLst>
          </a:prstGeom>
          <a:noFill/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latin typeface="Trebuchet MS" pitchFamily="34" charset="0"/>
              </a:rPr>
              <a:t> 		</a:t>
            </a:r>
            <a:endParaRPr lang="ko-KR" altLang="en-US" sz="1100" dirty="0">
              <a:latin typeface="Trebuchet MS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8052" y="909603"/>
            <a:ext cx="2491360" cy="428628"/>
          </a:xfrm>
          <a:prstGeom prst="round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개선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Before &amp; After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" name="그룹 54"/>
          <p:cNvGrpSpPr/>
          <p:nvPr/>
        </p:nvGrpSpPr>
        <p:grpSpPr>
          <a:xfrm>
            <a:off x="4710030" y="4366602"/>
            <a:ext cx="4162878" cy="1643074"/>
            <a:chOff x="5323960" y="4357694"/>
            <a:chExt cx="4162878" cy="1273877"/>
          </a:xfrm>
        </p:grpSpPr>
        <p:sp>
          <p:nvSpPr>
            <p:cNvPr id="14" name="오른쪽 화살표 13"/>
            <p:cNvSpPr/>
            <p:nvPr/>
          </p:nvSpPr>
          <p:spPr>
            <a:xfrm>
              <a:off x="7335651" y="4516831"/>
              <a:ext cx="171377" cy="955602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5" name="Picture 7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86838" y="4357694"/>
              <a:ext cx="1800000" cy="1273877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  <a:miter lim="800000"/>
              <a:headEnd/>
              <a:tailEnd/>
            </a:ln>
          </p:spPr>
        </p:pic>
        <p:pic>
          <p:nvPicPr>
            <p:cNvPr id="16" name="그림 15" descr="20140610_133508_resized.jpg"/>
            <p:cNvPicPr preferRelativeResize="0">
              <a:picLocks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23960" y="4357694"/>
              <a:ext cx="1800000" cy="1273877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  <a:miter lim="800000"/>
              <a:headEnd/>
              <a:tailEnd/>
            </a:ln>
          </p:spPr>
        </p:pic>
      </p:grpSp>
      <p:sp>
        <p:nvSpPr>
          <p:cNvPr id="17" name="TextBox 16"/>
          <p:cNvSpPr txBox="1"/>
          <p:nvPr/>
        </p:nvSpPr>
        <p:spPr>
          <a:xfrm>
            <a:off x="5122507" y="6081114"/>
            <a:ext cx="3419997" cy="245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err="1"/>
              <a:t>용접기</a:t>
            </a:r>
            <a:r>
              <a:rPr lang="ko-KR" altLang="en-US" sz="1200" b="1" dirty="0"/>
              <a:t> 보호 </a:t>
            </a:r>
            <a:r>
              <a:rPr lang="en-US" altLang="ko-KR" sz="1200" b="1" dirty="0"/>
              <a:t>Cover</a:t>
            </a:r>
            <a:r>
              <a:rPr lang="ko-KR" altLang="en-US" sz="1200" b="1" dirty="0"/>
              <a:t>보강</a:t>
            </a:r>
          </a:p>
        </p:txBody>
      </p:sp>
      <p:grpSp>
        <p:nvGrpSpPr>
          <p:cNvPr id="3" name="그룹 44"/>
          <p:cNvGrpSpPr/>
          <p:nvPr/>
        </p:nvGrpSpPr>
        <p:grpSpPr>
          <a:xfrm>
            <a:off x="4670505" y="1794834"/>
            <a:ext cx="4174706" cy="1571636"/>
            <a:chOff x="5284435" y="1785926"/>
            <a:chExt cx="4174706" cy="1211625"/>
          </a:xfrm>
        </p:grpSpPr>
        <p:sp>
          <p:nvSpPr>
            <p:cNvPr id="19" name="오른쪽 화살표 18"/>
            <p:cNvSpPr/>
            <p:nvPr/>
          </p:nvSpPr>
          <p:spPr>
            <a:xfrm>
              <a:off x="7301952" y="1937287"/>
              <a:ext cx="171377" cy="908904"/>
            </a:xfrm>
            <a:prstGeom prst="righ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" name="Picture 6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59141" y="1785926"/>
              <a:ext cx="1800000" cy="1211625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  <a:miter lim="800000"/>
              <a:headEnd/>
              <a:tailEnd/>
            </a:ln>
          </p:spPr>
        </p:pic>
        <p:pic>
          <p:nvPicPr>
            <p:cNvPr id="21" name="Picture 5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84435" y="1785926"/>
              <a:ext cx="1800000" cy="1211625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  <a:miter lim="800000"/>
              <a:headEnd/>
              <a:tailEnd/>
            </a:ln>
          </p:spPr>
        </p:pic>
      </p:grpSp>
      <p:sp>
        <p:nvSpPr>
          <p:cNvPr id="22" name="TextBox 21"/>
          <p:cNvSpPr txBox="1"/>
          <p:nvPr/>
        </p:nvSpPr>
        <p:spPr>
          <a:xfrm>
            <a:off x="5211198" y="3437908"/>
            <a:ext cx="3419997" cy="233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중장비 주변 신호수 배치 강화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5317" y="1437644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◆ 공사관련차량 이동상태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충돌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765317" y="3978961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◆ 전기취급 장비의 절연상태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감전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5148666" y="5403357"/>
            <a:ext cx="1080120" cy="360040"/>
          </a:xfrm>
          <a:prstGeom prst="roundRect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8113761" y="2370123"/>
            <a:ext cx="720080" cy="720080"/>
          </a:xfrm>
          <a:prstGeom prst="ellipse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른쪽 화살표 26"/>
          <p:cNvSpPr/>
          <p:nvPr/>
        </p:nvSpPr>
        <p:spPr>
          <a:xfrm>
            <a:off x="2231330" y="4579983"/>
            <a:ext cx="171377" cy="1232556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632116" y="6089237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자재 보관장소 안전조치 강화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0154" y="3446031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차량고임목 설치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5752" y="3887769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◆ </a:t>
            </a:r>
            <a:r>
              <a:rPr lang="ko-KR" altLang="en-US" sz="1200" b="1" dirty="0">
                <a:latin typeface="돋움"/>
              </a:rPr>
              <a:t>공사자재 보관장소 정리정돈 상태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전도</a:t>
            </a:r>
            <a:r>
              <a:rPr lang="en-US" altLang="ko-KR" sz="1200" b="1" dirty="0"/>
              <a:t>,</a:t>
            </a:r>
            <a:r>
              <a:rPr lang="ko-KR" altLang="en-US" sz="1200" b="1" dirty="0"/>
              <a:t>충돌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494370" y="5390247"/>
            <a:ext cx="1080120" cy="360040"/>
          </a:xfrm>
          <a:prstGeom prst="roundRect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252122" y="1442917"/>
            <a:ext cx="34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◆ </a:t>
            </a:r>
            <a:r>
              <a:rPr kumimoji="1" lang="ko-KR" altLang="en-US" sz="1200" b="1" dirty="0">
                <a:solidFill>
                  <a:srgbClr val="000000"/>
                </a:solidFill>
                <a:latin typeface="+mn-ea"/>
              </a:rPr>
              <a:t>일반인 작업장 출입위험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추락</a:t>
            </a:r>
            <a:r>
              <a:rPr lang="en-US" altLang="ko-KR" sz="1200" b="1" dirty="0"/>
              <a:t>,</a:t>
            </a:r>
            <a:r>
              <a:rPr lang="ko-KR" altLang="en-US" sz="1200" b="1" dirty="0"/>
              <a:t>충돌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sp>
        <p:nvSpPr>
          <p:cNvPr id="33" name="오른쪽 화살표 32"/>
          <p:cNvSpPr/>
          <p:nvPr/>
        </p:nvSpPr>
        <p:spPr>
          <a:xfrm>
            <a:off x="2196338" y="1999292"/>
            <a:ext cx="171480" cy="1178967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Picture 2" descr="C:\Users\EF087\Desktop\20140616_114045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0114" y="4395245"/>
            <a:ext cx="1834092" cy="157481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8" cstate="print"/>
          <a:srcRect l="21262" t="5880" r="25819" b="10961"/>
          <a:stretch>
            <a:fillRect/>
          </a:stretch>
        </p:blipFill>
        <p:spPr bwMode="auto">
          <a:xfrm>
            <a:off x="2556378" y="4395245"/>
            <a:ext cx="1800200" cy="1584176"/>
          </a:xfrm>
          <a:prstGeom prst="rect">
            <a:avLst/>
          </a:prstGeom>
          <a:noFill/>
          <a:ln w="9525">
            <a:solidFill>
              <a:srgbClr val="0000FF"/>
            </a:solidFill>
            <a:prstDash val="solid"/>
            <a:miter lim="800000"/>
            <a:headEnd/>
            <a:tailEnd/>
          </a:ln>
        </p:spPr>
      </p:pic>
      <p:sp>
        <p:nvSpPr>
          <p:cNvPr id="36" name="타원 35"/>
          <p:cNvSpPr/>
          <p:nvPr/>
        </p:nvSpPr>
        <p:spPr>
          <a:xfrm>
            <a:off x="2786082" y="2530447"/>
            <a:ext cx="720080" cy="720080"/>
          </a:xfrm>
          <a:prstGeom prst="ellipse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Picture 2" descr="G:\DCIM\106MSDCF\DSC0086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314" y="1816067"/>
            <a:ext cx="1785950" cy="1571636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9" name="Picture 3" descr="G:\DCIM\106MSDCF\DSC0086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28892" y="1816067"/>
            <a:ext cx="1928826" cy="1547207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40" name="타원 39"/>
          <p:cNvSpPr/>
          <p:nvPr/>
        </p:nvSpPr>
        <p:spPr>
          <a:xfrm>
            <a:off x="500066" y="2530447"/>
            <a:ext cx="720080" cy="720080"/>
          </a:xfrm>
          <a:prstGeom prst="ellipse">
            <a:avLst/>
          </a:prstGeom>
          <a:noFill/>
          <a:ln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1808382" y="2441104"/>
            <a:ext cx="5264525" cy="16890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개선사항 발생 시 작성</a:t>
            </a:r>
            <a:endParaRPr kumimoji="1"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54906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4. </a:t>
            </a:r>
            <a:r>
              <a:rPr lang="ko-KR" altLang="en-US" b="1" dirty="0"/>
              <a:t>교육계획 </a:t>
            </a:r>
            <a:r>
              <a:rPr lang="en-US" altLang="ko-KR" b="1" dirty="0"/>
              <a:t>/ </a:t>
            </a:r>
            <a:r>
              <a:rPr lang="ko-KR" altLang="en-US" b="1" dirty="0"/>
              <a:t>보호구지급 </a:t>
            </a:r>
            <a:r>
              <a:rPr lang="en-US" altLang="ko-KR" b="1" dirty="0"/>
              <a:t>/ </a:t>
            </a:r>
            <a:r>
              <a:rPr lang="ko-KR" altLang="en-US" b="1" dirty="0"/>
              <a:t>위험성평가 </a:t>
            </a:r>
            <a:r>
              <a:rPr lang="en-US" altLang="ko-KR" b="1" dirty="0"/>
              <a:t>/ </a:t>
            </a:r>
            <a:r>
              <a:rPr lang="ko-KR" altLang="en-US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사고관리</a:t>
            </a: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41" name="텍스트 개체 틀 4"/>
          <p:cNvSpPr txBox="1">
            <a:spLocks/>
          </p:cNvSpPr>
          <p:nvPr/>
        </p:nvSpPr>
        <p:spPr>
          <a:xfrm>
            <a:off x="-40482" y="872716"/>
            <a:ext cx="9184481" cy="40556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/>
              <a:t>        </a:t>
            </a:r>
            <a:r>
              <a:rPr lang="en-US" altLang="ko-KR" sz="1500" b="1" dirty="0">
                <a:latin typeface="맑은 고딕"/>
                <a:ea typeface="맑은 고딕"/>
              </a:rPr>
              <a:t>■ </a:t>
            </a:r>
            <a:r>
              <a:rPr lang="ko-KR" altLang="en-US" sz="1500" b="1" dirty="0">
                <a:latin typeface="맑은 고딕"/>
                <a:ea typeface="맑은 고딕"/>
              </a:rPr>
              <a:t>사고 관리 비상대응 </a:t>
            </a:r>
            <a:r>
              <a:rPr lang="en-US" altLang="ko-KR" sz="1500" b="1" dirty="0">
                <a:latin typeface="맑은 고딕"/>
                <a:ea typeface="맑은 고딕"/>
              </a:rPr>
              <a:t>Process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/>
              <a:t>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079612" y="2100089"/>
            <a:ext cx="7056784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슬라이드 번호 개체 틀 14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D52FDF0-E01C-42B8-B7A7-F59275E0DF4E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31" name="텍스트 개체 틀 4"/>
          <p:cNvSpPr txBox="1">
            <a:spLocks/>
          </p:cNvSpPr>
          <p:nvPr/>
        </p:nvSpPr>
        <p:spPr>
          <a:xfrm>
            <a:off x="-76200" y="1195797"/>
            <a:ext cx="9054704" cy="241226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사고발생 보고체계</a:t>
            </a: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-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최초 발견자는 우리회사 상황실에 사고내용 통보</a:t>
            </a: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-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시공관리자는 협력회사 사용부서에게 관련 사실 통보</a:t>
            </a: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2) 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비상조직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연락망</a:t>
            </a: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  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rPr>
              <a:t>    </a:t>
            </a:r>
            <a:endParaRPr lang="en-US" altLang="ko-KR" sz="1500" b="1" noProof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500" b="1" i="0" u="none" strike="noStrike" kern="1200" cap="none" spc="0" normalizeH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</a:t>
            </a:r>
            <a:endParaRPr kumimoji="0" lang="en-US" altLang="ko-KR" sz="1500" b="1" i="0" u="none" strike="noStrike" kern="1200" cap="none" spc="0" normalizeH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500" b="1" baseline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785938" y="2899397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최초 발견자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690938" y="2863393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상황실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702815" y="3531334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693290" y="2234557"/>
            <a:ext cx="143992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en-US" altLang="ko-KR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119 / </a:t>
            </a: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경찰서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689600" y="2856150"/>
            <a:ext cx="1661518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협력회사 사용부서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693085" y="3521176"/>
            <a:ext cx="1669942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협력회사 대표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OR </a:t>
            </a:r>
            <a:r>
              <a:rPr lang="ko-KR" altLang="en-US" sz="14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 비상조직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39" name="오른쪽 화살표 38"/>
          <p:cNvSpPr/>
          <p:nvPr/>
        </p:nvSpPr>
        <p:spPr>
          <a:xfrm rot="19538157">
            <a:off x="5275430" y="3221546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오른쪽 화살표 39"/>
          <p:cNvSpPr/>
          <p:nvPr/>
        </p:nvSpPr>
        <p:spPr>
          <a:xfrm>
            <a:off x="3345396" y="2990249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오른쪽 화살표 63"/>
          <p:cNvSpPr/>
          <p:nvPr/>
        </p:nvSpPr>
        <p:spPr>
          <a:xfrm rot="19202088">
            <a:off x="3309072" y="2577076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5" name="오른쪽 화살표 64"/>
          <p:cNvSpPr/>
          <p:nvPr/>
        </p:nvSpPr>
        <p:spPr>
          <a:xfrm rot="2221889">
            <a:off x="3295675" y="3497957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6" name="오른쪽 화살표 65"/>
          <p:cNvSpPr/>
          <p:nvPr/>
        </p:nvSpPr>
        <p:spPr>
          <a:xfrm>
            <a:off x="5291708" y="3612257"/>
            <a:ext cx="288032" cy="252028"/>
          </a:xfrm>
          <a:prstGeom prst="rightArrow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1079612" y="4535599"/>
            <a:ext cx="7056784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8" name="직선 연결선 67"/>
          <p:cNvCxnSpPr/>
          <p:nvPr/>
        </p:nvCxnSpPr>
        <p:spPr>
          <a:xfrm>
            <a:off x="4535996" y="4778288"/>
            <a:ext cx="0" cy="10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>
          <a:xfrm>
            <a:off x="2050330" y="5792162"/>
            <a:ext cx="5040000" cy="0"/>
          </a:xfrm>
          <a:prstGeom prst="line">
            <a:avLst/>
          </a:prstGeom>
          <a:ln w="95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/>
          <p:cNvCxnSpPr/>
          <p:nvPr/>
        </p:nvCxnSpPr>
        <p:spPr>
          <a:xfrm>
            <a:off x="7092280" y="5792502"/>
            <a:ext cx="0" cy="21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>
          <a:xfrm>
            <a:off x="2040099" y="5800732"/>
            <a:ext cx="0" cy="21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직사각형 71"/>
          <p:cNvSpPr/>
          <p:nvPr/>
        </p:nvSpPr>
        <p:spPr>
          <a:xfrm>
            <a:off x="3818252" y="4680225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안전총괄책임자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4768793" y="5427366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현장소장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3822700" y="5049180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379629" y="6021388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err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통제반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814006" y="6021388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 err="1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복구반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1328738" y="6014741"/>
            <a:ext cx="1439920" cy="260943"/>
          </a:xfrm>
          <a:prstGeom prst="rect">
            <a:avLst/>
          </a:prstGeom>
          <a:solidFill>
            <a:srgbClr val="D4DEF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2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사고 조사반</a:t>
            </a:r>
            <a:endParaRPr lang="en-US" altLang="ko-KR" sz="12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cxnSp>
        <p:nvCxnSpPr>
          <p:cNvPr id="78" name="직선 연결선 77"/>
          <p:cNvCxnSpPr/>
          <p:nvPr/>
        </p:nvCxnSpPr>
        <p:spPr>
          <a:xfrm>
            <a:off x="4535996" y="5733256"/>
            <a:ext cx="0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4535996" y="5557838"/>
            <a:ext cx="216000" cy="0"/>
          </a:xfrm>
          <a:prstGeom prst="line">
            <a:avLst/>
          </a:prstGeom>
          <a:ln w="95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26052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5. </a:t>
            </a:r>
            <a:r>
              <a:rPr lang="ko-KR" altLang="en-US" b="1" dirty="0"/>
              <a:t>자체 </a:t>
            </a:r>
            <a:r>
              <a:rPr lang="en-US" altLang="ko-KR" b="1" dirty="0"/>
              <a:t>SHE </a:t>
            </a:r>
            <a:r>
              <a:rPr lang="ko-KR" altLang="en-US" b="1" dirty="0"/>
              <a:t>점검 방안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sp>
        <p:nvSpPr>
          <p:cNvPr id="29" name="텍스트 개체 틀 4"/>
          <p:cNvSpPr txBox="1">
            <a:spLocks/>
          </p:cNvSpPr>
          <p:nvPr/>
        </p:nvSpPr>
        <p:spPr>
          <a:xfrm>
            <a:off x="143508" y="763543"/>
            <a:ext cx="7420285" cy="405568"/>
          </a:xfrm>
          <a:prstGeom prst="rect">
            <a:avLst/>
          </a:prstGeom>
        </p:spPr>
        <p:txBody>
          <a:bodyPr/>
          <a:lstStyle/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ko-KR" sz="1500" b="1" dirty="0">
                <a:latin typeface="맑은 고딕"/>
                <a:ea typeface="맑은 고딕"/>
              </a:rPr>
              <a:t> </a:t>
            </a:r>
            <a:r>
              <a:rPr lang="ko-KR" altLang="en-US" sz="1500" b="1" dirty="0">
                <a:latin typeface="맑은 고딕"/>
                <a:ea typeface="맑은 고딕"/>
              </a:rPr>
              <a:t>일일 점검 </a:t>
            </a:r>
            <a:r>
              <a:rPr lang="en-US" altLang="ko-KR" sz="1500" b="1" dirty="0">
                <a:latin typeface="맑은 고딕"/>
                <a:ea typeface="맑은 고딕"/>
              </a:rPr>
              <a:t>Checklist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35439"/>
              </p:ext>
            </p:extLst>
          </p:nvPr>
        </p:nvGraphicFramePr>
        <p:xfrm>
          <a:off x="287524" y="1088740"/>
          <a:ext cx="8728090" cy="5691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78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43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93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0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99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98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점검항목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점  검  사  항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적합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부적합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pc="-3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N/A</a:t>
                      </a:r>
                      <a:endParaRPr lang="ko-KR" altLang="en-US" sz="1000" spc="-30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3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비 고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625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안전수칙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점검시 기본안전수칙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(Safety Golden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Rules)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을 준수하는가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점검시 적합한 안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전보호구를 착용하는가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625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교육</a:t>
                      </a:r>
                      <a:r>
                        <a:rPr lang="en-US" altLang="ko-KR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훈련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 전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안전교육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실시 및 협력업체 </a:t>
                      </a:r>
                      <a:r>
                        <a:rPr lang="ko-KR" altLang="en-US" sz="900" b="0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작업시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자체 안전교육 실시결과를 확인 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기본안전수칙 이행여부 및 위반사항 등을 점검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관리하고 있는가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625">
                <a:tc rowSpan="1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현장관리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점검시 정압기실내 조도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(150lux)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및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환기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산소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18%~23%)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는 </a:t>
                      </a:r>
                      <a:r>
                        <a:rPr lang="ko-KR" altLang="en-US" sz="900" b="0" kern="120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유지하는가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en-US" altLang="ko-KR" sz="900" b="0" kern="1200" dirty="0">
                        <a:solidFill>
                          <a:srgbClr val="FF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산소측정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kern="120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지하정압기</a:t>
                      </a: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정압기실 입실시 산소부족 및 유해가스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가연성가스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에 의한 위험을 방지하는가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정압실내 및 주변 유해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위험물질을 제거 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현장점검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수행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시 교통법규를 준수하며 현장에 적합한 안전표지판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안전펜스를 설치하는가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 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공사시 보행자 통로 확보 및 교통 신호수를 배치하여 차량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및 보행자 유도를 실시 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183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위험작업은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“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안전작업허가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”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승인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기존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“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작업위험성평가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”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Review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또는 추가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“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작업위험성평가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”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를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실시</a:t>
                      </a:r>
                      <a:b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정압기실 출입시 출입구 상판 전도 및 사다리 미끄러짐의 위험성을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사전 확인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제거 후 입실하는가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조임작업 불량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/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설비 부식 등으로 인한 가스누출 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화재폭발 위험을 제거 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TMS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누전차단기는 정상적으로 작동하는가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1831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장비 및 공구 낙하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전도 등에 의한 기기 및 신체 손상 등을 방지하도록  수공구 안전수칙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준수 등의 </a:t>
                      </a:r>
                      <a:b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안전조치를 실시하는가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작업시 사용이 용이한 곳에 소화기를 비치하고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공기구 및 주위 정리정돈을 실시 하는가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정압기의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출입문은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STOPPER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등을 이용하여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고정하는가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8625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39B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정압기실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내 시설에 적합한 안전수칙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안전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위험경고 표지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및 </a:t>
                      </a:r>
                      <a:r>
                        <a:rPr lang="en-US" altLang="ko-KR" sz="900" b="0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MSDS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등이 게시되어 있는가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862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기타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SHE 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관련 각종 법규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지침 등을 위반한 사항이 있는가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?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86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특기사항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082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862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점검일시</a:t>
                      </a:r>
                      <a:r>
                        <a:rPr lang="ko-KR" altLang="en-US" sz="10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및 장소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>
                          <a:solidFill>
                            <a:schemeClr val="tx2"/>
                          </a:solidFill>
                          <a:cs typeface="Arial Unicode MS" pitchFamily="50" charset="-127"/>
                        </a:rPr>
                        <a:t>▪ </a:t>
                      </a:r>
                      <a:r>
                        <a:rPr lang="ko-KR" altLang="en-US" sz="90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일시 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: 2020</a:t>
                      </a:r>
                      <a:r>
                        <a:rPr lang="ko-KR" altLang="en-US" sz="90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년       </a:t>
                      </a:r>
                      <a:r>
                        <a:rPr lang="ko-KR" altLang="en-US" sz="900" dirty="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월       </a:t>
                      </a:r>
                      <a:r>
                        <a:rPr lang="ko-KR" altLang="en-US" sz="90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일       시   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                            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latin typeface="Trebuchet MS"/>
                          <a:cs typeface="Arial Unicode MS" pitchFamily="50" charset="-127"/>
                        </a:rPr>
                        <a:t>▪  </a:t>
                      </a:r>
                      <a:r>
                        <a:rPr lang="ko-KR" altLang="en-US" sz="90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장소 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latin typeface="Trebuchet MS" pitchFamily="34" charset="0"/>
                          <a:cs typeface="Arial Unicode MS" pitchFamily="50" charset="-127"/>
                        </a:rPr>
                        <a:t>:    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0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점검자</a:t>
                      </a:r>
                      <a:endParaRPr lang="ko-KR" altLang="en-US" sz="10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dirty="0">
                          <a:solidFill>
                            <a:schemeClr val="tx2"/>
                          </a:solidFill>
                          <a:cs typeface="Arial Unicode MS" pitchFamily="50" charset="-127"/>
                        </a:rPr>
                        <a:t>▪ </a:t>
                      </a:r>
                      <a:r>
                        <a:rPr lang="ko-KR" altLang="en-US" sz="900" b="0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점검자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:                               (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서명</a:t>
                      </a:r>
                      <a:r>
                        <a:rPr lang="en-US" altLang="ko-KR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)                       </a:t>
                      </a:r>
                      <a:r>
                        <a:rPr lang="ko-KR" altLang="en-US" sz="900" dirty="0">
                          <a:solidFill>
                            <a:schemeClr val="tx2"/>
                          </a:solidFill>
                          <a:cs typeface="Arial Unicode MS" pitchFamily="50" charset="-127"/>
                        </a:rPr>
                        <a:t>▪  팀장 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cs typeface="Arial Unicode MS" pitchFamily="50" charset="-127"/>
                        </a:rPr>
                        <a:t>:                               (</a:t>
                      </a:r>
                      <a:r>
                        <a:rPr lang="ko-KR" altLang="en-US" sz="900" b="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서명</a:t>
                      </a:r>
                      <a:r>
                        <a:rPr lang="en-US" altLang="ko-KR" sz="900" dirty="0">
                          <a:solidFill>
                            <a:schemeClr val="tx2"/>
                          </a:solidFill>
                          <a:cs typeface="Arial Unicode MS" pitchFamily="50" charset="-127"/>
                        </a:rPr>
                        <a:t>)</a:t>
                      </a: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pPr marL="36000" algn="l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ko-KR" altLang="en-US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6000" algn="ctr" defTabSz="914400" rtl="0" eaLnBrk="1" fontAlgn="ctr" latinLnBrk="1" hangingPunct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900" b="0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808382" y="2441104"/>
            <a:ext cx="5264525" cy="16890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각 현장에 맞는 </a:t>
            </a:r>
            <a:r>
              <a:rPr kumimoji="1"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Check-list </a:t>
            </a:r>
            <a:r>
              <a:rPr kumimoji="1"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삽입</a:t>
            </a:r>
            <a:endParaRPr kumimoji="1"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cxnSp>
        <p:nvCxnSpPr>
          <p:cNvPr id="55" name="직선 연결선 54"/>
          <p:cNvCxnSpPr/>
          <p:nvPr/>
        </p:nvCxnSpPr>
        <p:spPr>
          <a:xfrm>
            <a:off x="4230824" y="2330440"/>
            <a:ext cx="0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>
            <a:off x="1361170" y="2631234"/>
            <a:ext cx="5760000" cy="0"/>
          </a:xfrm>
          <a:prstGeom prst="line">
            <a:avLst/>
          </a:prstGeom>
          <a:ln w="952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직사각형 56"/>
          <p:cNvSpPr/>
          <p:nvPr/>
        </p:nvSpPr>
        <p:spPr>
          <a:xfrm>
            <a:off x="323528" y="2943118"/>
            <a:ext cx="216000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안전관리자</a:t>
            </a:r>
            <a:r>
              <a:rPr lang="en-US" altLang="ko-KR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시공관리자</a:t>
            </a:r>
            <a:r>
              <a:rPr lang="en-US" altLang="ko-KR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)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cxnSp>
        <p:nvCxnSpPr>
          <p:cNvPr id="58" name="직선 연결선 57"/>
          <p:cNvCxnSpPr/>
          <p:nvPr/>
        </p:nvCxnSpPr>
        <p:spPr>
          <a:xfrm>
            <a:off x="7118387" y="2630279"/>
            <a:ext cx="0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1372977" y="2639804"/>
            <a:ext cx="0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2985542" y="1720282"/>
            <a:ext cx="2593070" cy="639450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대표자 </a:t>
            </a:r>
            <a:r>
              <a:rPr lang="en-US" altLang="ko-KR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: </a:t>
            </a: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홍길동</a:t>
            </a:r>
            <a:endParaRPr lang="en-US" altLang="ko-KR" sz="1400" b="1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400" b="1" kern="1200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010-1111-2222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6048404" y="2933593"/>
            <a:ext cx="2160000" cy="440963"/>
          </a:xfrm>
          <a:prstGeom prst="rect">
            <a:avLst/>
          </a:prstGeom>
          <a:solidFill>
            <a:srgbClr val="D4DEFA"/>
          </a:solidFill>
          <a:ln w="12700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dirty="0">
                <a:solidFill>
                  <a:prstClr val="black"/>
                </a:solidFill>
                <a:latin typeface="Trebuchet MS" pitchFamily="34" charset="0"/>
                <a:ea typeface="맑은 고딕"/>
                <a:cs typeface="Tahoma" pitchFamily="34" charset="0"/>
              </a:rPr>
              <a:t>현장소장</a:t>
            </a:r>
            <a:endParaRPr lang="en-US" altLang="ko-KR" sz="1400" b="1" kern="1200" dirty="0">
              <a:solidFill>
                <a:prstClr val="black"/>
              </a:solidFill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42392" y="3636109"/>
            <a:ext cx="2160000" cy="440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>
                <a:latin typeface="Trebuchet MS" pitchFamily="34" charset="0"/>
                <a:ea typeface="맑은 고딕"/>
                <a:cs typeface="Tahoma" pitchFamily="34" charset="0"/>
              </a:rPr>
              <a:t>부장 </a:t>
            </a:r>
            <a:r>
              <a:rPr lang="ko-KR" altLang="en-US" sz="1400" b="1" dirty="0" err="1">
                <a:latin typeface="Trebuchet MS" pitchFamily="34" charset="0"/>
                <a:ea typeface="맑은 고딕"/>
                <a:cs typeface="Tahoma" pitchFamily="34" charset="0"/>
              </a:rPr>
              <a:t>홍길서</a:t>
            </a:r>
            <a:r>
              <a:rPr lang="ko-KR" altLang="en-US" sz="1400" b="1" kern="1200" dirty="0">
                <a:latin typeface="Trebuchet MS" pitchFamily="34" charset="0"/>
                <a:ea typeface="맑은 고딕"/>
                <a:cs typeface="Tahoma" pitchFamily="34" charset="0"/>
              </a:rPr>
              <a:t> </a:t>
            </a:r>
            <a:endParaRPr lang="en-US" altLang="ko-KR" sz="1400" b="1" dirty="0"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400" b="1" kern="1200" dirty="0">
                <a:latin typeface="Trebuchet MS" pitchFamily="34" charset="0"/>
                <a:ea typeface="맑은 고딕"/>
                <a:cs typeface="Tahoma" pitchFamily="34" charset="0"/>
              </a:rPr>
              <a:t>010-2222-9999 </a:t>
            </a:r>
          </a:p>
        </p:txBody>
      </p:sp>
      <p:sp>
        <p:nvSpPr>
          <p:cNvPr id="63" name="직사각형 62"/>
          <p:cNvSpPr/>
          <p:nvPr/>
        </p:nvSpPr>
        <p:spPr>
          <a:xfrm>
            <a:off x="6067268" y="3626584"/>
            <a:ext cx="2160000" cy="440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 defTabSz="895350" rtl="0">
              <a:buSzPct val="120000"/>
            </a:pPr>
            <a:r>
              <a:rPr lang="ko-KR" altLang="en-US" sz="1400" b="1" kern="1200" dirty="0">
                <a:latin typeface="Trebuchet MS" pitchFamily="34" charset="0"/>
                <a:ea typeface="맑은 고딕"/>
                <a:cs typeface="Tahoma" pitchFamily="34" charset="0"/>
              </a:rPr>
              <a:t>부장 </a:t>
            </a:r>
            <a:r>
              <a:rPr lang="en-US" altLang="ko-KR" sz="1400" b="1" kern="1200" dirty="0">
                <a:latin typeface="Trebuchet MS" pitchFamily="34" charset="0"/>
                <a:ea typeface="맑은 고딕"/>
                <a:cs typeface="Tahoma" pitchFamily="34" charset="0"/>
              </a:rPr>
              <a:t> </a:t>
            </a:r>
            <a:r>
              <a:rPr lang="ko-KR" altLang="en-US" sz="1400" b="1">
                <a:latin typeface="Trebuchet MS" pitchFamily="34" charset="0"/>
                <a:ea typeface="맑은 고딕"/>
                <a:cs typeface="Tahoma" pitchFamily="34" charset="0"/>
              </a:rPr>
              <a:t>홍길남</a:t>
            </a:r>
            <a:r>
              <a:rPr lang="ko-KR" altLang="en-US" sz="1400" b="1" kern="1200">
                <a:latin typeface="Trebuchet MS" pitchFamily="34" charset="0"/>
                <a:ea typeface="맑은 고딕"/>
                <a:cs typeface="Tahoma" pitchFamily="34" charset="0"/>
              </a:rPr>
              <a:t> </a:t>
            </a:r>
            <a:endParaRPr lang="en-US" altLang="ko-KR" sz="1400" b="1" kern="1200" dirty="0">
              <a:latin typeface="Trebuchet MS" pitchFamily="34" charset="0"/>
              <a:ea typeface="맑은 고딕"/>
              <a:cs typeface="Tahoma" pitchFamily="34" charset="0"/>
            </a:endParaRPr>
          </a:p>
          <a:p>
            <a:pPr indent="-177800" algn="ctr" defTabSz="895350" rtl="0">
              <a:buSzPct val="120000"/>
            </a:pPr>
            <a:r>
              <a:rPr lang="en-US" altLang="ko-KR" sz="1400" b="1" dirty="0">
                <a:latin typeface="Trebuchet MS" pitchFamily="34" charset="0"/>
                <a:ea typeface="맑은 고딕"/>
                <a:cs typeface="Tahoma" pitchFamily="34" charset="0"/>
              </a:rPr>
              <a:t>010-3333-8888</a:t>
            </a:r>
            <a:endParaRPr lang="en-US" altLang="ko-KR" sz="1400" b="1" kern="1200" dirty="0">
              <a:latin typeface="Trebuchet MS" pitchFamily="34" charset="0"/>
              <a:ea typeface="맑은 고딕"/>
              <a:cs typeface="Tahoma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44327" y="5373216"/>
            <a:ext cx="6591969" cy="936104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lIns="36000" tIns="180000" rIns="36000" bIns="1800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defTabSz="895350">
              <a:buSzPct val="120000"/>
            </a:pP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  ※ </a:t>
            </a:r>
            <a:r>
              <a:rPr lang="ko-KR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신규채용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및 단기 근속 작업자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: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작업 전 안전교육 및 직무교육 실시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  <a:cs typeface="Tahoma" pitchFamily="34" charset="0"/>
              </a:rPr>
              <a:t>   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Trebuchet MS" pitchFamily="34" charset="0"/>
              <a:cs typeface="Tahoma" pitchFamily="34" charset="0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850428" y="2129240"/>
            <a:ext cx="5264525" cy="16890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현장에 맞게 작성</a:t>
            </a:r>
          </a:p>
        </p:txBody>
      </p:sp>
      <p:sp>
        <p:nvSpPr>
          <p:cNvPr id="66" name="직사각형 65"/>
          <p:cNvSpPr/>
          <p:nvPr/>
        </p:nvSpPr>
        <p:spPr>
          <a:xfrm>
            <a:off x="0" y="142830"/>
            <a:ext cx="2008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latinLnBrk="0">
              <a:spcBef>
                <a:spcPct val="30000"/>
              </a:spcBef>
              <a:defRPr/>
            </a:pPr>
            <a:r>
              <a:rPr lang="en-US" altLang="ko-KR" b="1" dirty="0"/>
              <a:t> 6. </a:t>
            </a:r>
            <a:r>
              <a:rPr lang="ko-KR" altLang="en-US" b="1">
                <a:latin typeface="+mn-ea"/>
              </a:rPr>
              <a:t>인력배치 방안</a:t>
            </a:r>
            <a:endParaRPr lang="ko-KR" alt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"/>
            <a:ext cx="6964974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268288" lvl="4" eaLnBrk="0" hangingPunct="0">
              <a:lnSpc>
                <a:spcPct val="140000"/>
              </a:lnSpc>
            </a:pPr>
            <a:r>
              <a:rPr lang="en-US" altLang="ko-KR" sz="2200" b="1" dirty="0">
                <a:latin typeface="맑은 고딕" pitchFamily="50" charset="-127"/>
                <a:ea typeface="맑은 고딕" pitchFamily="50" charset="-127"/>
                <a:sym typeface="Webdings" pitchFamily="18" charset="2"/>
              </a:rPr>
              <a:t>   </a:t>
            </a:r>
          </a:p>
          <a:p>
            <a:pPr marL="268288" eaLnBrk="0" hangingPunct="0">
              <a:lnSpc>
                <a:spcPct val="140000"/>
              </a:lnSpc>
            </a:pPr>
            <a:endParaRPr lang="ko-KR" altLang="en-US" sz="2200" dirty="0">
              <a:latin typeface="맑은 고딕" pitchFamily="50" charset="-127"/>
              <a:ea typeface="맑은 고딕" pitchFamily="50" charset="-127"/>
              <a:sym typeface="Webdings" pitchFamily="18" charset="2"/>
            </a:endParaRPr>
          </a:p>
        </p:txBody>
      </p:sp>
      <p:sp>
        <p:nvSpPr>
          <p:cNvPr id="38" name="슬라이드 번호 개체 틀 37"/>
          <p:cNvSpPr>
            <a:spLocks noGrp="1"/>
          </p:cNvSpPr>
          <p:nvPr>
            <p:ph type="sldNum" sz="quarter" idx="4294967295"/>
          </p:nvPr>
        </p:nvSpPr>
        <p:spPr>
          <a:xfrm>
            <a:off x="8413750" y="250825"/>
            <a:ext cx="730250" cy="339725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0" y="142830"/>
            <a:ext cx="260520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7. SHE</a:t>
            </a:r>
            <a:r>
              <a:rPr lang="ko-KR" altLang="en-US" b="1" dirty="0"/>
              <a:t>비용 집행계획</a:t>
            </a:r>
            <a:r>
              <a:rPr lang="en-US" altLang="ko-KR" b="1" dirty="0"/>
              <a:t> 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en-US" altLang="ko-KR" b="1" dirty="0"/>
              <a:t> 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r>
              <a:rPr lang="ko-KR" altLang="en-US" b="1" dirty="0"/>
              <a:t> </a:t>
            </a:r>
            <a:r>
              <a:rPr lang="en-US" altLang="ko-KR" b="1" dirty="0"/>
              <a:t> </a:t>
            </a:r>
            <a:endParaRPr lang="ko-KR" altLang="en-US" b="1" dirty="0">
              <a:solidFill>
                <a:srgbClr val="0000FF"/>
              </a:solidFill>
            </a:endParaRPr>
          </a:p>
          <a:p>
            <a:pPr marL="0" lvl="4">
              <a:spcBef>
                <a:spcPct val="0"/>
              </a:spcBef>
              <a:defRPr/>
            </a:pPr>
            <a:endParaRPr lang="ko-KR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234623"/>
              </p:ext>
            </p:extLst>
          </p:nvPr>
        </p:nvGraphicFramePr>
        <p:xfrm>
          <a:off x="647568" y="2240868"/>
          <a:ext cx="7884873" cy="3420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7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97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97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434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203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장비명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신명조"/>
                      </a:endParaRPr>
                    </a:p>
                  </a:txBody>
                  <a:tcPr marL="4053" marR="4053" marT="40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수   량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보관처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관리자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사용처</a:t>
                      </a:r>
                      <a:endParaRPr lang="ko-KR" altLang="en-US" sz="1100" b="1" i="0" u="none" strike="noStrike" dirty="0">
                        <a:solidFill>
                          <a:sysClr val="windowText" lastClr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+mj-lt"/>
                        </a:rPr>
                        <a:t>비고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038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안전장비</a:t>
                      </a:r>
                    </a:p>
                  </a:txBody>
                  <a:tcPr marL="4053" marR="4053" marT="4053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안전모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20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>
                          <a:latin typeface="+mj-lt"/>
                        </a:rPr>
                        <a:t>개인지급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>
                          <a:latin typeface="+mj-lt"/>
                        </a:rPr>
                        <a:t>작업자 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현장 배치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latin typeface="+mj-lt"/>
                          <a:ea typeface="+mj-ea"/>
                          <a:cs typeface="Meiryo" pitchFamily="34" charset="-128"/>
                        </a:rPr>
                        <a:t>안전조끼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20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개인지급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작업자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latin typeface="+mj-lt"/>
                          <a:ea typeface="+mj-ea"/>
                          <a:cs typeface="Meiryo" pitchFamily="34" charset="-128"/>
                        </a:rPr>
                        <a:t>입간판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20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latin typeface="+mj-lt"/>
                          <a:ea typeface="+mj-ea"/>
                          <a:cs typeface="Meiryo" pitchFamily="34" charset="-128"/>
                        </a:rPr>
                        <a:t>안전휀스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80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latin typeface="+mj-lt"/>
                          <a:ea typeface="+mj-ea"/>
                          <a:cs typeface="Meiryo" pitchFamily="34" charset="-128"/>
                        </a:rPr>
                        <a:t>라바콘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100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latin typeface="+mj-lt"/>
                          <a:ea typeface="+mj-ea"/>
                          <a:cs typeface="Meiryo" pitchFamily="34" charset="-128"/>
                        </a:rPr>
                        <a:t>소화기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4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latin typeface="+mn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“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03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Meiryo" pitchFamily="34" charset="-128"/>
                        </a:rPr>
                        <a:t>기타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Meiryo" pitchFamily="34" charset="-128"/>
                        </a:rPr>
                        <a:t>모형신호수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>
                          <a:latin typeface="+mj-lt"/>
                          <a:ea typeface="+mj-ea"/>
                          <a:cs typeface="Meiryo" pitchFamily="34" charset="-128"/>
                        </a:rPr>
                        <a:t>1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현장 배치</a:t>
                      </a:r>
                    </a:p>
                  </a:txBody>
                  <a:tcPr marL="4053" marR="4053" marT="4053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203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>
                          <a:latin typeface="+mj-lt"/>
                          <a:ea typeface="+mj-ea"/>
                          <a:cs typeface="Meiryo" pitchFamily="34" charset="-128"/>
                        </a:rPr>
                        <a:t>방향지시 사인보드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atin typeface="+mj-lt"/>
                          <a:ea typeface="+mj-ea"/>
                          <a:cs typeface="Meiryo" pitchFamily="34" charset="-128"/>
                        </a:rPr>
                        <a:t>1</a:t>
                      </a:r>
                      <a:endParaRPr lang="ko-KR" altLang="en-US" sz="1100" b="0" dirty="0">
                        <a:latin typeface="+mj-lt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사무실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홍길동</a:t>
                      </a:r>
                      <a:endParaRPr lang="en-US" altLang="ko-KR" sz="11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US" altLang="ko-KR" sz="1100" b="0">
                          <a:latin typeface="+mj-lt"/>
                        </a:rPr>
                        <a:t>“</a:t>
                      </a: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100" b="0" dirty="0">
                        <a:latin typeface="+mj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1871700" y="2096852"/>
            <a:ext cx="5264525" cy="16890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안전관리비용이 반영된 경우 작성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249454"/>
              </p:ext>
            </p:extLst>
          </p:nvPr>
        </p:nvGraphicFramePr>
        <p:xfrm>
          <a:off x="647568" y="937402"/>
          <a:ext cx="7884873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68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공사명</a:t>
                      </a:r>
                      <a:endParaRPr lang="ko-KR" altLang="en-US" sz="120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  <a:cs typeface="Meiryo" pitchFamily="34" charset="-128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200" b="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계약금액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200" b="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9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  <a:cs typeface="Meiryo" pitchFamily="34" charset="-128"/>
                        </a:rPr>
                        <a:t>예상 안전관리비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US" altLang="ko-KR" sz="1200" b="0" dirty="0">
                        <a:solidFill>
                          <a:sysClr val="windowText" lastClr="000000"/>
                        </a:solidFill>
                        <a:latin typeface="Cambria Math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9"/>
          <p:cNvSpPr txBox="1">
            <a:spLocks noChangeArrowheads="1"/>
          </p:cNvSpPr>
          <p:nvPr/>
        </p:nvSpPr>
        <p:spPr bwMode="auto">
          <a:xfrm>
            <a:off x="0" y="2938463"/>
            <a:ext cx="990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latinLnBrk="0" hangingPunct="0"/>
            <a:r>
              <a:rPr kumimoji="0" lang="en-US" altLang="ko-KR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rebuchet MS" pitchFamily="34" charset="0"/>
                <a:ea typeface="맑은 고딕" pitchFamily="50" charset="-127"/>
              </a:rPr>
              <a:t>End  of  Documents</a:t>
            </a:r>
            <a:endParaRPr kumimoji="0" lang="ko-KR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Trebuchet MS" pitchFamily="34" charset="0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>
          <a:solidFill>
            <a:schemeClr val="tx1"/>
          </a:solidFill>
        </a:ln>
      </a:spPr>
      <a:bodyPr lIns="36000" rIns="36000" rtlCol="0" anchor="ctr"/>
      <a:lstStyle>
        <a:defPPr fontAlgn="base">
          <a:spcBef>
            <a:spcPct val="0"/>
          </a:spcBef>
          <a:spcAft>
            <a:spcPct val="0"/>
          </a:spcAft>
          <a:buFont typeface="Arial" pitchFamily="34" charset="0"/>
          <a:buChar char="•"/>
          <a:defRPr kumimoji="1" sz="900"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solidFill>
            <a:schemeClr val="tx2">
              <a:lumMod val="60000"/>
              <a:lumOff val="40000"/>
            </a:schemeClr>
          </a:solidFill>
        </a:ln>
      </a:spPr>
      <a:bodyPr wrap="square" rtlCol="0">
        <a:spAutoFit/>
      </a:bodyPr>
      <a:lstStyle>
        <a:defPPr fontAlgn="base">
          <a:defRPr sz="1100" b="1" dirty="0" smtClean="0"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19602</TotalTime>
  <Words>1543</Words>
  <Application>Microsoft Office PowerPoint</Application>
  <PresentationFormat>화면 슬라이드 쇼(4:3)</PresentationFormat>
  <Paragraphs>454</Paragraphs>
  <Slides>15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8" baseType="lpstr">
      <vt:lpstr>Arial Unicode MS</vt:lpstr>
      <vt:lpstr>HY신명조</vt:lpstr>
      <vt:lpstr>HY헤드라인M</vt:lpstr>
      <vt:lpstr>굴림</vt:lpstr>
      <vt:lpstr>굴림체</vt:lpstr>
      <vt:lpstr>돋움</vt:lpstr>
      <vt:lpstr>맑은 고딕</vt:lpstr>
      <vt:lpstr>Arial</vt:lpstr>
      <vt:lpstr>Arial Black</vt:lpstr>
      <vt:lpstr>Cambria Math</vt:lpstr>
      <vt:lpstr>Trebuchet MS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B1651</dc:creator>
  <cp:lastModifiedBy>권은현(Kwon Eun Hyun)/경영지원팀/영남에너지서비스(포항)</cp:lastModifiedBy>
  <cp:revision>422</cp:revision>
  <dcterms:created xsi:type="dcterms:W3CDTF">2015-04-08T04:26:49Z</dcterms:created>
  <dcterms:modified xsi:type="dcterms:W3CDTF">2022-03-10T04:55:24Z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f75817b-f191-4ea0-91cb-f6b042f90394_Enabled">
    <vt:lpwstr>true</vt:lpwstr>
  </property>
  <property fmtid="{D5CDD505-2E9C-101B-9397-08002B2CF9AE}" pid="3" name="MSIP_Label_af75817b-f191-4ea0-91cb-f6b042f90394_SetDate">
    <vt:lpwstr>2022-03-10T04:55:12Z</vt:lpwstr>
  </property>
  <property fmtid="{D5CDD505-2E9C-101B-9397-08002B2CF9AE}" pid="4" name="MSIP_Label_af75817b-f191-4ea0-91cb-f6b042f90394_Method">
    <vt:lpwstr>Standard</vt:lpwstr>
  </property>
  <property fmtid="{D5CDD505-2E9C-101B-9397-08002B2CF9AE}" pid="5" name="MSIP_Label_af75817b-f191-4ea0-91cb-f6b042f90394_Name">
    <vt:lpwstr>Internal</vt:lpwstr>
  </property>
  <property fmtid="{D5CDD505-2E9C-101B-9397-08002B2CF9AE}" pid="6" name="MSIP_Label_af75817b-f191-4ea0-91cb-f6b042f90394_SiteId">
    <vt:lpwstr>815a09ae-06d8-4115-9a0e-6ea71d6976ad</vt:lpwstr>
  </property>
  <property fmtid="{D5CDD505-2E9C-101B-9397-08002B2CF9AE}" pid="7" name="MSIP_Label_af75817b-f191-4ea0-91cb-f6b042f90394_ActionId">
    <vt:lpwstr>00854c70-56a0-4268-a007-c33a58361c3a</vt:lpwstr>
  </property>
  <property fmtid="{D5CDD505-2E9C-101B-9397-08002B2CF9AE}" pid="8" name="MSIP_Label_af75817b-f191-4ea0-91cb-f6b042f90394_ContentBits">
    <vt:lpwstr>0</vt:lpwstr>
  </property>
</Properties>
</file>