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425" r:id="rId2"/>
    <p:sldId id="502" r:id="rId3"/>
    <p:sldId id="392" r:id="rId4"/>
    <p:sldId id="391" r:id="rId5"/>
    <p:sldId id="492" r:id="rId6"/>
    <p:sldId id="493" r:id="rId7"/>
    <p:sldId id="498" r:id="rId8"/>
    <p:sldId id="499" r:id="rId9"/>
    <p:sldId id="500" r:id="rId10"/>
    <p:sldId id="501" r:id="rId11"/>
    <p:sldId id="1475" r:id="rId12"/>
    <p:sldId id="495" r:id="rId13"/>
    <p:sldId id="486" r:id="rId14"/>
    <p:sldId id="496" r:id="rId15"/>
    <p:sldId id="497" r:id="rId16"/>
    <p:sldId id="488" r:id="rId17"/>
    <p:sldId id="494" r:id="rId18"/>
    <p:sldId id="385" r:id="rId19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orient="horz" pos="3680">
          <p15:clr>
            <a:srgbClr val="A4A3A4"/>
          </p15:clr>
        </p15:guide>
        <p15:guide id="5" pos="1995">
          <p15:clr>
            <a:srgbClr val="A4A3A4"/>
          </p15:clr>
        </p15:guide>
        <p15:guide id="6" pos="2404">
          <p15:clr>
            <a:srgbClr val="A4A3A4"/>
          </p15:clr>
        </p15:guide>
        <p15:guide id="7" pos="3266">
          <p15:clr>
            <a:srgbClr val="A4A3A4"/>
          </p15:clr>
        </p15:guide>
        <p15:guide id="8" pos="771">
          <p15:clr>
            <a:srgbClr val="A4A3A4"/>
          </p15:clr>
        </p15:guide>
        <p15:guide id="9" pos="3833">
          <p15:clr>
            <a:srgbClr val="A4A3A4"/>
          </p15:clr>
        </p15:guide>
        <p15:guide id="10" pos="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B9B9B"/>
    <a:srgbClr val="D4D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8" autoAdjust="0"/>
    <p:restoredTop sz="94464" autoAdjust="0"/>
  </p:normalViewPr>
  <p:slideViewPr>
    <p:cSldViewPr showGuides="1">
      <p:cViewPr varScale="1">
        <p:scale>
          <a:sx n="103" d="100"/>
          <a:sy n="103" d="100"/>
        </p:scale>
        <p:origin x="1434" y="72"/>
      </p:cViewPr>
      <p:guideLst>
        <p:guide orient="horz" pos="1366"/>
        <p:guide orient="horz" pos="2069"/>
        <p:guide orient="horz" pos="935"/>
        <p:guide orient="horz" pos="3680"/>
        <p:guide pos="1995"/>
        <p:guide pos="2404"/>
        <p:guide pos="3266"/>
        <p:guide pos="771"/>
        <p:guide pos="3833"/>
        <p:guide pos="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21B1E-B847-4F67-AEFD-A6296E2C2324}" type="datetimeFigureOut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E204-646B-40AF-B5E1-8958EC6EDC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56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0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3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A0BF-DE4E-44A3-BF22-E150EE7B316C}" type="datetime1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321175" cy="549275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857-ABA7-40F1-A866-7084CEE59A6C}" type="datetime1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0" y="549275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83B50-352F-41A3-9F4E-8FCD212D49F2}" type="datetime1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1F7720EE-1C9A-4C17-95DD-0FA4BACFC84C}" type="datetime1">
              <a:rPr lang="ko-KR" altLang="en-US" smtClean="0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2022-03-03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D2938D06-D498-4BB2-8AF6-25007EBD01A6}" type="slidenum">
              <a:rPr lang="ko-KR" altLang="en-US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4953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D914F-B028-48CD-9655-77D56973B754}" type="datetime1">
              <a:rPr lang="ko-KR" altLang="en-US" smtClean="0"/>
              <a:pPr/>
              <a:t>2022-03-03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"/>
            <a:ext cx="9138297" cy="68580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2915816" y="3609020"/>
            <a:ext cx="3169072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2021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년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 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1984087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3600" b="1" dirty="0">
                <a:solidFill>
                  <a:prstClr val="black"/>
                </a:solidFill>
                <a:latin typeface="맑은 고딕"/>
              </a:rPr>
              <a:t>SHE </a:t>
            </a:r>
            <a:r>
              <a:rPr lang="ko-KR" altLang="en-US" sz="3600" b="1" dirty="0">
                <a:solidFill>
                  <a:prstClr val="black"/>
                </a:solidFill>
                <a:latin typeface="맑은 고딕"/>
              </a:rPr>
              <a:t>계획서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558504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O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주식회사 </a:t>
            </a:r>
          </a:p>
        </p:txBody>
      </p:sp>
    </p:spTree>
    <p:extLst>
      <p:ext uri="{BB962C8B-B14F-4D97-AF65-F5344CB8AC3E}">
        <p14:creationId xmlns:p14="http://schemas.microsoft.com/office/powerpoint/2010/main" val="4248360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1.  </a:t>
            </a:r>
            <a:r>
              <a:rPr lang="ko-KR" altLang="en-US" sz="1500" b="1">
                <a:latin typeface="맑은 고딕"/>
                <a:ea typeface="맑은 고딕"/>
              </a:rPr>
              <a:t>교육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27478"/>
              </p:ext>
            </p:extLst>
          </p:nvPr>
        </p:nvGraphicFramePr>
        <p:xfrm>
          <a:off x="457200" y="1600200"/>
          <a:ext cx="8568952" cy="44183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33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3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1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36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항  목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활 동 내 용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비 고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14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안 전 교 육 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법적 안전교육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(2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시간이상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월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특별안전교육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착공 전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주요 작업 착수 전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작업 전 일반 안전교육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매일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ko-KR" altLang="en-US" sz="16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현장소장 및 각 분야별 안전담당자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19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안 전 순 찰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특별안전순찰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주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회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각 분야별 현장소장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일일 안전순찰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각 안전관리자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867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안 전 활 동</a:t>
                      </a: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안전 안내간판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작업자 안전모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보호장갑 등 지급</a:t>
                      </a:r>
                      <a:endParaRPr kumimoji="0" lang="en-US" altLang="ko-KR" sz="16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화재예방장비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안전담당자선임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2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272463" y="718299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2.  </a:t>
            </a:r>
            <a:r>
              <a:rPr lang="ko-KR" altLang="en-US" sz="1500" b="1" dirty="0">
                <a:latin typeface="맑은 고딕"/>
                <a:ea typeface="맑은 고딕"/>
              </a:rPr>
              <a:t>보호구 지급 현황 및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표 2">
            <a:extLst>
              <a:ext uri="{FF2B5EF4-FFF2-40B4-BE49-F238E27FC236}">
                <a16:creationId xmlns:a16="http://schemas.microsoft.com/office/drawing/2014/main" id="{4B0FED96-37A3-4A68-A1C1-93AEC2598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59893"/>
              </p:ext>
            </p:extLst>
          </p:nvPr>
        </p:nvGraphicFramePr>
        <p:xfrm>
          <a:off x="499710" y="1232581"/>
          <a:ext cx="8428185" cy="5015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190">
                  <a:extLst>
                    <a:ext uri="{9D8B030D-6E8A-4147-A177-3AD203B41FA5}">
                      <a16:colId xmlns:a16="http://schemas.microsoft.com/office/drawing/2014/main" val="2003628300"/>
                    </a:ext>
                  </a:extLst>
                </a:gridCol>
                <a:gridCol w="712152">
                  <a:extLst>
                    <a:ext uri="{9D8B030D-6E8A-4147-A177-3AD203B41FA5}">
                      <a16:colId xmlns:a16="http://schemas.microsoft.com/office/drawing/2014/main" val="419318423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339861472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1541124952"/>
                    </a:ext>
                  </a:extLst>
                </a:gridCol>
                <a:gridCol w="907415">
                  <a:extLst>
                    <a:ext uri="{9D8B030D-6E8A-4147-A177-3AD203B41FA5}">
                      <a16:colId xmlns:a16="http://schemas.microsoft.com/office/drawing/2014/main" val="4257868164"/>
                    </a:ext>
                  </a:extLst>
                </a:gridCol>
                <a:gridCol w="678782">
                  <a:extLst>
                    <a:ext uri="{9D8B030D-6E8A-4147-A177-3AD203B41FA5}">
                      <a16:colId xmlns:a16="http://schemas.microsoft.com/office/drawing/2014/main" val="445792140"/>
                    </a:ext>
                  </a:extLst>
                </a:gridCol>
                <a:gridCol w="808252">
                  <a:extLst>
                    <a:ext uri="{9D8B030D-6E8A-4147-A177-3AD203B41FA5}">
                      <a16:colId xmlns:a16="http://schemas.microsoft.com/office/drawing/2014/main" val="3574566647"/>
                    </a:ext>
                  </a:extLst>
                </a:gridCol>
                <a:gridCol w="712152">
                  <a:extLst>
                    <a:ext uri="{9D8B030D-6E8A-4147-A177-3AD203B41FA5}">
                      <a16:colId xmlns:a16="http://schemas.microsoft.com/office/drawing/2014/main" val="4050648418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444729877"/>
                    </a:ext>
                  </a:extLst>
                </a:gridCol>
                <a:gridCol w="907415">
                  <a:extLst>
                    <a:ext uri="{9D8B030D-6E8A-4147-A177-3AD203B41FA5}">
                      <a16:colId xmlns:a16="http://schemas.microsoft.com/office/drawing/2014/main" val="2121659196"/>
                    </a:ext>
                  </a:extLst>
                </a:gridCol>
                <a:gridCol w="678782">
                  <a:extLst>
                    <a:ext uri="{9D8B030D-6E8A-4147-A177-3AD203B41FA5}">
                      <a16:colId xmlns:a16="http://schemas.microsoft.com/office/drawing/2014/main" val="2400591483"/>
                    </a:ext>
                  </a:extLst>
                </a:gridCol>
              </a:tblGrid>
              <a:tr h="502474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안전보호구 지급대장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180537"/>
                  </a:ext>
                </a:extLst>
              </a:tr>
              <a:tr h="430692">
                <a:tc gridSpan="11"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현장명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:</a:t>
                      </a:r>
                      <a:endParaRPr lang="ko-KR" altLang="en-U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880013"/>
                  </a:ext>
                </a:extLst>
              </a:tr>
              <a:tr h="9511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직책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성명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안전모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안전화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안전조끼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각반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보안경</a:t>
                      </a:r>
                      <a:r>
                        <a:rPr lang="en-US" altLang="ko-KR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2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고글</a:t>
                      </a:r>
                      <a:r>
                        <a:rPr lang="en-US" altLang="ko-KR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endParaRPr lang="ko-KR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귀마개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마스크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지급확인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비고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418996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대리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홍길동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싸인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455305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768395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48593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966693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278649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693374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352508"/>
                  </a:ext>
                </a:extLst>
              </a:tr>
              <a:tr h="4127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총계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명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620265"/>
                  </a:ext>
                </a:extLst>
              </a:tr>
            </a:tbl>
          </a:graphicData>
        </a:graphic>
      </p:graphicFrame>
      <p:sp>
        <p:nvSpPr>
          <p:cNvPr id="12" name="제목 1">
            <a:extLst>
              <a:ext uri="{FF2B5EF4-FFF2-40B4-BE49-F238E27FC236}">
                <a16:creationId xmlns:a16="http://schemas.microsoft.com/office/drawing/2014/main" id="{ECDB1547-DA6E-43A4-B6ED-3451FE72F0DC}"/>
              </a:ext>
            </a:extLst>
          </p:cNvPr>
          <p:cNvSpPr txBox="1">
            <a:spLocks/>
          </p:cNvSpPr>
          <p:nvPr/>
        </p:nvSpPr>
        <p:spPr>
          <a:xfrm rot="20837499">
            <a:off x="2268069" y="3775478"/>
            <a:ext cx="4513407" cy="48616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</a:t>
            </a:r>
            <a:r>
              <a:rPr lang="ko-KR" altLang="en-US" sz="2400" b="1" kern="1200" dirty="0" err="1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3764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3.  </a:t>
            </a:r>
            <a:r>
              <a:rPr lang="ko-KR" altLang="en-US" sz="1500" b="1" dirty="0">
                <a:latin typeface="맑은 고딕"/>
                <a:ea typeface="맑은 고딕"/>
              </a:rPr>
              <a:t>위험성 평가 </a:t>
            </a:r>
            <a:r>
              <a:rPr lang="en-US" altLang="ko-KR" sz="1500" b="1" dirty="0">
                <a:latin typeface="맑은 고딕"/>
                <a:ea typeface="맑은 고딕"/>
              </a:rPr>
              <a:t>: </a:t>
            </a:r>
            <a:r>
              <a:rPr lang="ko-KR" altLang="en-US" sz="1500" b="1" dirty="0">
                <a:latin typeface="맑은 고딕"/>
                <a:ea typeface="맑은 고딕"/>
              </a:rPr>
              <a:t>잠재위험요인 도출하여 </a:t>
            </a:r>
            <a:r>
              <a:rPr lang="ko-KR" altLang="en-US" sz="1500" b="1" dirty="0" err="1">
                <a:latin typeface="맑은 고딕"/>
                <a:ea typeface="맑은 고딕"/>
              </a:rPr>
              <a:t>허용가능한</a:t>
            </a:r>
            <a:r>
              <a:rPr lang="ko-KR" altLang="en-US" sz="1500" b="1" dirty="0">
                <a:latin typeface="맑은 고딕"/>
                <a:ea typeface="맑은 고딕"/>
              </a:rPr>
              <a:t> 수준으로 관리 및 제거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611560" y="1224721"/>
          <a:ext cx="7920880" cy="409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60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14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작업 전 공정에 대한 위험성 평가 실시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1) </a:t>
                      </a:r>
                      <a:r>
                        <a:rPr lang="ko-KR" altLang="en-US" sz="1400" b="0" dirty="0"/>
                        <a:t>대상 </a:t>
                      </a:r>
                      <a:r>
                        <a:rPr lang="en-US" altLang="ko-KR" sz="1400" b="0" dirty="0"/>
                        <a:t>: </a:t>
                      </a:r>
                      <a:r>
                        <a:rPr lang="ko-KR" altLang="en-US" sz="1400" b="0" dirty="0"/>
                        <a:t>시공현장관리</a:t>
                      </a:r>
                      <a:r>
                        <a:rPr lang="en-US" altLang="ko-KR" sz="1400" b="0" dirty="0"/>
                        <a:t>, </a:t>
                      </a:r>
                      <a:r>
                        <a:rPr lang="ko-KR" altLang="en-US" sz="1400" b="0" dirty="0"/>
                        <a:t>비파괴검사</a:t>
                      </a:r>
                      <a:r>
                        <a:rPr lang="en-US" altLang="ko-KR" sz="1400" b="0" dirty="0"/>
                        <a:t>, </a:t>
                      </a:r>
                      <a:r>
                        <a:rPr lang="ko-KR" altLang="en-US" sz="1400" b="0" dirty="0"/>
                        <a:t>포장복구공사 작업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2) </a:t>
                      </a:r>
                      <a:r>
                        <a:rPr lang="ko-KR" altLang="en-US" sz="1400" b="0" dirty="0"/>
                        <a:t>평가자 </a:t>
                      </a:r>
                      <a:r>
                        <a:rPr lang="en-US" altLang="ko-KR" sz="1400" b="0" dirty="0"/>
                        <a:t>: </a:t>
                      </a:r>
                      <a:r>
                        <a:rPr lang="ko-KR" altLang="en-US" sz="1400" b="0" dirty="0"/>
                        <a:t>시공관리자 및 현장소장 또는 </a:t>
                      </a:r>
                      <a:r>
                        <a:rPr lang="ko-KR" altLang="en-US" sz="1400" b="0" dirty="0" err="1"/>
                        <a:t>공정별</a:t>
                      </a:r>
                      <a:r>
                        <a:rPr lang="ko-KR" altLang="en-US" sz="1400" b="0" dirty="0"/>
                        <a:t> 작업자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3) </a:t>
                      </a:r>
                      <a:r>
                        <a:rPr lang="ko-KR" altLang="en-US" sz="1400" b="0" dirty="0"/>
                        <a:t>평가방법 </a:t>
                      </a:r>
                      <a:r>
                        <a:rPr lang="en-US" altLang="ko-KR" sz="1400" b="0" dirty="0"/>
                        <a:t>: 4M</a:t>
                      </a:r>
                      <a:r>
                        <a:rPr lang="ko-KR" altLang="en-US" sz="1400" b="0" dirty="0"/>
                        <a:t>기법 위험성 평가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4) </a:t>
                      </a: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위험성 평가표 작성 </a:t>
                      </a:r>
                      <a:r>
                        <a:rPr lang="en-US" altLang="ko-K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공유</a:t>
                      </a: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86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noProof="0" dirty="0"/>
                        <a:t>위험성 평가결과에 대한 개선대책 수립 및 시행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1) </a:t>
                      </a:r>
                      <a:r>
                        <a:rPr lang="ko-KR" altLang="en-US" sz="1400" b="0" baseline="0" dirty="0"/>
                        <a:t>대상 </a:t>
                      </a:r>
                      <a:endParaRPr lang="en-US" altLang="ko-KR" sz="1400" b="0" baseline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en-US" altLang="ko-KR" sz="1400" b="0" dirty="0"/>
                        <a:t>“B”</a:t>
                      </a:r>
                      <a:r>
                        <a:rPr lang="ko-KR" altLang="en-US" sz="1400" b="0" dirty="0"/>
                        <a:t>등급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dirty="0"/>
                        <a:t>이하 위험도 작업 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 </a:t>
                      </a:r>
                      <a:r>
                        <a:rPr lang="ko-KR" altLang="en-US" sz="1400" b="0" dirty="0"/>
                        <a:t>개선 용이한</a:t>
                      </a:r>
                      <a:r>
                        <a:rPr lang="en-US" altLang="ko-KR" sz="1400" b="0" dirty="0"/>
                        <a:t> “A”</a:t>
                      </a:r>
                      <a:r>
                        <a:rPr lang="ko-KR" altLang="en-US" sz="1400" b="0" dirty="0"/>
                        <a:t>등급 위험작업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2) </a:t>
                      </a:r>
                      <a:r>
                        <a:rPr lang="ko-KR" altLang="en-US" sz="1400" b="0" dirty="0"/>
                        <a:t>개선방법 </a:t>
                      </a:r>
                      <a:r>
                        <a:rPr lang="en-US" altLang="ko-KR" sz="1400" b="0" dirty="0"/>
                        <a:t>: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   </a:t>
                      </a:r>
                      <a:r>
                        <a:rPr lang="en-US" altLang="ko-KR" sz="1400" b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dirty="0"/>
                        <a:t> </a:t>
                      </a:r>
                      <a:r>
                        <a:rPr lang="ko-KR" altLang="en-US" sz="1400" b="0" dirty="0"/>
                        <a:t>작업자 전원에 대한 위험작업관련 안전교육 </a:t>
                      </a:r>
                      <a:r>
                        <a:rPr lang="en-US" altLang="ko-KR" sz="1400" b="0" dirty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   </a:t>
                      </a:r>
                      <a:r>
                        <a:rPr lang="en-US" altLang="ko-KR" sz="1400" b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ko-KR" altLang="en-US" sz="1400" b="0" dirty="0"/>
                        <a:t> 작업 </a:t>
                      </a:r>
                      <a:r>
                        <a:rPr lang="en-US" altLang="ko-KR" sz="1400" b="0" dirty="0"/>
                        <a:t>PROCESS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baseline="0" dirty="0"/>
                        <a:t>변경</a:t>
                      </a:r>
                      <a:endParaRPr lang="en-US" altLang="ko-KR" sz="1400" b="0" baseline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baseline="0" dirty="0"/>
                        <a:t>안전보호구</a:t>
                      </a:r>
                      <a:r>
                        <a:rPr lang="en-US" altLang="ko-KR" sz="1400" b="0" baseline="0" dirty="0"/>
                        <a:t>, </a:t>
                      </a:r>
                      <a:r>
                        <a:rPr lang="ko-KR" altLang="en-US" sz="1400" b="0" baseline="0" dirty="0"/>
                        <a:t>안전펜스 설치 장비</a:t>
                      </a:r>
                      <a:r>
                        <a:rPr lang="en-US" altLang="ko-KR" sz="1400" b="0" baseline="0" dirty="0"/>
                        <a:t>/</a:t>
                      </a:r>
                      <a:r>
                        <a:rPr lang="ko-KR" altLang="en-US" sz="1400" b="0" baseline="0" dirty="0"/>
                        <a:t>설비 구비 </a:t>
                      </a:r>
                      <a:r>
                        <a:rPr lang="en-US" altLang="ko-KR" sz="1400" b="0" baseline="0" dirty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3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3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300" b="0" baseline="0" dirty="0">
                          <a:latin typeface="Cambria Math"/>
                        </a:rPr>
                        <a:t>신호수</a:t>
                      </a:r>
                      <a:r>
                        <a:rPr lang="en-US" altLang="ko-KR" sz="1300" b="0" baseline="0" dirty="0">
                          <a:latin typeface="Cambria Math"/>
                        </a:rPr>
                        <a:t>, </a:t>
                      </a:r>
                      <a:r>
                        <a:rPr lang="ko-KR" altLang="en-US" sz="1300" b="0" baseline="0" dirty="0">
                          <a:latin typeface="Cambria Math"/>
                        </a:rPr>
                        <a:t>작업자 추가 등 인력 충원</a:t>
                      </a:r>
                      <a:endParaRPr lang="en-US" altLang="ko-KR" sz="1400" b="0" baseline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079612" y="210008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4.  </a:t>
            </a:r>
            <a:r>
              <a:rPr lang="ko-KR" altLang="en-US" sz="1500" b="1">
                <a:latin typeface="맑은 고딕"/>
                <a:ea typeface="맑은 고딕"/>
              </a:rPr>
              <a:t>비상연락망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4"/>
          <p:cNvSpPr txBox="1">
            <a:spLocks/>
          </p:cNvSpPr>
          <p:nvPr/>
        </p:nvSpPr>
        <p:spPr>
          <a:xfrm>
            <a:off x="-76200" y="1195797"/>
            <a:ext cx="9054704" cy="241226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    </a:t>
            </a:r>
            <a:r>
              <a:rPr lang="en-US" altLang="ko-KR" sz="1500" b="1" dirty="0"/>
              <a:t>1) </a:t>
            </a:r>
            <a:r>
              <a:rPr lang="ko-KR" altLang="en-US" sz="1500" b="1" dirty="0"/>
              <a:t>사고발생 보고체계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- </a:t>
            </a:r>
            <a:r>
              <a:rPr lang="ko-KR" altLang="en-US" sz="1500" b="1" dirty="0"/>
              <a:t>최초 발견자는 우리회사 상황실에 사고내용 통보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- </a:t>
            </a:r>
            <a:r>
              <a:rPr lang="ko-KR" altLang="en-US" sz="1500" b="1" dirty="0"/>
              <a:t>시공관리자는 협력회사 사용부서에게 관련 사실 통보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2) </a:t>
            </a:r>
            <a:r>
              <a:rPr lang="ko-KR" altLang="en-US" sz="1500" b="1" dirty="0"/>
              <a:t>비상조직</a:t>
            </a:r>
            <a:r>
              <a:rPr lang="en-US" altLang="ko-KR" sz="1500" b="1" dirty="0"/>
              <a:t>(</a:t>
            </a:r>
            <a:r>
              <a:rPr lang="ko-KR" altLang="en-US" sz="1500" b="1" dirty="0"/>
              <a:t>연락망</a:t>
            </a:r>
            <a:r>
              <a:rPr lang="en-US" altLang="ko-KR" sz="1500" b="1" dirty="0"/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lang="en-US" altLang="ko-KR" sz="1500" b="1" noProof="0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baseline="0" dirty="0"/>
          </a:p>
        </p:txBody>
      </p:sp>
      <p:sp>
        <p:nvSpPr>
          <p:cNvPr id="14" name="직사각형 13"/>
          <p:cNvSpPr/>
          <p:nvPr/>
        </p:nvSpPr>
        <p:spPr>
          <a:xfrm>
            <a:off x="1785938" y="289939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최초 발견자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690938" y="2863393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상황실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2815" y="3531334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693290" y="223455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119 / 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경찰서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689600" y="2856150"/>
            <a:ext cx="1661518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사용부서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693085" y="3521176"/>
            <a:ext cx="1669942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대표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OR </a:t>
            </a: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 비상조직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3" name="오른쪽 화살표 22"/>
          <p:cNvSpPr/>
          <p:nvPr/>
        </p:nvSpPr>
        <p:spPr>
          <a:xfrm rot="19538157">
            <a:off x="5275430" y="322154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3345396" y="2990249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9202088">
            <a:off x="3309072" y="257707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오른쪽 화살표 25"/>
          <p:cNvSpPr/>
          <p:nvPr/>
        </p:nvSpPr>
        <p:spPr>
          <a:xfrm rot="2221889">
            <a:off x="3295675" y="34979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오른쪽 화살표 26"/>
          <p:cNvSpPr/>
          <p:nvPr/>
        </p:nvSpPr>
        <p:spPr>
          <a:xfrm>
            <a:off x="5291708" y="36122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79612" y="453559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4535996" y="4778288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2050330" y="5792162"/>
            <a:ext cx="504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7092280" y="579250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2040099" y="580073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3818252" y="4680225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안전총괄책임자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768793" y="5427366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3822700" y="5049180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379629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통제반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814006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복구반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328738" y="6014741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사고 조사반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51" name="직선 연결선 50"/>
          <p:cNvCxnSpPr/>
          <p:nvPr/>
        </p:nvCxnSpPr>
        <p:spPr>
          <a:xfrm>
            <a:off x="4535996" y="573325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4535996" y="5557838"/>
            <a:ext cx="216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2712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55700" y="3408933"/>
            <a:ext cx="3855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규정에 맞는 안전보호구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차량안내 신호수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야간 작업자의 반사조끼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추락 위험이 있는 장소에서 작업 시 </a:t>
            </a:r>
            <a:r>
              <a:rPr lang="ko-KR" alt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안전대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분진 많은 장소에서 호흡용 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미만의 밀폐공간 출입 시 해당 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파편이 날리는 작업 시 보안경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용접작업 시 </a:t>
            </a:r>
            <a:r>
              <a:rPr lang="ko-KR" alt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보안면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안전장갑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9525" y="2749968"/>
            <a:ext cx="2801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37" name="직선 연결선 36"/>
          <p:cNvCxnSpPr/>
          <p:nvPr/>
        </p:nvCxnSpPr>
        <p:spPr>
          <a:xfrm>
            <a:off x="314853" y="3110008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89444" y="2749968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39" name="직선 연결선 38"/>
          <p:cNvCxnSpPr/>
          <p:nvPr/>
        </p:nvCxnSpPr>
        <p:spPr>
          <a:xfrm>
            <a:off x="3421071" y="3110008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3401361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1" name="직사각형 40"/>
          <p:cNvSpPr/>
          <p:nvPr/>
        </p:nvSpPr>
        <p:spPr>
          <a:xfrm>
            <a:off x="3744688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4095774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TextBox 42"/>
          <p:cNvSpPr txBox="1"/>
          <p:nvPr/>
        </p:nvSpPr>
        <p:spPr>
          <a:xfrm>
            <a:off x="3339719" y="3130489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3701187" y="311785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3987458" y="311785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46" name="직사각형 45"/>
          <p:cNvSpPr/>
          <p:nvPr/>
        </p:nvSpPr>
        <p:spPr>
          <a:xfrm>
            <a:off x="3399207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7" name="직사각형 46"/>
          <p:cNvSpPr/>
          <p:nvPr/>
        </p:nvSpPr>
        <p:spPr>
          <a:xfrm>
            <a:off x="3742534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8" name="직사각형 47"/>
          <p:cNvSpPr/>
          <p:nvPr/>
        </p:nvSpPr>
        <p:spPr>
          <a:xfrm>
            <a:off x="4093620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9" name="직사각형 48"/>
          <p:cNvSpPr/>
          <p:nvPr/>
        </p:nvSpPr>
        <p:spPr>
          <a:xfrm>
            <a:off x="3400538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0" name="직사각형 49"/>
          <p:cNvSpPr/>
          <p:nvPr/>
        </p:nvSpPr>
        <p:spPr>
          <a:xfrm>
            <a:off x="3743865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1" name="직사각형 50"/>
          <p:cNvSpPr/>
          <p:nvPr/>
        </p:nvSpPr>
        <p:spPr>
          <a:xfrm>
            <a:off x="4094951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2" name="직사각형 51"/>
          <p:cNvSpPr/>
          <p:nvPr/>
        </p:nvSpPr>
        <p:spPr>
          <a:xfrm>
            <a:off x="3401869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3745196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4" name="직사각형 53"/>
          <p:cNvSpPr/>
          <p:nvPr/>
        </p:nvSpPr>
        <p:spPr>
          <a:xfrm>
            <a:off x="4096282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5" name="직사각형 54"/>
          <p:cNvSpPr/>
          <p:nvPr/>
        </p:nvSpPr>
        <p:spPr>
          <a:xfrm>
            <a:off x="3400538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6" name="직사각형 55"/>
          <p:cNvSpPr/>
          <p:nvPr/>
        </p:nvSpPr>
        <p:spPr>
          <a:xfrm>
            <a:off x="3743865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7" name="직사각형 56"/>
          <p:cNvSpPr/>
          <p:nvPr/>
        </p:nvSpPr>
        <p:spPr>
          <a:xfrm>
            <a:off x="4094951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8" name="직사각형 57"/>
          <p:cNvSpPr/>
          <p:nvPr/>
        </p:nvSpPr>
        <p:spPr>
          <a:xfrm>
            <a:off x="3401869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9" name="직사각형 58"/>
          <p:cNvSpPr/>
          <p:nvPr/>
        </p:nvSpPr>
        <p:spPr>
          <a:xfrm>
            <a:off x="3745196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직사각형 59"/>
          <p:cNvSpPr/>
          <p:nvPr/>
        </p:nvSpPr>
        <p:spPr>
          <a:xfrm>
            <a:off x="4096282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1" name="직사각형 60"/>
          <p:cNvSpPr/>
          <p:nvPr/>
        </p:nvSpPr>
        <p:spPr>
          <a:xfrm>
            <a:off x="3403200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2" name="직사각형 61"/>
          <p:cNvSpPr/>
          <p:nvPr/>
        </p:nvSpPr>
        <p:spPr>
          <a:xfrm>
            <a:off x="3746527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3" name="직사각형 62"/>
          <p:cNvSpPr/>
          <p:nvPr/>
        </p:nvSpPr>
        <p:spPr>
          <a:xfrm>
            <a:off x="4097613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1027795" y="2034369"/>
            <a:ext cx="3328181" cy="4815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현장작업 시 규정된 복장과 보호구를 착용한다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235708" y="2041334"/>
            <a:ext cx="720080" cy="5010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안전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보호구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2" name="Rectangle 3"/>
          <p:cNvSpPr>
            <a:spLocks noChangeArrowheads="1"/>
          </p:cNvSpPr>
          <p:nvPr/>
        </p:nvSpPr>
        <p:spPr bwMode="auto">
          <a:xfrm>
            <a:off x="5644691" y="2017805"/>
            <a:ext cx="3212143" cy="482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공사장 주변 보행자 통로 및 비파괴검사 시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r>
              <a:rPr lang="ko-KR" altLang="en-US" sz="1200" b="1" dirty="0">
                <a:solidFill>
                  <a:schemeClr val="bg1"/>
                </a:solidFill>
              </a:rPr>
              <a:t>안전구역을 확보한다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3" name="AutoShape 4"/>
          <p:cNvSpPr>
            <a:spLocks noChangeArrowheads="1"/>
          </p:cNvSpPr>
          <p:nvPr/>
        </p:nvSpPr>
        <p:spPr bwMode="auto">
          <a:xfrm>
            <a:off x="4754557" y="2029990"/>
            <a:ext cx="681539" cy="4400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배관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공사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4684075" y="3438068"/>
            <a:ext cx="42148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공사 안내판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및 안전수칙 게시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보행자 통로 확보 및 안내원 배치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spc="20" dirty="0">
                <a:latin typeface="+mn-ea"/>
              </a:rPr>
              <a:t>건설기계의 작업반경 내 접근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정차된 공사차량의 고임목 설치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흡연 및 화재의 위험행위 금지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 관리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감시구역 설정 및 통제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방사선량의 법적 기준 준수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16016" y="2739003"/>
            <a:ext cx="2484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이행요건</a:t>
            </a:r>
          </a:p>
        </p:txBody>
      </p:sp>
      <p:cxnSp>
        <p:nvCxnSpPr>
          <p:cNvPr id="106" name="직선 연결선 105"/>
          <p:cNvCxnSpPr/>
          <p:nvPr/>
        </p:nvCxnSpPr>
        <p:spPr>
          <a:xfrm>
            <a:off x="4805128" y="3106771"/>
            <a:ext cx="237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739240" y="2730250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준수여부</a:t>
            </a:r>
          </a:p>
        </p:txBody>
      </p:sp>
      <p:cxnSp>
        <p:nvCxnSpPr>
          <p:cNvPr id="108" name="직선 연결선 107"/>
          <p:cNvCxnSpPr/>
          <p:nvPr/>
        </p:nvCxnSpPr>
        <p:spPr>
          <a:xfrm>
            <a:off x="7666067" y="3090290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765690" y="311077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36683" y="309813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461054" y="309813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133" name="직사각형 132"/>
          <p:cNvSpPr/>
          <p:nvPr/>
        </p:nvSpPr>
        <p:spPr>
          <a:xfrm>
            <a:off x="7841487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8184814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8535900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7839333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7" name="직사각형 136"/>
          <p:cNvSpPr/>
          <p:nvPr/>
        </p:nvSpPr>
        <p:spPr>
          <a:xfrm>
            <a:off x="8182660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8" name="직사각형 137"/>
          <p:cNvSpPr/>
          <p:nvPr/>
        </p:nvSpPr>
        <p:spPr>
          <a:xfrm>
            <a:off x="8533746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9" name="직사각형 138"/>
          <p:cNvSpPr/>
          <p:nvPr/>
        </p:nvSpPr>
        <p:spPr>
          <a:xfrm>
            <a:off x="7840664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0" name="직사각형 139"/>
          <p:cNvSpPr/>
          <p:nvPr/>
        </p:nvSpPr>
        <p:spPr>
          <a:xfrm>
            <a:off x="8183991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1" name="직사각형 140"/>
          <p:cNvSpPr/>
          <p:nvPr/>
        </p:nvSpPr>
        <p:spPr>
          <a:xfrm>
            <a:off x="8535077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2" name="직사각형 141"/>
          <p:cNvSpPr/>
          <p:nvPr/>
        </p:nvSpPr>
        <p:spPr>
          <a:xfrm>
            <a:off x="7841995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3" name="직사각형 142"/>
          <p:cNvSpPr/>
          <p:nvPr/>
        </p:nvSpPr>
        <p:spPr>
          <a:xfrm>
            <a:off x="8185322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4" name="직사각형 143"/>
          <p:cNvSpPr/>
          <p:nvPr/>
        </p:nvSpPr>
        <p:spPr>
          <a:xfrm>
            <a:off x="8536408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5" name="직사각형 144"/>
          <p:cNvSpPr/>
          <p:nvPr/>
        </p:nvSpPr>
        <p:spPr>
          <a:xfrm>
            <a:off x="7840664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6" name="직사각형 145"/>
          <p:cNvSpPr/>
          <p:nvPr/>
        </p:nvSpPr>
        <p:spPr>
          <a:xfrm>
            <a:off x="8183991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7" name="직사각형 146"/>
          <p:cNvSpPr/>
          <p:nvPr/>
        </p:nvSpPr>
        <p:spPr>
          <a:xfrm>
            <a:off x="8535077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8" name="직사각형 147"/>
          <p:cNvSpPr/>
          <p:nvPr/>
        </p:nvSpPr>
        <p:spPr>
          <a:xfrm>
            <a:off x="7841995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9" name="직사각형 148"/>
          <p:cNvSpPr/>
          <p:nvPr/>
        </p:nvSpPr>
        <p:spPr>
          <a:xfrm>
            <a:off x="8185322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0" name="직사각형 149"/>
          <p:cNvSpPr/>
          <p:nvPr/>
        </p:nvSpPr>
        <p:spPr>
          <a:xfrm>
            <a:off x="8536408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1" name="직사각형 150"/>
          <p:cNvSpPr/>
          <p:nvPr/>
        </p:nvSpPr>
        <p:spPr>
          <a:xfrm>
            <a:off x="7843326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2" name="직사각형 151"/>
          <p:cNvSpPr/>
          <p:nvPr/>
        </p:nvSpPr>
        <p:spPr>
          <a:xfrm>
            <a:off x="8186653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3" name="직사각형 152"/>
          <p:cNvSpPr/>
          <p:nvPr/>
        </p:nvSpPr>
        <p:spPr>
          <a:xfrm>
            <a:off x="8537739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7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6" name="Rectangle 3"/>
          <p:cNvSpPr>
            <a:spLocks noChangeArrowheads="1"/>
          </p:cNvSpPr>
          <p:nvPr/>
        </p:nvSpPr>
        <p:spPr bwMode="auto">
          <a:xfrm>
            <a:off x="5608006" y="2065806"/>
            <a:ext cx="3337431" cy="48004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밀폐공간 작업 시 산소와 가스농도를 측정한다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auto">
          <a:xfrm>
            <a:off x="4783132" y="2062757"/>
            <a:ext cx="741926" cy="4677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밀폐공간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817425" y="3576312"/>
            <a:ext cx="30118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시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2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조로 시행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출입구 주변 안전표지판 설치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입실 전 가스 및 산소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이상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농도확인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산소농도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 시 환기장치 사용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84775" y="2889895"/>
            <a:ext cx="24122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70" name="직선 연결선 69"/>
          <p:cNvCxnSpPr/>
          <p:nvPr/>
        </p:nvCxnSpPr>
        <p:spPr>
          <a:xfrm>
            <a:off x="4938478" y="3277387"/>
            <a:ext cx="27000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17139" y="2917347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72" name="직선 연결선 71"/>
          <p:cNvCxnSpPr/>
          <p:nvPr/>
        </p:nvCxnSpPr>
        <p:spPr>
          <a:xfrm>
            <a:off x="7901141" y="3277387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819789" y="3297868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8193546" y="32852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8527107" y="3285235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88" name="직사각형 87"/>
          <p:cNvSpPr/>
          <p:nvPr/>
        </p:nvSpPr>
        <p:spPr>
          <a:xfrm>
            <a:off x="7909493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9" name="직사각형 88"/>
          <p:cNvSpPr/>
          <p:nvPr/>
        </p:nvSpPr>
        <p:spPr>
          <a:xfrm>
            <a:off x="8252820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0" name="직사각형 89"/>
          <p:cNvSpPr/>
          <p:nvPr/>
        </p:nvSpPr>
        <p:spPr>
          <a:xfrm>
            <a:off x="8603906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1" name="직사각형 90"/>
          <p:cNvSpPr/>
          <p:nvPr/>
        </p:nvSpPr>
        <p:spPr>
          <a:xfrm>
            <a:off x="7907339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2" name="직사각형 91"/>
          <p:cNvSpPr/>
          <p:nvPr/>
        </p:nvSpPr>
        <p:spPr>
          <a:xfrm>
            <a:off x="8250666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3" name="직사각형 92"/>
          <p:cNvSpPr/>
          <p:nvPr/>
        </p:nvSpPr>
        <p:spPr>
          <a:xfrm>
            <a:off x="8601752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4" name="직사각형 93"/>
          <p:cNvSpPr/>
          <p:nvPr/>
        </p:nvSpPr>
        <p:spPr>
          <a:xfrm>
            <a:off x="7908670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5" name="직사각형 94"/>
          <p:cNvSpPr/>
          <p:nvPr/>
        </p:nvSpPr>
        <p:spPr>
          <a:xfrm>
            <a:off x="8251997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6" name="직사각형 95"/>
          <p:cNvSpPr/>
          <p:nvPr/>
        </p:nvSpPr>
        <p:spPr>
          <a:xfrm>
            <a:off x="8603083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7" name="직사각형 96"/>
          <p:cNvSpPr/>
          <p:nvPr/>
        </p:nvSpPr>
        <p:spPr>
          <a:xfrm>
            <a:off x="7910001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8" name="직사각형 97"/>
          <p:cNvSpPr/>
          <p:nvPr/>
        </p:nvSpPr>
        <p:spPr>
          <a:xfrm>
            <a:off x="8253328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9" name="직사각형 98"/>
          <p:cNvSpPr/>
          <p:nvPr/>
        </p:nvSpPr>
        <p:spPr>
          <a:xfrm>
            <a:off x="8604414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1185862" y="2086405"/>
            <a:ext cx="3204000" cy="478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모든 위험작업은 허가 후 실시한다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auto">
          <a:xfrm>
            <a:off x="234509" y="2067386"/>
            <a:ext cx="845103" cy="4935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위험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77138" y="3540487"/>
            <a:ext cx="4214842" cy="1785104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일정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방법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인원 및 안전사항 등 구체적 명시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파악하여 안전작업 허가서 반영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작업현장 주변 소화기 비치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작업자 안전교육 실시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도면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등 현장상황 확인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안전작업 허가서 내용 준수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7524" y="2888940"/>
            <a:ext cx="2268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80" name="직선 연결선 79"/>
          <p:cNvCxnSpPr/>
          <p:nvPr/>
        </p:nvCxnSpPr>
        <p:spPr>
          <a:xfrm>
            <a:off x="208387" y="3275459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042216" y="2888940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82" name="직선 연결선 81"/>
          <p:cNvCxnSpPr/>
          <p:nvPr/>
        </p:nvCxnSpPr>
        <p:spPr>
          <a:xfrm>
            <a:off x="3083343" y="3277555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202016" y="329552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563484" y="328288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3887855" y="328288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112" name="Rectangle 3"/>
          <p:cNvSpPr>
            <a:spLocks noChangeArrowheads="1"/>
          </p:cNvSpPr>
          <p:nvPr/>
        </p:nvSpPr>
        <p:spPr bwMode="auto">
          <a:xfrm>
            <a:off x="273368" y="2579762"/>
            <a:ext cx="4010600" cy="29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dirty="0">
                <a:latin typeface="+mn-ea"/>
              </a:rPr>
              <a:t>위험작업 적용 대상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분기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배관철거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가스</a:t>
            </a:r>
            <a:r>
              <a:rPr lang="en-US" altLang="ko-KR" sz="1200" dirty="0">
                <a:latin typeface="+mn-ea"/>
              </a:rPr>
              <a:t>Purge</a:t>
            </a:r>
            <a:r>
              <a:rPr lang="ko-KR" altLang="en-US" sz="1200" dirty="0">
                <a:latin typeface="+mn-ea"/>
              </a:rPr>
              <a:t>작업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3275856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0" name="직사각형 119"/>
          <p:cNvSpPr/>
          <p:nvPr/>
        </p:nvSpPr>
        <p:spPr>
          <a:xfrm>
            <a:off x="3619183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1" name="직사각형 120"/>
          <p:cNvSpPr/>
          <p:nvPr/>
        </p:nvSpPr>
        <p:spPr>
          <a:xfrm>
            <a:off x="3970269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2" name="직사각형 121"/>
          <p:cNvSpPr/>
          <p:nvPr/>
        </p:nvSpPr>
        <p:spPr>
          <a:xfrm>
            <a:off x="3277187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3" name="직사각형 122"/>
          <p:cNvSpPr/>
          <p:nvPr/>
        </p:nvSpPr>
        <p:spPr>
          <a:xfrm>
            <a:off x="3620514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4" name="직사각형 123"/>
          <p:cNvSpPr/>
          <p:nvPr/>
        </p:nvSpPr>
        <p:spPr>
          <a:xfrm>
            <a:off x="3971600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5" name="직사각형 124"/>
          <p:cNvSpPr/>
          <p:nvPr/>
        </p:nvSpPr>
        <p:spPr>
          <a:xfrm>
            <a:off x="3278518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6" name="직사각형 125"/>
          <p:cNvSpPr/>
          <p:nvPr/>
        </p:nvSpPr>
        <p:spPr>
          <a:xfrm>
            <a:off x="3621845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7" name="직사각형 126"/>
          <p:cNvSpPr/>
          <p:nvPr/>
        </p:nvSpPr>
        <p:spPr>
          <a:xfrm>
            <a:off x="3972931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8" name="직사각형 127"/>
          <p:cNvSpPr/>
          <p:nvPr/>
        </p:nvSpPr>
        <p:spPr>
          <a:xfrm>
            <a:off x="3277187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9" name="직사각형 128"/>
          <p:cNvSpPr/>
          <p:nvPr/>
        </p:nvSpPr>
        <p:spPr>
          <a:xfrm>
            <a:off x="3620514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0" name="직사각형 129"/>
          <p:cNvSpPr/>
          <p:nvPr/>
        </p:nvSpPr>
        <p:spPr>
          <a:xfrm>
            <a:off x="3971600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1" name="직사각형 130"/>
          <p:cNvSpPr/>
          <p:nvPr/>
        </p:nvSpPr>
        <p:spPr>
          <a:xfrm>
            <a:off x="3278518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2" name="직사각형 131"/>
          <p:cNvSpPr/>
          <p:nvPr/>
        </p:nvSpPr>
        <p:spPr>
          <a:xfrm>
            <a:off x="3621845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3" name="직사각형 132"/>
          <p:cNvSpPr/>
          <p:nvPr/>
        </p:nvSpPr>
        <p:spPr>
          <a:xfrm>
            <a:off x="3972931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3279849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3623176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3974262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직선 연결선 32"/>
          <p:cNvCxnSpPr/>
          <p:nvPr/>
        </p:nvCxnSpPr>
        <p:spPr>
          <a:xfrm>
            <a:off x="4535996" y="1916832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6.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인력배치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666342" y="2217626"/>
            <a:ext cx="576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28700" y="2529510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안전관리자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(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)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7423559" y="2216671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1678149" y="222619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3290714" y="1306674"/>
            <a:ext cx="2593070" cy="639450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대표자 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홍길동</a:t>
            </a:r>
            <a:endParaRPr lang="en-US" altLang="ko-KR" sz="1400" b="1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010-1111-2222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353576" y="2519985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7564" y="3222501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부장 유재석 </a:t>
            </a:r>
            <a:endParaRPr lang="en-US" altLang="ko-KR" sz="1400" b="1" dirty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010-2222-9999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44327" y="4725144"/>
            <a:ext cx="6591969" cy="93610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defTabSz="895350">
              <a:buSzPct val="120000"/>
            </a:pP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  ※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안전관리자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/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현장소장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: 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관련 자격 및 도시가스 시공 경력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10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년 </a:t>
            </a:r>
            <a:r>
              <a:rPr lang="ko-KR" altLang="en-US" sz="1400" b="1" dirty="0" err="1">
                <a:latin typeface="맑은 고딕"/>
                <a:ea typeface="맑은 고딕"/>
                <a:cs typeface="Tahoma" pitchFamily="34" charset="0"/>
              </a:rPr>
              <a:t>이상자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 배치</a:t>
            </a:r>
            <a:endParaRPr lang="en-US" altLang="ko-KR" sz="1400" b="1" dirty="0">
              <a:latin typeface="맑은 고딕"/>
              <a:ea typeface="맑은 고딕"/>
              <a:cs typeface="Tahoma" pitchFamily="34" charset="0"/>
            </a:endParaRPr>
          </a:p>
          <a:p>
            <a:pPr indent="-177800" defTabSz="895350">
              <a:spcBef>
                <a:spcPts val="600"/>
              </a:spcBef>
              <a:buSzPct val="120000"/>
            </a:pP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 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※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신규채용 및 단기 근속 작업자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작업 전 안전교육 및 직무교육 실시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   </a:t>
            </a:r>
            <a:endParaRPr lang="en-US" altLang="ko-KR" sz="1400" b="1" dirty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372440" y="3212976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부장 </a:t>
            </a:r>
            <a:r>
              <a:rPr lang="en-US" altLang="ko-KR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 </a:t>
            </a: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박명수 </a:t>
            </a:r>
            <a:endParaRPr lang="en-US" altLang="ko-KR" sz="1400" b="1" kern="1200" dirty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>
                <a:latin typeface="Trebuchet MS" pitchFamily="34" charset="0"/>
                <a:ea typeface="맑은 고딕"/>
                <a:cs typeface="Tahoma" pitchFamily="34" charset="0"/>
              </a:rPr>
              <a:t>010-3333-8888</a:t>
            </a:r>
            <a:endParaRPr lang="en-US" altLang="ko-KR" sz="1400" b="1" kern="1200" dirty="0"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78582" y="901291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■ SHE</a:t>
            </a:r>
            <a:r>
              <a:rPr lang="ko-KR" altLang="en-US" sz="1500" b="1" dirty="0">
                <a:latin typeface="맑은 고딕"/>
                <a:ea typeface="맑은 고딕"/>
              </a:rPr>
              <a:t>비용 집행</a:t>
            </a:r>
            <a:r>
              <a:rPr lang="en-US" altLang="ko-KR" sz="1500" b="1" dirty="0">
                <a:latin typeface="맑은 고딕"/>
                <a:ea typeface="맑은 고딕"/>
              </a:rPr>
              <a:t>(</a:t>
            </a:r>
            <a:r>
              <a:rPr lang="ko-KR" altLang="en-US" sz="1500" b="1" dirty="0">
                <a:latin typeface="맑은 고딕"/>
                <a:ea typeface="맑은 고딕"/>
              </a:rPr>
              <a:t>안</a:t>
            </a:r>
            <a:r>
              <a:rPr lang="en-US" altLang="ko-KR" sz="1500" b="1" dirty="0">
                <a:latin typeface="맑은 고딕"/>
                <a:ea typeface="맑은 고딕"/>
              </a:rPr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7. SHE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비용 집행방안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75556" y="1304764"/>
          <a:ext cx="792088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>
                          <a:latin typeface="+mj-ea"/>
                          <a:ea typeface="+mj-ea"/>
                          <a:cs typeface="Meiryo" pitchFamily="34" charset="-128"/>
                        </a:rPr>
                        <a:t>공사명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+mj-ea"/>
                          <a:ea typeface="+mj-ea"/>
                          <a:cs typeface="Meiryo" pitchFamily="34" charset="-128"/>
                        </a:rPr>
                        <a:t>계약금액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+mj-ea"/>
                          <a:ea typeface="+mj-ea"/>
                          <a:cs typeface="Meiryo" pitchFamily="34" charset="-128"/>
                        </a:rPr>
                        <a:t>예상 안전관리비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75556" y="2523753"/>
          <a:ext cx="7920878" cy="3679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8985"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세부 내역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품   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수   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  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금   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사용처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비고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근로자 형광조끼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8,000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   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보 안 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u="none" strike="noStrike" dirty="0">
                          <a:effectLst/>
                        </a:rPr>
                        <a:t>10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6,000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 전 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6,500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65,000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안전벨트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50,000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500,000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추락 </a:t>
                      </a:r>
                      <a:r>
                        <a:rPr lang="ko-KR" alt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방지대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40,000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400,000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j-ea"/>
                          <a:ea typeface="+mj-ea"/>
                          <a:cs typeface="Meiryo" pitchFamily="34" charset="-128"/>
                        </a:rPr>
                        <a:t>합계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1,105,000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0" y="2938463"/>
            <a:ext cx="990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latinLnBrk="0" hangingPunct="0"/>
            <a:r>
              <a:rPr kumimoji="0"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ea typeface="맑은 고딕" pitchFamily="50" charset="-127"/>
              </a:rPr>
              <a:t>End  of  Documents</a:t>
            </a:r>
            <a:endParaRPr kumimoji="0"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38519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ko-KR" altLang="en-US" sz="2800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 </a:t>
            </a:r>
            <a:r>
              <a:rPr lang="ko-KR" altLang="en-US" sz="2800" b="1" dirty="0">
                <a:solidFill>
                  <a:prstClr val="black"/>
                </a:solidFill>
                <a:latin typeface="맑은 고딕"/>
              </a:rPr>
              <a:t>목 차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51720" y="1196752"/>
            <a:ext cx="6624736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경영 방침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협력회사 역할과 의무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600"/>
              </a:spcAft>
              <a:buFont typeface="+mj-lt"/>
              <a:buAutoNum type="arabicPeriod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 중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확보계획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가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목 적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나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활동 방침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다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관리자 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작업자 실천사항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라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중점 위험요소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마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안전작업계획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교육계획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보호구지급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위험성평가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비상연락망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자체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점검방안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인력배치 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비용 집행 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342900" indent="-342900" fontAlgn="auto" latinLnBrk="1">
              <a:spcAft>
                <a:spcPts val="3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9747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75556" y="1000733"/>
            <a:ext cx="7992888" cy="52571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2" name="텍스트 개체 틀 4"/>
          <p:cNvSpPr txBox="1">
            <a:spLocks/>
          </p:cNvSpPr>
          <p:nvPr/>
        </p:nvSpPr>
        <p:spPr>
          <a:xfrm>
            <a:off x="575556" y="1016732"/>
            <a:ext cx="7992888" cy="399644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endParaRPr lang="en-US" altLang="ko-KR" sz="800" dirty="0"/>
          </a:p>
          <a:p>
            <a:pPr>
              <a:spcBef>
                <a:spcPts val="600"/>
              </a:spcBef>
            </a:pPr>
            <a:r>
              <a:rPr lang="en-US" altLang="ko-KR" sz="2400" dirty="0"/>
              <a:t> </a:t>
            </a:r>
            <a:r>
              <a:rPr lang="en-US" altLang="ko-KR" sz="2400" b="1" dirty="0"/>
              <a:t>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주식회사는</a:t>
            </a:r>
            <a:r>
              <a:rPr lang="en-US" altLang="ko-KR" sz="2400" dirty="0"/>
              <a:t> </a:t>
            </a:r>
            <a:r>
              <a:rPr lang="ko-KR" altLang="ko-KR" sz="2400" b="1" dirty="0"/>
              <a:t>안전∙보건∙환경을 </a:t>
            </a:r>
            <a:r>
              <a:rPr lang="ko-KR" altLang="en-US" sz="2400" b="1" dirty="0"/>
              <a:t>기업</a:t>
            </a:r>
            <a:r>
              <a:rPr lang="ko-KR" altLang="ko-KR" sz="2400" b="1" dirty="0"/>
              <a:t>경영</a:t>
            </a:r>
            <a:r>
              <a:rPr lang="ko-KR" altLang="en-US" sz="2400" b="1" dirty="0"/>
              <a:t>의 기본</a:t>
            </a:r>
            <a:endParaRPr lang="en-US" altLang="ko-KR" sz="2400" b="1" dirty="0"/>
          </a:p>
          <a:p>
            <a:pPr>
              <a:spcBef>
                <a:spcPts val="6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으로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인식하고 모든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작업의 최우선 과제로 삼겠습니다</a:t>
            </a:r>
            <a:r>
              <a:rPr lang="en-US" altLang="ko-KR" sz="2400" b="1" dirty="0"/>
              <a:t>.</a:t>
            </a:r>
            <a:r>
              <a:rPr lang="ko-KR" altLang="en-US" sz="2400" b="1" dirty="0"/>
              <a:t>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법규 준수 뿐만 아니라 모든 사고는 예방가능 하다는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신념으로 안전보건 활동에 적극적으로 참여하여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모든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직원이 안전하게 작업할 수 있도록 최선을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다하겠습니다</a:t>
            </a:r>
            <a:r>
              <a:rPr lang="en-US" altLang="ko-KR" sz="2400" b="1" dirty="0"/>
              <a:t>.</a:t>
            </a:r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모든 임직원의 참여와 협력을 바탕으로 </a:t>
            </a:r>
            <a:r>
              <a:rPr lang="en-US" altLang="ko-KR" sz="2400" b="1" dirty="0"/>
              <a:t>SHE</a:t>
            </a:r>
            <a:r>
              <a:rPr lang="ko-KR" altLang="en-US" sz="2400" b="1" dirty="0"/>
              <a:t>경영체계를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정착하여 무사고 </a:t>
            </a:r>
            <a:r>
              <a:rPr lang="en-US" altLang="ko-KR" sz="2400" b="1" dirty="0"/>
              <a:t>/ </a:t>
            </a:r>
            <a:r>
              <a:rPr lang="ko-KR" altLang="en-US" sz="2400" b="1" dirty="0" err="1"/>
              <a:t>무재해를</a:t>
            </a:r>
            <a:r>
              <a:rPr lang="ko-KR" altLang="en-US" sz="2400" b="1" dirty="0"/>
              <a:t> 실현하겠습니다</a:t>
            </a:r>
            <a:r>
              <a:rPr lang="en-US" altLang="ko-KR" sz="2400" b="1" dirty="0"/>
              <a:t>.</a:t>
            </a:r>
            <a:r>
              <a:rPr lang="ko-KR" altLang="en-US" sz="2400" b="1" dirty="0"/>
              <a:t> </a:t>
            </a:r>
            <a:br>
              <a:rPr lang="en-US" altLang="ko-KR" sz="2400" b="1" dirty="0"/>
            </a:b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 </a:t>
            </a:r>
            <a:r>
              <a:rPr lang="ko-KR" altLang="en-US" sz="2400" b="1" dirty="0"/>
              <a:t> </a:t>
            </a:r>
            <a:r>
              <a:rPr lang="en-US" altLang="ko-KR" sz="2400" b="1" dirty="0"/>
              <a:t>               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주식회사  대표이사  </a:t>
            </a:r>
            <a:r>
              <a:rPr lang="en-US" altLang="ko-KR" sz="2400" b="1" dirty="0"/>
              <a:t>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(</a:t>
            </a:r>
            <a:r>
              <a:rPr lang="ko-KR" altLang="en-US" sz="2400" b="1" dirty="0">
                <a:solidFill>
                  <a:schemeClr val="bg1"/>
                </a:solidFill>
              </a:rPr>
              <a:t>서 명</a:t>
            </a:r>
            <a:r>
              <a:rPr lang="en-US" altLang="ko-KR" sz="2400" b="1" dirty="0"/>
              <a:t>)</a:t>
            </a:r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b="1" dirty="0"/>
              <a:t>             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1. 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경영방침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347911" y="980729"/>
          <a:ext cx="8460940" cy="504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2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6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협력회사 역할 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/ 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의무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7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대표이사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계약 이행을 위한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보건관리 업무 총괄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안전관리자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시공관리자 및 현장소장 등 선임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spcBef>
                          <a:spcPts val="600"/>
                        </a:spcBef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주요 안전보건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업무계획 승인 및 시행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수행 중 발생한 안전사고의 책임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보건작업에 필요한 제반 사항을 최우선으로 지원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2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안전관리자</a:t>
                      </a:r>
                      <a:endParaRPr lang="en-US" altLang="ko-KR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ctr" latinLnBrk="1"/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(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시공관리자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)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 개인보호구 착용상태 및 작업 준비상태 확인 및 지도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비상대기원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등 필요인력 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순찰 및 위험요소 확인 및 보완 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안전보건교육</a:t>
                      </a:r>
                      <a:r>
                        <a:rPr lang="en-US" altLang="ko-K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시행  </a:t>
                      </a:r>
                      <a:endParaRPr lang="en-US" altLang="ko-KR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안전관리비 집행 및 실적 발주자에 통보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정리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정돈 상태 수시 점검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중지 및 재개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현장의 재해에 대한 원인조사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및 재발장지 대책 수립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발주자가 요청한 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시정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개선 권고에 대한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산업안전보건법 등 기타 법령에서 정한 사항의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협력회사 역할과 의무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69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23528" y="743043"/>
            <a:ext cx="2340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latinLnBrk="0" hangingPunct="0"/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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활동 계획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22"/>
          <p:cNvSpPr txBox="1">
            <a:spLocks noChangeArrowheads="1"/>
          </p:cNvSpPr>
          <p:nvPr/>
        </p:nvSpPr>
        <p:spPr>
          <a:xfrm>
            <a:off x="214314" y="1268760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dirty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목  적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latin typeface="맑은 고딕" pitchFamily="50" charset="-127"/>
                <a:ea typeface="맑은 고딕" pitchFamily="50" charset="-127"/>
              </a:rPr>
              <a:t>작업 중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계획을 수립하여 적극 시행 함으로써 각종 안전사고와 재해를 미연에 방지</a:t>
            </a:r>
            <a:endParaRPr lang="en-US" altLang="ko-KR" sz="1400" b="0" dirty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                  </a:t>
            </a:r>
            <a:r>
              <a:rPr lang="ko-KR" altLang="en-US" sz="1400" b="0"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lang="ko-KR" altLang="en-US" sz="1400">
                <a:latin typeface="맑은 고딕" pitchFamily="50" charset="-127"/>
                <a:ea typeface="맑은 고딕" pitchFamily="50" charset="-127"/>
              </a:rPr>
              <a:t>안전환</a:t>
            </a:r>
            <a:r>
              <a:rPr lang="ko-KR" altLang="en-US" sz="1400" b="0">
                <a:latin typeface="맑은 고딕" pitchFamily="50" charset="-127"/>
                <a:ea typeface="맑은 고딕" pitchFamily="50" charset="-127"/>
              </a:rPr>
              <a:t>한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작업환경을 조성하고 무재해 목표를 달성하고자 함</a:t>
            </a:r>
            <a:r>
              <a:rPr lang="en-US" altLang="ko-KR" sz="1400" b="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0050" lvl="0" indent="-400050" defTabSz="685800" eaLnBrk="0" hangingPunct="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70000"/>
              <a:defRPr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나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활동방침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1)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무재해 현장구축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2)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자율 안전보건 관리정착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3)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작업현장 안전성 확보를 위한 점검정비 철저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4)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안전문화 정착 및 표준작업 준수를 위한 안전교육 내실화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5)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건강한 사회생활 및 양질의 근로를 위한 건강증진 및 보건활동 활성화</a:t>
            </a:r>
          </a:p>
        </p:txBody>
      </p:sp>
      <p:grpSp>
        <p:nvGrpSpPr>
          <p:cNvPr id="13" name="그룹 25"/>
          <p:cNvGrpSpPr>
            <a:grpSpLocks/>
          </p:cNvGrpSpPr>
          <p:nvPr/>
        </p:nvGrpSpPr>
        <p:grpSpPr bwMode="auto">
          <a:xfrm>
            <a:off x="544513" y="4523045"/>
            <a:ext cx="8129587" cy="1746339"/>
            <a:chOff x="684213" y="4621213"/>
            <a:chExt cx="7913687" cy="1522412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4641850" y="5815013"/>
              <a:ext cx="3956050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기존설비 파손주의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지정된 통로 이용</a:t>
              </a: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684213" y="5815013"/>
              <a:ext cx="3957637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출입금지 구역표시 및 안전띠 설치</a:t>
              </a: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641850" y="5256213"/>
              <a:ext cx="3956050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중량물작업시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상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하부 신호수배치</a:t>
              </a:r>
            </a:p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작업구간 안전거리확보 신호수 무전기사용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684213" y="5256213"/>
              <a:ext cx="3957637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운전자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신호수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작업자와의 신호연락 체계확립</a:t>
              </a: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4641850" y="4924425"/>
              <a:ext cx="3956050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작업전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TB.M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실시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장비 및 공기구점검</a:t>
              </a: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684213" y="4924425"/>
              <a:ext cx="3957637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작업시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안전 담당자 지정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641850" y="4621213"/>
              <a:ext cx="3956050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  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현장 작업자 실천사항</a:t>
              </a: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684213" y="4621213"/>
              <a:ext cx="3957637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</a:t>
              </a: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시공사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관리자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실천사항</a:t>
              </a: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684213" y="4924425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>
              <a:off x="684213" y="52562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684213" y="58150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684213" y="6143625"/>
              <a:ext cx="7913687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684213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4641850" y="4621213"/>
              <a:ext cx="0" cy="1522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8597900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" name="Rectangle 22"/>
          <p:cNvSpPr txBox="1">
            <a:spLocks noChangeArrowheads="1"/>
          </p:cNvSpPr>
          <p:nvPr/>
        </p:nvSpPr>
        <p:spPr>
          <a:xfrm>
            <a:off x="214314" y="4145696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관리자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/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작업자 실천사항</a:t>
            </a:r>
            <a:endParaRPr kumimoji="1" lang="ko-KR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7082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584684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dirty="0">
                <a:latin typeface="맑은 고딕"/>
                <a:ea typeface="맑은 고딕"/>
              </a:rPr>
              <a:t>라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중점</a:t>
            </a:r>
            <a:r>
              <a:rPr kumimoji="1" lang="ko-KR" altLang="en-US" sz="1600" kern="0" dirty="0">
                <a:latin typeface="맑은 고딕" pitchFamily="50" charset="-127"/>
                <a:ea typeface="맑은 고딕" pitchFamily="50" charset="-127"/>
              </a:rPr>
              <a:t> 위험요소</a:t>
            </a:r>
            <a:r>
              <a:rPr kumimoji="1" lang="en-US" altLang="ko-KR" sz="1600" kern="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kern="0">
                <a:latin typeface="맑은 고딕" pitchFamily="50" charset="-127"/>
                <a:ea typeface="맑은 고딕" pitchFamily="50" charset="-127"/>
              </a:rPr>
              <a:t>배관부설 공사</a:t>
            </a:r>
            <a:r>
              <a:rPr kumimoji="1" lang="en-US" altLang="ko-KR" sz="1600" kern="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888273"/>
              </p:ext>
            </p:extLst>
          </p:nvPr>
        </p:nvGraphicFramePr>
        <p:xfrm>
          <a:off x="611560" y="1052736"/>
          <a:ext cx="7920880" cy="546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1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붕괴 및 매몰사고에 대한 관리계획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굴착 시 붕괴 방지대책 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-</a:t>
                      </a:r>
                      <a:r>
                        <a:rPr lang="en-US" altLang="ko-KR" sz="1100" b="0" baseline="0" dirty="0"/>
                        <a:t> </a:t>
                      </a:r>
                      <a:r>
                        <a:rPr lang="ko-KR" altLang="en-US" sz="1100" b="0" dirty="0"/>
                        <a:t>신호수 배치로 안전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감시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토사의 변화에 대비  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굴착선 </a:t>
                      </a:r>
                      <a:r>
                        <a:rPr kumimoji="0" lang="ko-KR" altLang="en-US" sz="1100" b="0" i="0" u="none" strike="noStrike" kern="1200" cap="none" spc="0" normalizeH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단부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중량물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및 토사 등 자재 적치를 금지하여 붕괴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및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매몰사고 대비</a:t>
                      </a:r>
                      <a:endParaRPr kumimoji="0" lang="en-US" altLang="ko-KR" sz="11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연약지반으로 인한 대책수립</a:t>
                      </a:r>
                      <a:endParaRPr kumimoji="0" lang="en-US" altLang="ko-KR" sz="11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터파기한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바닥면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평탄하게 지반 고르기 시행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감전사고에 대한 </a:t>
                      </a:r>
                    </a:p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공사용 임시전력에 의한 감전사고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- MAIN PANEL </a:t>
                      </a:r>
                      <a:r>
                        <a:rPr lang="ko-KR" altLang="en-US" sz="1100" b="0" dirty="0"/>
                        <a:t>주위는 </a:t>
                      </a:r>
                      <a:r>
                        <a:rPr lang="ko-KR" altLang="en-US" sz="1100" b="0" dirty="0" err="1"/>
                        <a:t>안전휀스를</a:t>
                      </a:r>
                      <a:r>
                        <a:rPr lang="ko-KR" altLang="en-US" sz="1100" b="0" dirty="0"/>
                        <a:t> 설치하여 보호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 </a:t>
                      </a:r>
                      <a:r>
                        <a:rPr lang="en-US" altLang="ko-KR" sz="1100" b="0" dirty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>
                          <a:latin typeface="Cambria Math"/>
                        </a:rPr>
                        <a:t>임시 </a:t>
                      </a:r>
                      <a:r>
                        <a:rPr lang="ko-KR" altLang="en-US" sz="1100" b="0" dirty="0" err="1">
                          <a:latin typeface="Cambria Math"/>
                        </a:rPr>
                        <a:t>분전반</a:t>
                      </a:r>
                      <a:r>
                        <a:rPr lang="ko-KR" altLang="en-US" sz="1100" b="0" dirty="0">
                          <a:latin typeface="Cambria Math"/>
                        </a:rPr>
                        <a:t> 상부에 덮개를 설치</a:t>
                      </a:r>
                      <a:endParaRPr lang="en-US" altLang="ko-KR" sz="11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Cambria Math"/>
                        </a:rPr>
                        <a:t>        </a:t>
                      </a:r>
                      <a:r>
                        <a:rPr lang="en-US" altLang="ko-KR" sz="1100" b="0" dirty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>
                          <a:latin typeface="Cambria Math"/>
                        </a:rPr>
                        <a:t>시건 장치 및 접지선을 설치</a:t>
                      </a:r>
                      <a:endParaRPr lang="en-US" altLang="ko-KR" sz="11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2) </a:t>
                      </a:r>
                      <a:r>
                        <a:rPr lang="ko-KR" altLang="en-US" sz="1100" b="0" dirty="0"/>
                        <a:t>용접 시 감전사고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/>
                        <a:t>  </a:t>
                      </a:r>
                      <a:r>
                        <a:rPr lang="en-US" altLang="ko-KR" sz="1100" b="0" dirty="0"/>
                        <a:t>  - </a:t>
                      </a:r>
                      <a:r>
                        <a:rPr lang="ko-KR" altLang="en-US" sz="1100" b="0" dirty="0"/>
                        <a:t>절연장갑 등 안전보호구를 착용 후 작업</a:t>
                      </a: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화기작업에 대한</a:t>
                      </a:r>
                    </a:p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 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/>
                        <a:t> </a:t>
                      </a: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화재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폭발에 대한 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</a:t>
                      </a:r>
                      <a:r>
                        <a:rPr lang="en-US" altLang="ko-KR" sz="1100" b="0" baseline="0" dirty="0"/>
                        <a:t> </a:t>
                      </a:r>
                      <a:r>
                        <a:rPr lang="en-US" altLang="ko-KR" sz="1100" b="0" dirty="0"/>
                        <a:t> - </a:t>
                      </a:r>
                      <a:r>
                        <a:rPr lang="ko-KR" altLang="en-US" sz="1100" b="0" dirty="0"/>
                        <a:t>작업장 주변 </a:t>
                      </a:r>
                      <a:r>
                        <a:rPr lang="ko-KR" altLang="en-US" sz="1100" b="0" dirty="0" err="1"/>
                        <a:t>점화원을</a:t>
                      </a:r>
                      <a:r>
                        <a:rPr lang="ko-KR" altLang="en-US" sz="1100" b="0" dirty="0"/>
                        <a:t> 제거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/>
                        <a:t>    </a:t>
                      </a:r>
                      <a:r>
                        <a:rPr lang="en-US" altLang="ko-KR" sz="1100" b="0" dirty="0"/>
                        <a:t>- </a:t>
                      </a:r>
                      <a:r>
                        <a:rPr lang="ko-KR" altLang="en-US" sz="1100" b="0" dirty="0" err="1"/>
                        <a:t>작업전</a:t>
                      </a:r>
                      <a:r>
                        <a:rPr lang="ko-KR" altLang="en-US" sz="1100" b="0" dirty="0"/>
                        <a:t> 위험에 대한 안전교육 실시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- </a:t>
                      </a:r>
                      <a:r>
                        <a:rPr lang="ko-KR" altLang="en-US" sz="1100" b="0"/>
                        <a:t>작업장소 </a:t>
                      </a:r>
                      <a:r>
                        <a:rPr lang="en-US" altLang="ko-KR" sz="1100" b="0" dirty="0"/>
                        <a:t>2M </a:t>
                      </a:r>
                      <a:r>
                        <a:rPr lang="ko-KR" altLang="en-US" sz="1100" b="0" dirty="0"/>
                        <a:t>이내 </a:t>
                      </a:r>
                      <a:r>
                        <a:rPr lang="ko-KR" altLang="en-US" sz="1100" b="0"/>
                        <a:t>소화기 비치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/>
                        <a:t>    - </a:t>
                      </a:r>
                      <a:r>
                        <a:rPr lang="ko-KR" altLang="en-US" sz="1100" b="0" baseline="0"/>
                        <a:t>화기감시자 배치</a:t>
                      </a:r>
                      <a:endParaRPr lang="en-US" altLang="ko-KR" sz="11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j-ea"/>
                          <a:ea typeface="+mj-ea"/>
                          <a:cs typeface="Meiryo" pitchFamily="34" charset="-128"/>
                        </a:rPr>
                        <a:t>밀폐공간 작업</a:t>
                      </a:r>
                      <a:r>
                        <a:rPr lang="ko-KR" altLang="en-US" sz="1100" b="0" baseline="0" dirty="0">
                          <a:latin typeface="+mj-ea"/>
                          <a:ea typeface="+mj-ea"/>
                          <a:cs typeface="Meiryo" pitchFamily="34" charset="-128"/>
                        </a:rPr>
                        <a:t>에 대한</a:t>
                      </a:r>
                    </a:p>
                    <a:p>
                      <a:pPr algn="ctr" latinLnBrk="1"/>
                      <a:r>
                        <a:rPr lang="ko-KR" altLang="en-US" sz="1100" b="0" baseline="0" dirty="0">
                          <a:latin typeface="+mj-ea"/>
                          <a:ea typeface="+mj-ea"/>
                          <a:cs typeface="Meiryo" pitchFamily="34" charset="-128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arenR"/>
                        <a:tabLst/>
                        <a:defRPr/>
                      </a:pPr>
                      <a:r>
                        <a:rPr lang="ko-KR" altLang="en-US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밀폐공간에 대한 사고 예방 대책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업 시에는 </a:t>
                      </a: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조로 작업 시행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안전표지판 설치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가스농도 측정 후 작업 시행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급배기 장치로 환기 실시 등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8731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042622"/>
              </p:ext>
            </p:extLst>
          </p:nvPr>
        </p:nvGraphicFramePr>
        <p:xfrm>
          <a:off x="539552" y="1124744"/>
          <a:ext cx="7920880" cy="5108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1.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작업계획 수립</a:t>
                      </a:r>
                      <a:endParaRPr lang="en-US" altLang="ko-KR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투입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전 현장 특성 및 개인의 건강상태를 고려하지 못하여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내 안전사고 발생 위험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작업자 안전교육 실시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정기안전교육 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특별안전교육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TBM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실시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매일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개인 보호구 착용 확인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2. 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공도구 점검 및 장비 점검</a:t>
                      </a:r>
                      <a:endParaRPr lang="en-US" altLang="ko-KR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전기공도구 점검 불량에 의한 감전 사고 발생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장비</a:t>
                      </a:r>
                      <a:r>
                        <a:rPr lang="en-US" altLang="ko-KR" sz="1200" b="0" dirty="0">
                          <a:latin typeface="Cambria Math"/>
                        </a:rPr>
                        <a:t>(</a:t>
                      </a:r>
                      <a:r>
                        <a:rPr lang="ko-KR" altLang="en-US" sz="1200" b="0">
                          <a:latin typeface="Cambria Math"/>
                        </a:rPr>
                        <a:t>굴삭기</a:t>
                      </a:r>
                      <a:r>
                        <a:rPr lang="en-US" altLang="ko-KR" sz="1200" b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>
                          <a:latin typeface="Cambria Math"/>
                        </a:rPr>
                        <a:t>카고</a:t>
                      </a:r>
                      <a:r>
                        <a:rPr lang="ko-KR" altLang="en-US" sz="1200" b="0" baseline="0">
                          <a:latin typeface="Cambria Math"/>
                        </a:rPr>
                        <a:t> 크레인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>
                          <a:latin typeface="Cambria Math"/>
                        </a:rPr>
                        <a:t>등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) </a:t>
                      </a:r>
                      <a:r>
                        <a:rPr lang="ko-KR" altLang="en-US" sz="1200" b="0" baseline="0">
                          <a:latin typeface="Cambria Math"/>
                        </a:rPr>
                        <a:t>점검 불량으로 낙하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 baseline="0">
                          <a:latin typeface="Cambria Math"/>
                        </a:rPr>
                        <a:t>협착 사고 발생 위험</a:t>
                      </a:r>
                      <a:r>
                        <a:rPr lang="ko-KR" altLang="en-US" sz="1200" b="0">
                          <a:latin typeface="Cambria Math"/>
                        </a:rPr>
                        <a:t> </a:t>
                      </a:r>
                      <a:endParaRPr lang="en-US" altLang="ko-KR" sz="12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전기공도구 접지 상태 확인 및 </a:t>
                      </a: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공도구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점검 후 사용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와이어로프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샤클 등 인양공구는 자체 점검 후 사용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노후 로프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슬링벨트 사용 금지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작업계획서 확인 후 작업 시행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3. 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자재 반입 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자재 하역작업 시 주변 통제 미흡으로 협착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자재 야적상태 불량으로 자재 붕괴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>
                          <a:latin typeface="Cambria Math"/>
                        </a:rPr>
                        <a:t>및 도괴위험 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신호수를 배치한다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표지판을 설치한다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배관은 구름방지목을 설치하고 관리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자재주변은 휀스를 설치하여 관리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76" y="1736812"/>
            <a:ext cx="1800000" cy="1197818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8" name="Picture 1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572" y="342912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" name="그림 1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504930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5344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3584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82003"/>
              </p:ext>
            </p:extLst>
          </p:nvPr>
        </p:nvGraphicFramePr>
        <p:xfrm>
          <a:off x="539552" y="1124744"/>
          <a:ext cx="7920880" cy="540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4.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굴착 작업</a:t>
                      </a: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굴삭기 </a:t>
                      </a:r>
                      <a:r>
                        <a:rPr lang="ko-KR" altLang="en-US" sz="1200" b="0" dirty="0" err="1">
                          <a:latin typeface="Cambria Math"/>
                        </a:rPr>
                        <a:t>버킷</a:t>
                      </a:r>
                      <a:r>
                        <a:rPr lang="ko-KR" altLang="en-US" sz="1200" b="0" dirty="0">
                          <a:latin typeface="Cambria Math"/>
                        </a:rPr>
                        <a:t> 탈락에 의한 낙하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굴착사면 붕괴 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주변 통해  보행자 전도 위험 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굴착사면은 법규사항을 준수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 전 안전교육을 실시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 사용 시 운전원의 자격 유무 확인 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5.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배관 부설</a:t>
                      </a:r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배관 부설 시</a:t>
                      </a:r>
                      <a:r>
                        <a:rPr lang="ko-KR" altLang="en-US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dirty="0" err="1">
                          <a:latin typeface="Cambria Math"/>
                        </a:rPr>
                        <a:t>슬링벨트</a:t>
                      </a:r>
                      <a:r>
                        <a:rPr lang="ko-KR" altLang="en-US" sz="1200" b="0" baseline="0" dirty="0">
                          <a:latin typeface="Cambria Math"/>
                        </a:rPr>
                        <a:t> 끊어짐에 의한 낙하 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baseline="0" dirty="0">
                          <a:latin typeface="Cambria Math"/>
                        </a:rPr>
                        <a:t>  </a:t>
                      </a:r>
                      <a:r>
                        <a:rPr lang="ko-KR" altLang="en-US" sz="1200" b="0" baseline="0">
                          <a:latin typeface="Cambria Math"/>
                        </a:rPr>
                        <a:t>배관부 이동 작업자 사다리 떨어질  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200" b="0" baseline="0" dirty="0">
                          <a:latin typeface="Cambria Math"/>
                        </a:rPr>
                        <a:t>       </a:t>
                      </a:r>
                      <a:r>
                        <a:rPr lang="ko-KR" altLang="en-US" sz="1200" b="0" baseline="0">
                          <a:latin typeface="Cambria Math"/>
                        </a:rPr>
                        <a:t>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크레인 작업계획서 확인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손상된 슬링벨트는 사용하지 않는다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사다리 점검 후 사용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안전통로 확보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6.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용접작업</a:t>
                      </a:r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 </a:t>
                      </a:r>
                    </a:p>
                    <a:p>
                      <a:pPr algn="l" latinLnBrk="1"/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err="1">
                          <a:latin typeface="Cambria Math"/>
                        </a:rPr>
                        <a:t>용접기</a:t>
                      </a:r>
                      <a:r>
                        <a:rPr lang="ko-KR" altLang="en-US" sz="1200" b="0" dirty="0">
                          <a:latin typeface="Cambria Math"/>
                        </a:rPr>
                        <a:t> 불량에 의한 감전사고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용접 중 주변 화재 위험 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Cambria Math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용접불꽃에 의한 화상위험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용접기는 사용 전 점검을 실시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소화기는 용접자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2m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이내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용접보후구를 착용하고 작업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5" y="177293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6" y="3645024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5265084"/>
            <a:ext cx="1800000" cy="1080000"/>
          </a:xfrm>
          <a:prstGeom prst="rect">
            <a:avLst/>
          </a:prstGeom>
        </p:spPr>
      </p:pic>
      <p:sp>
        <p:nvSpPr>
          <p:cNvPr id="12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5437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1196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81780"/>
              </p:ext>
            </p:extLst>
          </p:nvPr>
        </p:nvGraphicFramePr>
        <p:xfrm>
          <a:off x="539552" y="1124744"/>
          <a:ext cx="7920880" cy="5210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7.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되메우기</a:t>
                      </a: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시 운전 미숙으로 인한 회전 </a:t>
                      </a: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후진중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근로자 추돌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야간에 반사조끼 </a:t>
                      </a: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없이 신호 중 유도자 충돌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휴식 등 운전위치 이탈 시 안전조치 소홀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중 근로자 개인 보호구 착용 철저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식별이 용이하도록 </a:t>
                      </a: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반사조끼 착용 신호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운전원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위치 이탈 시 전원 차단 및 브레이크 사용 등 이탈 방지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6"/>
          <a:stretch/>
        </p:blipFill>
        <p:spPr>
          <a:xfrm>
            <a:off x="737326" y="177281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1842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lIns="36000" rIns="36000" rtlCol="0" anchor="ctr"/>
      <a:lstStyle>
        <a:defPPr fontAlgn="base">
          <a:spcBef>
            <a:spcPct val="0"/>
          </a:spcBef>
          <a:spcAft>
            <a:spcPct val="0"/>
          </a:spcAft>
          <a:buFont typeface="Arial" pitchFamily="34" charset="0"/>
          <a:buChar char="•"/>
          <a:defRPr kumimoji="1" sz="9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solidFill>
            <a:schemeClr val="tx2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fontAlgn="base">
          <a:defRPr sz="1100" b="1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21828</TotalTime>
  <Words>1887</Words>
  <Application>Microsoft Office PowerPoint</Application>
  <PresentationFormat>화면 슬라이드 쇼(4:3)</PresentationFormat>
  <Paragraphs>464</Paragraphs>
  <Slides>18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7" baseType="lpstr">
      <vt:lpstr>HY신명조</vt:lpstr>
      <vt:lpstr>굴림</vt:lpstr>
      <vt:lpstr>맑은 고딕</vt:lpstr>
      <vt:lpstr>Arial</vt:lpstr>
      <vt:lpstr>Arial Narrow</vt:lpstr>
      <vt:lpstr>Cambria Math</vt:lpstr>
      <vt:lpstr>Trebuchet MS</vt:lpstr>
      <vt:lpstr>Wingdings</vt:lpstr>
      <vt:lpstr>Office 테마</vt:lpstr>
      <vt:lpstr>PowerPoint 프레젠테이션</vt:lpstr>
      <vt:lpstr>PowerPoint 프레젠테이션</vt:lpstr>
      <vt:lpstr>(SHE 계획서 작성예시)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(SHE 계획서 작성예시)</vt:lpstr>
      <vt:lpstr>PowerPoint 프레젠테이션</vt:lpstr>
      <vt:lpstr>PowerPoint 프레젠테이션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B1651</dc:creator>
  <cp:lastModifiedBy>이성재(LEE SEONG JAE)/공무팀/코원에너지서비스</cp:lastModifiedBy>
  <cp:revision>335</cp:revision>
  <cp:lastPrinted>2018-03-05T02:44:53Z</cp:lastPrinted>
  <dcterms:created xsi:type="dcterms:W3CDTF">2015-04-08T04:26:49Z</dcterms:created>
  <dcterms:modified xsi:type="dcterms:W3CDTF">2022-03-03T05:49:59Z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f75817b-f191-4ea0-91cb-f6b042f90394_Enabled">
    <vt:lpwstr>true</vt:lpwstr>
  </property>
  <property fmtid="{D5CDD505-2E9C-101B-9397-08002B2CF9AE}" pid="3" name="MSIP_Label_af75817b-f191-4ea0-91cb-f6b042f90394_SetDate">
    <vt:lpwstr>2021-03-04T07:11:44Z</vt:lpwstr>
  </property>
  <property fmtid="{D5CDD505-2E9C-101B-9397-08002B2CF9AE}" pid="4" name="MSIP_Label_af75817b-f191-4ea0-91cb-f6b042f90394_Method">
    <vt:lpwstr>Standard</vt:lpwstr>
  </property>
  <property fmtid="{D5CDD505-2E9C-101B-9397-08002B2CF9AE}" pid="5" name="MSIP_Label_af75817b-f191-4ea0-91cb-f6b042f90394_Name">
    <vt:lpwstr>Internal</vt:lpwstr>
  </property>
  <property fmtid="{D5CDD505-2E9C-101B-9397-08002B2CF9AE}" pid="6" name="MSIP_Label_af75817b-f191-4ea0-91cb-f6b042f90394_SiteId">
    <vt:lpwstr>815a09ae-06d8-4115-9a0e-6ea71d6976ad</vt:lpwstr>
  </property>
  <property fmtid="{D5CDD505-2E9C-101B-9397-08002B2CF9AE}" pid="7" name="MSIP_Label_af75817b-f191-4ea0-91cb-f6b042f90394_ActionId">
    <vt:lpwstr>3e646539-ccef-4ac3-946b-3d9e03ac77d0</vt:lpwstr>
  </property>
  <property fmtid="{D5CDD505-2E9C-101B-9397-08002B2CF9AE}" pid="8" name="MSIP_Label_af75817b-f191-4ea0-91cb-f6b042f90394_ContentBits">
    <vt:lpwstr>0</vt:lpwstr>
  </property>
</Properties>
</file>