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Relationship Id="rId6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0"/>
  </p:notesMasterIdLst>
  <p:sldIdLst>
    <p:sldId id="425" r:id="rId2"/>
    <p:sldId id="502" r:id="rId3"/>
    <p:sldId id="392" r:id="rId4"/>
    <p:sldId id="391" r:id="rId5"/>
    <p:sldId id="492" r:id="rId6"/>
    <p:sldId id="493" r:id="rId7"/>
    <p:sldId id="498" r:id="rId8"/>
    <p:sldId id="499" r:id="rId9"/>
    <p:sldId id="500" r:id="rId10"/>
    <p:sldId id="501" r:id="rId11"/>
    <p:sldId id="1475" r:id="rId12"/>
    <p:sldId id="495" r:id="rId13"/>
    <p:sldId id="486" r:id="rId14"/>
    <p:sldId id="496" r:id="rId15"/>
    <p:sldId id="497" r:id="rId16"/>
    <p:sldId id="488" r:id="rId17"/>
    <p:sldId id="494" r:id="rId18"/>
    <p:sldId id="385" r:id="rId19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66">
          <p15:clr>
            <a:srgbClr val="A4A3A4"/>
          </p15:clr>
        </p15:guide>
        <p15:guide id="2" orient="horz" pos="2069">
          <p15:clr>
            <a:srgbClr val="A4A3A4"/>
          </p15:clr>
        </p15:guide>
        <p15:guide id="3" orient="horz" pos="935">
          <p15:clr>
            <a:srgbClr val="A4A3A4"/>
          </p15:clr>
        </p15:guide>
        <p15:guide id="4" orient="horz" pos="3680">
          <p15:clr>
            <a:srgbClr val="A4A3A4"/>
          </p15:clr>
        </p15:guide>
        <p15:guide id="5" pos="1995">
          <p15:clr>
            <a:srgbClr val="A4A3A4"/>
          </p15:clr>
        </p15:guide>
        <p15:guide id="6" pos="2404">
          <p15:clr>
            <a:srgbClr val="A4A3A4"/>
          </p15:clr>
        </p15:guide>
        <p15:guide id="7" pos="3266">
          <p15:clr>
            <a:srgbClr val="A4A3A4"/>
          </p15:clr>
        </p15:guide>
        <p15:guide id="8" pos="771">
          <p15:clr>
            <a:srgbClr val="A4A3A4"/>
          </p15:clr>
        </p15:guide>
        <p15:guide id="9" pos="3833">
          <p15:clr>
            <a:srgbClr val="A4A3A4"/>
          </p15:clr>
        </p15:guide>
        <p15:guide id="10" pos="8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B9B9B"/>
    <a:srgbClr val="D4DE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28" autoAdjust="0"/>
    <p:restoredTop sz="94464" autoAdjust="0"/>
  </p:normalViewPr>
  <p:slideViewPr>
    <p:cSldViewPr showGuides="1">
      <p:cViewPr varScale="1">
        <p:scale>
          <a:sx n="99" d="100"/>
          <a:sy n="99" d="100"/>
        </p:scale>
        <p:origin x="2082" y="90"/>
      </p:cViewPr>
      <p:guideLst>
        <p:guide orient="horz" pos="1366"/>
        <p:guide orient="horz" pos="2069"/>
        <p:guide orient="horz" pos="935"/>
        <p:guide orient="horz" pos="3680"/>
        <p:guide pos="1995"/>
        <p:guide pos="2404"/>
        <p:guide pos="3266"/>
        <p:guide pos="771"/>
        <p:guide pos="3833"/>
        <p:guide pos="8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64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721B1E-B847-4F67-AEFD-A6296E2C2324}" type="datetimeFigureOut">
              <a:rPr lang="ko-KR" altLang="en-US" smtClean="0"/>
              <a:pPr/>
              <a:t>2023-05-17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8CE204-646B-40AF-B5E1-8958EC6EDC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75695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8FD2C8-90D1-4F1E-9F70-818B47ACC35E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4569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8FD2C8-90D1-4F1E-9F70-818B47ACC35E}" type="slidenum">
              <a:rPr lang="ko-KR" altLang="en-US" smtClean="0">
                <a:solidFill>
                  <a:prstClr val="black"/>
                </a:solidFill>
              </a:rPr>
              <a:pPr/>
              <a:t>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3024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CE204-646B-40AF-B5E1-8958EC6EDC75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5231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AA0BF-DE4E-44A3-BF22-E150EE7B316C}" type="datetime1">
              <a:rPr lang="ko-KR" altLang="en-US" smtClean="0"/>
              <a:pPr/>
              <a:t>2023-05-17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50825" y="0"/>
            <a:ext cx="4321175" cy="549275"/>
          </a:xfrm>
        </p:spPr>
        <p:txBody>
          <a:bodyPr>
            <a:normAutofit/>
          </a:bodyPr>
          <a:lstStyle>
            <a:lvl1pPr algn="l">
              <a:defRPr sz="14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FA857-ABA7-40F1-A866-7084CEE59A6C}" type="datetime1">
              <a:rPr lang="ko-KR" altLang="en-US" smtClean="0"/>
              <a:pPr/>
              <a:t>2023-05-17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0" y="549275"/>
            <a:ext cx="91440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83B50-352F-41A3-9F4E-8FCD212D49F2}" type="datetime1">
              <a:rPr lang="ko-KR" altLang="en-US" smtClean="0"/>
              <a:pPr/>
              <a:t>2023-05-17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pPr algn="l" fontAlgn="auto" latinLnBrk="1">
              <a:spcBef>
                <a:spcPts val="0"/>
              </a:spcBef>
              <a:spcAft>
                <a:spcPts val="0"/>
              </a:spcAft>
            </a:pPr>
            <a:fld id="{1F7720EE-1C9A-4C17-95DD-0FA4BACFC84C}" type="datetime1">
              <a:rPr lang="ko-KR" altLang="en-US" smtClean="0">
                <a:solidFill>
                  <a:prstClr val="black"/>
                </a:solidFill>
                <a:latin typeface="Trebuchet MS"/>
              </a:rPr>
              <a:pPr algn="l" fontAlgn="auto" latinLnBrk="1">
                <a:spcBef>
                  <a:spcPts val="0"/>
                </a:spcBef>
                <a:spcAft>
                  <a:spcPts val="0"/>
                </a:spcAft>
              </a:pPr>
              <a:t>2023-05-17</a:t>
            </a:fld>
            <a:endParaRPr lang="ko-KR" altLang="en-US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pPr algn="l" fontAlgn="auto" latinLnBrk="1">
              <a:spcBef>
                <a:spcPts val="0"/>
              </a:spcBef>
              <a:spcAft>
                <a:spcPts val="0"/>
              </a:spcAft>
            </a:pPr>
            <a:endParaRPr lang="ko-KR" altLang="en-US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pPr algn="l" fontAlgn="auto" latinLnBrk="1">
              <a:spcBef>
                <a:spcPts val="0"/>
              </a:spcBef>
              <a:spcAft>
                <a:spcPts val="0"/>
              </a:spcAft>
            </a:pPr>
            <a:fld id="{D2938D06-D498-4BB2-8AF6-25007EBD01A6}" type="slidenum">
              <a:rPr lang="ko-KR" altLang="en-US">
                <a:solidFill>
                  <a:prstClr val="black"/>
                </a:solidFill>
                <a:latin typeface="Trebuchet MS"/>
              </a:rPr>
              <a:pPr algn="l" fontAlgn="auto" latinLnBrk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ko-KR" altLang="en-US">
              <a:solidFill>
                <a:prstClr val="black"/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049534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2D914F-B028-48CD-9655-77D56973B754}" type="datetime1">
              <a:rPr lang="ko-KR" altLang="en-US" smtClean="0"/>
              <a:pPr/>
              <a:t>2023-05-17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2FDF0-E01C-42B8-B7A7-F59275E0DF4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  <p:sldLayoutId id="2147483656" r:id="rId4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16" y="-1"/>
            <a:ext cx="9138297" cy="685800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7" name="Text Box 6"/>
          <p:cNvSpPr txBox="1">
            <a:spLocks noChangeArrowheads="1"/>
          </p:cNvSpPr>
          <p:nvPr/>
        </p:nvSpPr>
        <p:spPr bwMode="auto">
          <a:xfrm>
            <a:off x="2915816" y="3609020"/>
            <a:ext cx="3169072" cy="612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fontAlgn="auto" latinLnBrk="1">
              <a:spcAft>
                <a:spcPts val="0"/>
              </a:spcAft>
            </a:pPr>
            <a:r>
              <a:rPr lang="en-US" altLang="ko-KR" sz="2400" b="1" dirty="0">
                <a:solidFill>
                  <a:prstClr val="black"/>
                </a:solidFill>
                <a:latin typeface="맑은 고딕"/>
              </a:rPr>
              <a:t>20 O </a:t>
            </a:r>
            <a:r>
              <a:rPr lang="en-US" altLang="ko-KR" sz="2400" b="1" dirty="0" err="1">
                <a:solidFill>
                  <a:prstClr val="black"/>
                </a:solidFill>
                <a:latin typeface="맑은 고딕"/>
              </a:rPr>
              <a:t>O</a:t>
            </a:r>
            <a:r>
              <a:rPr lang="en-US" altLang="ko-KR" sz="2400" b="1" dirty="0">
                <a:solidFill>
                  <a:prstClr val="black"/>
                </a:solidFill>
                <a:latin typeface="맑은 고딕"/>
              </a:rPr>
              <a:t> </a:t>
            </a:r>
            <a:r>
              <a:rPr lang="ko-KR" altLang="en-US" sz="2400" b="1" dirty="0">
                <a:solidFill>
                  <a:prstClr val="black"/>
                </a:solidFill>
                <a:latin typeface="맑은 고딕"/>
              </a:rPr>
              <a:t>년</a:t>
            </a:r>
            <a:r>
              <a:rPr lang="en-US" altLang="ko-KR" sz="2400" b="1" dirty="0">
                <a:solidFill>
                  <a:prstClr val="black"/>
                </a:solidFill>
                <a:latin typeface="맑은 고딕"/>
              </a:rPr>
              <a:t>   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0" y="1984087"/>
            <a:ext cx="914399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 latinLnBrk="1">
              <a:spcAft>
                <a:spcPts val="0"/>
              </a:spcAft>
            </a:pPr>
            <a:r>
              <a:rPr lang="en-US" altLang="ko-KR" sz="3600" b="1" dirty="0">
                <a:solidFill>
                  <a:prstClr val="black"/>
                </a:solidFill>
                <a:latin typeface="맑은 고딕"/>
              </a:rPr>
              <a:t>SHE </a:t>
            </a:r>
            <a:r>
              <a:rPr lang="ko-KR" altLang="en-US" sz="3600" b="1" dirty="0">
                <a:solidFill>
                  <a:prstClr val="black"/>
                </a:solidFill>
                <a:latin typeface="맑은 고딕"/>
              </a:rPr>
              <a:t>계획서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0" y="5585048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 latinLnBrk="1">
              <a:spcAft>
                <a:spcPts val="0"/>
              </a:spcAft>
            </a:pPr>
            <a:r>
              <a:rPr lang="en-US" altLang="ko-KR" sz="2400" b="1" dirty="0">
                <a:solidFill>
                  <a:prstClr val="black"/>
                </a:solidFill>
                <a:latin typeface="맑은 고딕"/>
              </a:rPr>
              <a:t>O </a:t>
            </a:r>
            <a:r>
              <a:rPr lang="en-US" altLang="ko-KR" sz="2400" b="1" dirty="0" err="1">
                <a:solidFill>
                  <a:prstClr val="black"/>
                </a:solidFill>
                <a:latin typeface="맑은 고딕"/>
              </a:rPr>
              <a:t>O</a:t>
            </a:r>
            <a:r>
              <a:rPr lang="en-US" altLang="ko-KR" sz="2400" b="1" dirty="0">
                <a:solidFill>
                  <a:prstClr val="black"/>
                </a:solidFill>
                <a:latin typeface="맑은 고딕"/>
              </a:rPr>
              <a:t> </a:t>
            </a:r>
            <a:r>
              <a:rPr lang="en-US" altLang="ko-KR" sz="2400" b="1" dirty="0" err="1">
                <a:solidFill>
                  <a:prstClr val="black"/>
                </a:solidFill>
                <a:latin typeface="맑은 고딕"/>
              </a:rPr>
              <a:t>O</a:t>
            </a:r>
            <a:r>
              <a:rPr lang="en-US" altLang="ko-KR" sz="2400" b="1" dirty="0">
                <a:solidFill>
                  <a:prstClr val="black"/>
                </a:solidFill>
                <a:latin typeface="맑은 고딕"/>
              </a:rPr>
              <a:t> </a:t>
            </a:r>
            <a:r>
              <a:rPr lang="en-US" altLang="ko-KR" sz="2400" b="1" dirty="0" err="1">
                <a:solidFill>
                  <a:prstClr val="black"/>
                </a:solidFill>
                <a:latin typeface="맑은 고딕"/>
              </a:rPr>
              <a:t>O</a:t>
            </a:r>
            <a:r>
              <a:rPr lang="en-US" altLang="ko-KR" sz="2400" b="1" dirty="0">
                <a:solidFill>
                  <a:prstClr val="black"/>
                </a:solidFill>
                <a:latin typeface="맑은 고딕"/>
              </a:rPr>
              <a:t> </a:t>
            </a:r>
            <a:r>
              <a:rPr lang="ko-KR" altLang="en-US" sz="2400" b="1" dirty="0">
                <a:solidFill>
                  <a:prstClr val="black"/>
                </a:solidFill>
                <a:latin typeface="맑은 고딕"/>
              </a:rPr>
              <a:t>주식회사 </a:t>
            </a:r>
          </a:p>
        </p:txBody>
      </p:sp>
    </p:spTree>
    <p:extLst>
      <p:ext uri="{BB962C8B-B14F-4D97-AF65-F5344CB8AC3E}">
        <p14:creationId xmlns:p14="http://schemas.microsoft.com/office/powerpoint/2010/main" val="42483602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슬라이드 번호 개체 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10</a:t>
            </a:fld>
            <a:endParaRPr lang="ko-KR" altLang="en-US"/>
          </a:p>
        </p:txBody>
      </p:sp>
      <p:sp>
        <p:nvSpPr>
          <p:cNvPr id="5" name="텍스트 개체 틀 4"/>
          <p:cNvSpPr txBox="1">
            <a:spLocks/>
          </p:cNvSpPr>
          <p:nvPr/>
        </p:nvSpPr>
        <p:spPr>
          <a:xfrm>
            <a:off x="-40482" y="872716"/>
            <a:ext cx="9184481" cy="40556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500" b="1" dirty="0"/>
              <a:t>        </a:t>
            </a:r>
            <a:r>
              <a:rPr lang="en-US" altLang="ko-KR" sz="1500" b="1" dirty="0">
                <a:latin typeface="맑은 고딕"/>
                <a:ea typeface="맑은 고딕"/>
              </a:rPr>
              <a:t>1.  </a:t>
            </a:r>
            <a:r>
              <a:rPr lang="ko-KR" altLang="en-US" sz="1500" b="1">
                <a:latin typeface="맑은 고딕"/>
                <a:ea typeface="맑은 고딕"/>
              </a:rPr>
              <a:t>교육 계획</a:t>
            </a:r>
            <a:endParaRPr lang="en-US" altLang="ko-KR" sz="1500" b="1" dirty="0">
              <a:latin typeface="맑은 고딕"/>
              <a:ea typeface="맑은 고딕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/>
              <a:t>            </a:t>
            </a:r>
            <a:endParaRPr kumimoji="0" lang="en-US" altLang="ko-KR" sz="15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0" y="-905"/>
            <a:ext cx="5976156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4.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교육계획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보호구지급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위험성평가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>
                <a:latin typeface="맑은 고딕"/>
                <a:ea typeface="맑은 고딕"/>
                <a:cs typeface="+mj-cs"/>
              </a:rPr>
              <a:t>비상연락망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 </a:t>
            </a:r>
            <a:endParaRPr kumimoji="0" lang="ko-KR" altLang="en-US" sz="17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7027478"/>
              </p:ext>
            </p:extLst>
          </p:nvPr>
        </p:nvGraphicFramePr>
        <p:xfrm>
          <a:off x="457200" y="1600200"/>
          <a:ext cx="8568952" cy="441838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9334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039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315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2367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항  목</a:t>
                      </a:r>
                      <a:endParaRPr kumimoji="0" lang="ko-KR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활 동 내 용</a:t>
                      </a:r>
                      <a:endParaRPr kumimoji="0" lang="ko-KR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비 고</a:t>
                      </a:r>
                      <a:endParaRPr kumimoji="0" lang="ko-KR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0148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안 전 교 육 </a:t>
                      </a:r>
                      <a:endParaRPr kumimoji="0" lang="ko-KR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법적 안전교육</a:t>
                      </a: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(2</a:t>
                      </a: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시간이상</a:t>
                      </a: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월</a:t>
                      </a: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)</a:t>
                      </a: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특별안전교육</a:t>
                      </a: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- </a:t>
                      </a: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착공 전</a:t>
                      </a: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,</a:t>
                      </a: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주요 작업 착수 전</a:t>
                      </a: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작업 전 일반 안전교육 </a:t>
                      </a: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(</a:t>
                      </a: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매일</a:t>
                      </a: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ko-KR" altLang="en-US" sz="160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</a:t>
                      </a: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- </a:t>
                      </a: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현장소장 및 각 분야별 안전담당자</a:t>
                      </a:r>
                      <a:endParaRPr kumimoji="0" lang="ko-KR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endParaRPr kumimoji="0" lang="ko-KR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7198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안 전 순 찰</a:t>
                      </a:r>
                      <a:endParaRPr kumimoji="0" lang="ko-KR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특별안전순찰</a:t>
                      </a: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</a:t>
                      </a: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- </a:t>
                      </a: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주</a:t>
                      </a: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회 </a:t>
                      </a: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/ </a:t>
                      </a: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각 분야별 현장소장</a:t>
                      </a: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일일 안전순찰</a:t>
                      </a: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(</a:t>
                      </a: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각 안전관리자</a:t>
                      </a: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en-US" altLang="ko-KR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endParaRPr kumimoji="0" lang="ko-KR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8867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o-KR" altLang="en-US" sz="16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안 전 활 동</a:t>
                      </a:r>
                      <a:endParaRPr kumimoji="0" lang="ko-KR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안전 안내간판 설치</a:t>
                      </a: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작업자 안전모 </a:t>
                      </a:r>
                      <a:r>
                        <a:rPr kumimoji="0" lang="en-US" altLang="ko-KR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,</a:t>
                      </a: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보호장갑 등 지급</a:t>
                      </a:r>
                      <a:endParaRPr kumimoji="0" lang="en-US" altLang="ko-KR" sz="160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화재예방장비 설치</a:t>
                      </a:r>
                    </a:p>
                    <a:p>
                      <a:pPr marL="180975" marR="0" lvl="0" indent="0" algn="l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ko-KR" altLang="en-US" sz="16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안전담당자선임</a:t>
                      </a:r>
                      <a:endParaRPr kumimoji="0" lang="ko-KR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22338" rtl="0" eaLnBrk="0" fontAlgn="base" latinLnBrk="0" hangingPunct="0">
                        <a:lnSpc>
                          <a:spcPct val="11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2BC"/>
                        </a:buClr>
                        <a:buSzTx/>
                        <a:buFont typeface="Arial" charset="0"/>
                        <a:buNone/>
                        <a:tabLst/>
                      </a:pPr>
                      <a:endParaRPr kumimoji="0" lang="ko-KR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0" marR="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제목 1"/>
          <p:cNvSpPr txBox="1">
            <a:spLocks/>
          </p:cNvSpPr>
          <p:nvPr/>
        </p:nvSpPr>
        <p:spPr>
          <a:xfrm rot="20837499">
            <a:off x="2315296" y="2978130"/>
            <a:ext cx="4513407" cy="91552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1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4" algn="ctr" rtl="0" latinLnBrk="1">
              <a:spcBef>
                <a:spcPct val="0"/>
              </a:spcBef>
            </a:pPr>
            <a:r>
              <a:rPr lang="en-US" altLang="ko-KR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728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슬라이드 번호 개체 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11</a:t>
            </a:fld>
            <a:endParaRPr lang="ko-KR" altLang="en-US"/>
          </a:p>
        </p:txBody>
      </p:sp>
      <p:sp>
        <p:nvSpPr>
          <p:cNvPr id="5" name="텍스트 개체 틀 4"/>
          <p:cNvSpPr txBox="1">
            <a:spLocks/>
          </p:cNvSpPr>
          <p:nvPr/>
        </p:nvSpPr>
        <p:spPr>
          <a:xfrm>
            <a:off x="-272463" y="718299"/>
            <a:ext cx="9184481" cy="40556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500" b="1" dirty="0"/>
              <a:t>        </a:t>
            </a:r>
            <a:r>
              <a:rPr lang="en-US" altLang="ko-KR" sz="1500" b="1" dirty="0">
                <a:latin typeface="맑은 고딕"/>
                <a:ea typeface="맑은 고딕"/>
              </a:rPr>
              <a:t>2.  </a:t>
            </a:r>
            <a:r>
              <a:rPr lang="ko-KR" altLang="en-US" sz="1500" b="1" dirty="0">
                <a:latin typeface="맑은 고딕"/>
                <a:ea typeface="맑은 고딕"/>
              </a:rPr>
              <a:t>보호구 지급 현황 및 계획</a:t>
            </a:r>
            <a:endParaRPr lang="en-US" altLang="ko-KR" sz="1500" b="1" dirty="0">
              <a:latin typeface="맑은 고딕"/>
              <a:ea typeface="맑은 고딕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/>
              <a:t>            </a:t>
            </a:r>
            <a:endParaRPr kumimoji="0" lang="en-US" altLang="ko-KR" sz="15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제목 1"/>
          <p:cNvSpPr txBox="1">
            <a:spLocks/>
          </p:cNvSpPr>
          <p:nvPr/>
        </p:nvSpPr>
        <p:spPr>
          <a:xfrm>
            <a:off x="0" y="-905"/>
            <a:ext cx="5976156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4.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교육계획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보호구지급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위험성평가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>
                <a:latin typeface="맑은 고딕"/>
                <a:ea typeface="맑은 고딕"/>
                <a:cs typeface="+mj-cs"/>
              </a:rPr>
              <a:t>비상연락망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 </a:t>
            </a:r>
            <a:endParaRPr kumimoji="0" lang="ko-KR" altLang="en-US" sz="17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9" name="표 2">
            <a:extLst>
              <a:ext uri="{FF2B5EF4-FFF2-40B4-BE49-F238E27FC236}">
                <a16:creationId xmlns:a16="http://schemas.microsoft.com/office/drawing/2014/main" id="{4B0FED96-37A3-4A68-A1C1-93AEC2598C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5759893"/>
              </p:ext>
            </p:extLst>
          </p:nvPr>
        </p:nvGraphicFramePr>
        <p:xfrm>
          <a:off x="499710" y="1232581"/>
          <a:ext cx="8428185" cy="5015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8190">
                  <a:extLst>
                    <a:ext uri="{9D8B030D-6E8A-4147-A177-3AD203B41FA5}">
                      <a16:colId xmlns:a16="http://schemas.microsoft.com/office/drawing/2014/main" val="2003628300"/>
                    </a:ext>
                  </a:extLst>
                </a:gridCol>
                <a:gridCol w="712152">
                  <a:extLst>
                    <a:ext uri="{9D8B030D-6E8A-4147-A177-3AD203B41FA5}">
                      <a16:colId xmlns:a16="http://schemas.microsoft.com/office/drawing/2014/main" val="419318423"/>
                    </a:ext>
                  </a:extLst>
                </a:gridCol>
                <a:gridCol w="755015">
                  <a:extLst>
                    <a:ext uri="{9D8B030D-6E8A-4147-A177-3AD203B41FA5}">
                      <a16:colId xmlns:a16="http://schemas.microsoft.com/office/drawing/2014/main" val="339861472"/>
                    </a:ext>
                  </a:extLst>
                </a:gridCol>
                <a:gridCol w="755015">
                  <a:extLst>
                    <a:ext uri="{9D8B030D-6E8A-4147-A177-3AD203B41FA5}">
                      <a16:colId xmlns:a16="http://schemas.microsoft.com/office/drawing/2014/main" val="1541124952"/>
                    </a:ext>
                  </a:extLst>
                </a:gridCol>
                <a:gridCol w="907415">
                  <a:extLst>
                    <a:ext uri="{9D8B030D-6E8A-4147-A177-3AD203B41FA5}">
                      <a16:colId xmlns:a16="http://schemas.microsoft.com/office/drawing/2014/main" val="4257868164"/>
                    </a:ext>
                  </a:extLst>
                </a:gridCol>
                <a:gridCol w="678782">
                  <a:extLst>
                    <a:ext uri="{9D8B030D-6E8A-4147-A177-3AD203B41FA5}">
                      <a16:colId xmlns:a16="http://schemas.microsoft.com/office/drawing/2014/main" val="445792140"/>
                    </a:ext>
                  </a:extLst>
                </a:gridCol>
                <a:gridCol w="808252">
                  <a:extLst>
                    <a:ext uri="{9D8B030D-6E8A-4147-A177-3AD203B41FA5}">
                      <a16:colId xmlns:a16="http://schemas.microsoft.com/office/drawing/2014/main" val="3574566647"/>
                    </a:ext>
                  </a:extLst>
                </a:gridCol>
                <a:gridCol w="712152">
                  <a:extLst>
                    <a:ext uri="{9D8B030D-6E8A-4147-A177-3AD203B41FA5}">
                      <a16:colId xmlns:a16="http://schemas.microsoft.com/office/drawing/2014/main" val="4050648418"/>
                    </a:ext>
                  </a:extLst>
                </a:gridCol>
                <a:gridCol w="755015">
                  <a:extLst>
                    <a:ext uri="{9D8B030D-6E8A-4147-A177-3AD203B41FA5}">
                      <a16:colId xmlns:a16="http://schemas.microsoft.com/office/drawing/2014/main" val="444729877"/>
                    </a:ext>
                  </a:extLst>
                </a:gridCol>
                <a:gridCol w="907415">
                  <a:extLst>
                    <a:ext uri="{9D8B030D-6E8A-4147-A177-3AD203B41FA5}">
                      <a16:colId xmlns:a16="http://schemas.microsoft.com/office/drawing/2014/main" val="2121659196"/>
                    </a:ext>
                  </a:extLst>
                </a:gridCol>
                <a:gridCol w="678782">
                  <a:extLst>
                    <a:ext uri="{9D8B030D-6E8A-4147-A177-3AD203B41FA5}">
                      <a16:colId xmlns:a16="http://schemas.microsoft.com/office/drawing/2014/main" val="2400591483"/>
                    </a:ext>
                  </a:extLst>
                </a:gridCol>
              </a:tblGrid>
              <a:tr h="502474">
                <a:tc gridSpan="11"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안전보호구 지급대장 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5180537"/>
                  </a:ext>
                </a:extLst>
              </a:tr>
              <a:tr h="430692">
                <a:tc gridSpan="11">
                  <a:txBody>
                    <a:bodyPr/>
                    <a:lstStyle/>
                    <a:p>
                      <a:pPr latinLnBrk="1"/>
                      <a:r>
                        <a:rPr lang="ko-KR" altLang="en-US" sz="160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현장명</a:t>
                      </a:r>
                      <a:r>
                        <a:rPr lang="ko-KR" altLang="en-US" sz="16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6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:</a:t>
                      </a:r>
                      <a:endParaRPr lang="ko-KR" altLang="en-US" sz="1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8880013"/>
                  </a:ext>
                </a:extLst>
              </a:tr>
              <a:tr h="95111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직책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성명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안전모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안전화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안전조끼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각반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보안경</a:t>
                      </a:r>
                      <a:r>
                        <a:rPr lang="en-US" altLang="ko-KR" sz="12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(</a:t>
                      </a:r>
                      <a:r>
                        <a:rPr lang="ko-KR" altLang="en-US" sz="1200" b="1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고글</a:t>
                      </a:r>
                      <a:r>
                        <a:rPr lang="en-US" altLang="ko-KR" sz="12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)</a:t>
                      </a:r>
                      <a:endParaRPr lang="ko-KR" altLang="en-US" sz="12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귀마개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마스크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지급확인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비고 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0418996"/>
                  </a:ext>
                </a:extLst>
              </a:tr>
              <a:tr h="38829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대리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홍길동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개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개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개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개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-</a:t>
                      </a:r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-</a:t>
                      </a:r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10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개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싸인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7455305"/>
                  </a:ext>
                </a:extLst>
              </a:tr>
              <a:tr h="388290"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8768395"/>
                  </a:ext>
                </a:extLst>
              </a:tr>
              <a:tr h="388290"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748593"/>
                  </a:ext>
                </a:extLst>
              </a:tr>
              <a:tr h="388290"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2966693"/>
                  </a:ext>
                </a:extLst>
              </a:tr>
              <a:tr h="388290"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4278649"/>
                  </a:ext>
                </a:extLst>
              </a:tr>
              <a:tr h="388290"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0693374"/>
                  </a:ext>
                </a:extLst>
              </a:tr>
              <a:tr h="388290"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352508"/>
                  </a:ext>
                </a:extLst>
              </a:tr>
              <a:tr h="41274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총계 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명 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개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개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개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개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-</a:t>
                      </a:r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-</a:t>
                      </a:r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10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개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620265"/>
                  </a:ext>
                </a:extLst>
              </a:tr>
            </a:tbl>
          </a:graphicData>
        </a:graphic>
      </p:graphicFrame>
      <p:sp>
        <p:nvSpPr>
          <p:cNvPr id="12" name="제목 1">
            <a:extLst>
              <a:ext uri="{FF2B5EF4-FFF2-40B4-BE49-F238E27FC236}">
                <a16:creationId xmlns:a16="http://schemas.microsoft.com/office/drawing/2014/main" id="{ECDB1547-DA6E-43A4-B6ED-3451FE72F0DC}"/>
              </a:ext>
            </a:extLst>
          </p:cNvPr>
          <p:cNvSpPr txBox="1">
            <a:spLocks/>
          </p:cNvSpPr>
          <p:nvPr/>
        </p:nvSpPr>
        <p:spPr>
          <a:xfrm rot="20837499">
            <a:off x="2268069" y="3775478"/>
            <a:ext cx="4513407" cy="48616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</a:t>
            </a:r>
            <a:r>
              <a:rPr lang="ko-KR" altLang="en-US" sz="2400" b="1" kern="1200" dirty="0" err="1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작성예시</a:t>
            </a: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037641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슬라이드 번호 개체 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12</a:t>
            </a:fld>
            <a:endParaRPr lang="ko-KR" altLang="en-US"/>
          </a:p>
        </p:txBody>
      </p:sp>
      <p:sp>
        <p:nvSpPr>
          <p:cNvPr id="5" name="텍스트 개체 틀 4"/>
          <p:cNvSpPr txBox="1">
            <a:spLocks/>
          </p:cNvSpPr>
          <p:nvPr/>
        </p:nvSpPr>
        <p:spPr>
          <a:xfrm>
            <a:off x="-40482" y="872716"/>
            <a:ext cx="9184481" cy="40556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500" b="1" dirty="0"/>
              <a:t>        </a:t>
            </a:r>
            <a:r>
              <a:rPr lang="en-US" altLang="ko-KR" sz="1500" b="1" dirty="0">
                <a:latin typeface="맑은 고딕"/>
                <a:ea typeface="맑은 고딕"/>
              </a:rPr>
              <a:t>3.  </a:t>
            </a:r>
            <a:r>
              <a:rPr lang="ko-KR" altLang="en-US" sz="1500" b="1" dirty="0">
                <a:latin typeface="맑은 고딕"/>
                <a:ea typeface="맑은 고딕"/>
              </a:rPr>
              <a:t>위험성 평가 </a:t>
            </a:r>
            <a:r>
              <a:rPr lang="en-US" altLang="ko-KR" sz="1500" b="1" dirty="0">
                <a:latin typeface="맑은 고딕"/>
                <a:ea typeface="맑은 고딕"/>
              </a:rPr>
              <a:t>: </a:t>
            </a:r>
            <a:r>
              <a:rPr lang="ko-KR" altLang="en-US" sz="1500" b="1" dirty="0">
                <a:latin typeface="맑은 고딕"/>
                <a:ea typeface="맑은 고딕"/>
              </a:rPr>
              <a:t>잠재위험요인 도출하여 </a:t>
            </a:r>
            <a:r>
              <a:rPr lang="ko-KR" altLang="en-US" sz="1500" b="1" dirty="0" err="1">
                <a:latin typeface="맑은 고딕"/>
                <a:ea typeface="맑은 고딕"/>
              </a:rPr>
              <a:t>허용가능한</a:t>
            </a:r>
            <a:r>
              <a:rPr lang="ko-KR" altLang="en-US" sz="1500" b="1" dirty="0">
                <a:latin typeface="맑은 고딕"/>
                <a:ea typeface="맑은 고딕"/>
              </a:rPr>
              <a:t> 수준으로 관리 및 제거</a:t>
            </a:r>
            <a:endParaRPr lang="en-US" altLang="ko-KR" sz="1500" b="1" dirty="0">
              <a:latin typeface="맑은 고딕"/>
              <a:ea typeface="맑은 고딕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/>
              <a:t>            </a:t>
            </a:r>
            <a:endParaRPr kumimoji="0" lang="en-US" altLang="ko-KR" sz="15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/>
        </p:nvGraphicFramePr>
        <p:xfrm>
          <a:off x="611560" y="1224721"/>
          <a:ext cx="7920880" cy="4094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47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606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구분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142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/>
                        <a:t>작업 전 공정에 대한 위험성 평가 실시</a:t>
                      </a:r>
                      <a:endParaRPr lang="ko-KR" altLang="en-US" sz="14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dirty="0"/>
                        <a:t> 1) </a:t>
                      </a:r>
                      <a:r>
                        <a:rPr lang="ko-KR" altLang="en-US" sz="1400" b="0" dirty="0"/>
                        <a:t>대상 </a:t>
                      </a:r>
                      <a:r>
                        <a:rPr lang="en-US" altLang="ko-KR" sz="1400" b="0" dirty="0"/>
                        <a:t>: </a:t>
                      </a:r>
                      <a:r>
                        <a:rPr lang="ko-KR" altLang="en-US" sz="1400" b="0" dirty="0"/>
                        <a:t>시공현장관리</a:t>
                      </a:r>
                      <a:r>
                        <a:rPr lang="en-US" altLang="ko-KR" sz="1400" b="0" dirty="0"/>
                        <a:t>, </a:t>
                      </a:r>
                      <a:r>
                        <a:rPr lang="ko-KR" altLang="en-US" sz="1400" b="0" dirty="0"/>
                        <a:t>비파괴검사</a:t>
                      </a:r>
                      <a:r>
                        <a:rPr lang="en-US" altLang="ko-KR" sz="1400" b="0" dirty="0"/>
                        <a:t>, </a:t>
                      </a:r>
                      <a:r>
                        <a:rPr lang="ko-KR" altLang="en-US" sz="1400" b="0" dirty="0"/>
                        <a:t>포장복구공사 작업</a:t>
                      </a:r>
                      <a:endParaRPr lang="en-US" altLang="ko-KR" sz="1400" b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dirty="0"/>
                        <a:t> 2) </a:t>
                      </a:r>
                      <a:r>
                        <a:rPr lang="ko-KR" altLang="en-US" sz="1400" b="0" dirty="0"/>
                        <a:t>평가자 </a:t>
                      </a:r>
                      <a:r>
                        <a:rPr lang="en-US" altLang="ko-KR" sz="1400" b="0" dirty="0"/>
                        <a:t>: </a:t>
                      </a:r>
                      <a:r>
                        <a:rPr lang="ko-KR" altLang="en-US" sz="1400" b="0" dirty="0"/>
                        <a:t>시공관리자 및 현장소장 또는 </a:t>
                      </a:r>
                      <a:r>
                        <a:rPr lang="ko-KR" altLang="en-US" sz="1400" b="0" dirty="0" err="1"/>
                        <a:t>공정별</a:t>
                      </a:r>
                      <a:r>
                        <a:rPr lang="ko-KR" altLang="en-US" sz="1400" b="0" dirty="0"/>
                        <a:t> 작업자</a:t>
                      </a:r>
                      <a:endParaRPr lang="en-US" altLang="ko-KR" sz="1400" b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dirty="0"/>
                        <a:t> 3) </a:t>
                      </a:r>
                      <a:r>
                        <a:rPr lang="ko-KR" altLang="en-US" sz="1400" b="0" dirty="0"/>
                        <a:t>평가방법 </a:t>
                      </a:r>
                      <a:r>
                        <a:rPr lang="en-US" altLang="ko-KR" sz="1400" b="0" dirty="0"/>
                        <a:t>: 4M</a:t>
                      </a:r>
                      <a:r>
                        <a:rPr lang="ko-KR" altLang="en-US" sz="1400" b="0" dirty="0"/>
                        <a:t>기법 위험성 평가</a:t>
                      </a:r>
                      <a:endParaRPr lang="en-US" altLang="ko-KR" sz="1400" b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4) </a:t>
                      </a:r>
                      <a:r>
                        <a:rPr lang="ko-KR" altLang="en-US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위험성 평가표 작성 </a:t>
                      </a:r>
                      <a:r>
                        <a:rPr lang="en-US" altLang="ko-KR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 </a:t>
                      </a:r>
                      <a:r>
                        <a:rPr lang="ko-KR" altLang="en-US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공유</a:t>
                      </a:r>
                      <a:endParaRPr lang="en-US" altLang="ko-KR" sz="13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5867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noProof="0" dirty="0"/>
                        <a:t>위험성 평가결과에 대한 개선대책 수립 및 시행</a:t>
                      </a:r>
                      <a:endParaRPr lang="ko-KR" altLang="en-US" sz="14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baseline="0" dirty="0"/>
                        <a:t> 1) </a:t>
                      </a:r>
                      <a:r>
                        <a:rPr lang="ko-KR" altLang="en-US" sz="1400" b="0" baseline="0" dirty="0"/>
                        <a:t>대상 </a:t>
                      </a:r>
                      <a:endParaRPr lang="en-US" altLang="ko-KR" sz="1400" b="0" baseline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baseline="0" dirty="0"/>
                        <a:t>    </a:t>
                      </a:r>
                      <a:r>
                        <a:rPr lang="en-US" altLang="ko-KR" sz="1400" b="0" baseline="0" dirty="0">
                          <a:latin typeface="Cambria Math"/>
                          <a:ea typeface="Cambria Math"/>
                        </a:rPr>
                        <a:t>·</a:t>
                      </a:r>
                      <a:r>
                        <a:rPr lang="en-US" altLang="ko-KR" sz="1400" b="0" baseline="0" dirty="0"/>
                        <a:t> </a:t>
                      </a:r>
                      <a:r>
                        <a:rPr lang="en-US" altLang="ko-KR" sz="1400" b="0" dirty="0"/>
                        <a:t>“B”</a:t>
                      </a:r>
                      <a:r>
                        <a:rPr lang="ko-KR" altLang="en-US" sz="1400" b="0" dirty="0"/>
                        <a:t>등급</a:t>
                      </a:r>
                      <a:r>
                        <a:rPr lang="en-US" altLang="ko-KR" sz="1400" b="0" baseline="0" dirty="0"/>
                        <a:t> </a:t>
                      </a:r>
                      <a:r>
                        <a:rPr lang="ko-KR" altLang="en-US" sz="1400" b="0" dirty="0"/>
                        <a:t>이하 위험도 작업 </a:t>
                      </a:r>
                      <a:endParaRPr lang="en-US" altLang="ko-KR" sz="1400" b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baseline="0" dirty="0"/>
                        <a:t>    </a:t>
                      </a:r>
                      <a:r>
                        <a:rPr lang="en-US" altLang="ko-KR" sz="1400" b="0" baseline="0" dirty="0">
                          <a:latin typeface="Cambria Math"/>
                          <a:ea typeface="Cambria Math"/>
                        </a:rPr>
                        <a:t>·</a:t>
                      </a:r>
                      <a:r>
                        <a:rPr lang="en-US" altLang="ko-KR" sz="1400" b="0" baseline="0" dirty="0"/>
                        <a:t>  </a:t>
                      </a:r>
                      <a:r>
                        <a:rPr lang="ko-KR" altLang="en-US" sz="1400" b="0" dirty="0"/>
                        <a:t>개선 용이한</a:t>
                      </a:r>
                      <a:r>
                        <a:rPr lang="en-US" altLang="ko-KR" sz="1400" b="0" dirty="0"/>
                        <a:t> “A”</a:t>
                      </a:r>
                      <a:r>
                        <a:rPr lang="ko-KR" altLang="en-US" sz="1400" b="0" dirty="0"/>
                        <a:t>등급 위험작업</a:t>
                      </a:r>
                      <a:endParaRPr lang="en-US" altLang="ko-KR" sz="1400" b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dirty="0"/>
                        <a:t> 2) </a:t>
                      </a:r>
                      <a:r>
                        <a:rPr lang="ko-KR" altLang="en-US" sz="1400" b="0" dirty="0"/>
                        <a:t>개선방법 </a:t>
                      </a:r>
                      <a:r>
                        <a:rPr lang="en-US" altLang="ko-KR" sz="1400" b="0" dirty="0"/>
                        <a:t>: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dirty="0"/>
                        <a:t>    </a:t>
                      </a:r>
                      <a:r>
                        <a:rPr lang="en-US" altLang="ko-KR" sz="1400" b="0" dirty="0">
                          <a:latin typeface="Cambria Math"/>
                          <a:ea typeface="Cambria Math"/>
                        </a:rPr>
                        <a:t>·</a:t>
                      </a:r>
                      <a:r>
                        <a:rPr lang="en-US" altLang="ko-KR" sz="1400" b="0" dirty="0"/>
                        <a:t> </a:t>
                      </a:r>
                      <a:r>
                        <a:rPr lang="ko-KR" altLang="en-US" sz="1400" b="0" dirty="0"/>
                        <a:t>작업자 전원에 대한 위험작업관련 안전교육 </a:t>
                      </a:r>
                      <a:r>
                        <a:rPr lang="en-US" altLang="ko-KR" sz="1400" b="0" dirty="0"/>
                        <a:t>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dirty="0"/>
                        <a:t>    </a:t>
                      </a:r>
                      <a:r>
                        <a:rPr lang="en-US" altLang="ko-KR" sz="1400" b="0" dirty="0">
                          <a:latin typeface="Cambria Math"/>
                          <a:ea typeface="Cambria Math"/>
                        </a:rPr>
                        <a:t>·</a:t>
                      </a:r>
                      <a:r>
                        <a:rPr lang="ko-KR" altLang="en-US" sz="1400" b="0" dirty="0"/>
                        <a:t> 작업 </a:t>
                      </a:r>
                      <a:r>
                        <a:rPr lang="en-US" altLang="ko-KR" sz="1400" b="0" dirty="0"/>
                        <a:t>PROCESS</a:t>
                      </a:r>
                      <a:r>
                        <a:rPr lang="en-US" altLang="ko-KR" sz="1400" b="0" baseline="0" dirty="0"/>
                        <a:t> </a:t>
                      </a:r>
                      <a:r>
                        <a:rPr lang="ko-KR" altLang="en-US" sz="1400" b="0" baseline="0" dirty="0"/>
                        <a:t>변경</a:t>
                      </a:r>
                      <a:endParaRPr lang="en-US" altLang="ko-KR" sz="1400" b="0" baseline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baseline="0" dirty="0"/>
                        <a:t>    </a:t>
                      </a:r>
                      <a:r>
                        <a:rPr lang="en-US" altLang="ko-KR" sz="1400" b="0" baseline="0" dirty="0">
                          <a:latin typeface="Cambria Math"/>
                          <a:ea typeface="Cambria Math"/>
                        </a:rPr>
                        <a:t>·</a:t>
                      </a:r>
                      <a:r>
                        <a:rPr lang="en-US" altLang="ko-KR" sz="1400" b="0" baseline="0" dirty="0"/>
                        <a:t> </a:t>
                      </a:r>
                      <a:r>
                        <a:rPr lang="ko-KR" altLang="en-US" sz="1400" b="0" baseline="0" dirty="0"/>
                        <a:t>안전보호구</a:t>
                      </a:r>
                      <a:r>
                        <a:rPr lang="en-US" altLang="ko-KR" sz="1400" b="0" baseline="0" dirty="0"/>
                        <a:t>, </a:t>
                      </a:r>
                      <a:r>
                        <a:rPr lang="ko-KR" altLang="en-US" sz="1400" b="0" baseline="0" dirty="0"/>
                        <a:t>안전펜스 설치 장비</a:t>
                      </a:r>
                      <a:r>
                        <a:rPr lang="en-US" altLang="ko-KR" sz="1400" b="0" baseline="0" dirty="0"/>
                        <a:t>/</a:t>
                      </a:r>
                      <a:r>
                        <a:rPr lang="ko-KR" altLang="en-US" sz="1400" b="0" baseline="0" dirty="0"/>
                        <a:t>설비 구비 </a:t>
                      </a:r>
                      <a:r>
                        <a:rPr lang="en-US" altLang="ko-KR" sz="1400" b="0" baseline="0" dirty="0"/>
                        <a:t>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400" b="0" baseline="0" dirty="0"/>
                        <a:t>    </a:t>
                      </a:r>
                      <a:r>
                        <a:rPr lang="en-US" altLang="ko-KR" sz="1300" b="0" baseline="0" dirty="0">
                          <a:latin typeface="Cambria Math"/>
                          <a:ea typeface="Cambria Math"/>
                        </a:rPr>
                        <a:t>·</a:t>
                      </a:r>
                      <a:r>
                        <a:rPr lang="en-US" altLang="ko-KR" sz="1300" b="0" baseline="0" dirty="0">
                          <a:latin typeface="Cambria Math"/>
                        </a:rPr>
                        <a:t> </a:t>
                      </a:r>
                      <a:r>
                        <a:rPr lang="ko-KR" altLang="en-US" sz="1300" b="0" baseline="0" dirty="0">
                          <a:latin typeface="Cambria Math"/>
                        </a:rPr>
                        <a:t>신호수</a:t>
                      </a:r>
                      <a:r>
                        <a:rPr lang="en-US" altLang="ko-KR" sz="1300" b="0" baseline="0" dirty="0">
                          <a:latin typeface="Cambria Math"/>
                        </a:rPr>
                        <a:t>, </a:t>
                      </a:r>
                      <a:r>
                        <a:rPr lang="ko-KR" altLang="en-US" sz="1300" b="0" baseline="0" dirty="0">
                          <a:latin typeface="Cambria Math"/>
                        </a:rPr>
                        <a:t>작업자 추가 등 인력 충원</a:t>
                      </a:r>
                      <a:endParaRPr lang="en-US" altLang="ko-KR" sz="1400" b="0" baseline="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" name="제목 1"/>
          <p:cNvSpPr>
            <a:spLocks noGrp="1"/>
          </p:cNvSpPr>
          <p:nvPr>
            <p:ph type="title"/>
          </p:nvPr>
        </p:nvSpPr>
        <p:spPr>
          <a:xfrm rot="20837499">
            <a:off x="2315296" y="2978130"/>
            <a:ext cx="4513407" cy="91552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제목 1"/>
          <p:cNvSpPr txBox="1">
            <a:spLocks/>
          </p:cNvSpPr>
          <p:nvPr/>
        </p:nvSpPr>
        <p:spPr>
          <a:xfrm>
            <a:off x="0" y="-905"/>
            <a:ext cx="5976156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4.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교육계획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보호구지급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위험성평가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>
                <a:latin typeface="맑은 고딕"/>
                <a:ea typeface="맑은 고딕"/>
                <a:cs typeface="+mj-cs"/>
              </a:rPr>
              <a:t>비상연락망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 </a:t>
            </a:r>
            <a:endParaRPr kumimoji="0" lang="ko-KR" altLang="en-US" sz="17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직사각형 27"/>
          <p:cNvSpPr/>
          <p:nvPr/>
        </p:nvSpPr>
        <p:spPr>
          <a:xfrm>
            <a:off x="1079612" y="2100089"/>
            <a:ext cx="7056784" cy="2016224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슬라이드 번호 개체 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13</a:t>
            </a:fld>
            <a:endParaRPr lang="ko-KR" altLang="en-US"/>
          </a:p>
        </p:txBody>
      </p:sp>
      <p:sp>
        <p:nvSpPr>
          <p:cNvPr id="5" name="텍스트 개체 틀 4"/>
          <p:cNvSpPr txBox="1">
            <a:spLocks/>
          </p:cNvSpPr>
          <p:nvPr/>
        </p:nvSpPr>
        <p:spPr>
          <a:xfrm>
            <a:off x="-40482" y="872716"/>
            <a:ext cx="9184481" cy="40556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500" b="1" dirty="0"/>
              <a:t>        </a:t>
            </a:r>
            <a:r>
              <a:rPr lang="en-US" altLang="ko-KR" sz="1500" b="1" dirty="0">
                <a:latin typeface="맑은 고딕"/>
                <a:ea typeface="맑은 고딕"/>
              </a:rPr>
              <a:t>4.  </a:t>
            </a:r>
            <a:r>
              <a:rPr lang="ko-KR" altLang="en-US" sz="1500" b="1">
                <a:latin typeface="맑은 고딕"/>
                <a:ea typeface="맑은 고딕"/>
              </a:rPr>
              <a:t>비상연락망</a:t>
            </a:r>
            <a:endParaRPr lang="en-US" altLang="ko-KR" sz="1500" b="1" dirty="0">
              <a:latin typeface="맑은 고딕"/>
              <a:ea typeface="맑은 고딕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/>
              <a:t>            </a:t>
            </a:r>
            <a:endParaRPr kumimoji="0" lang="en-US" altLang="ko-KR" sz="15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텍스트 개체 틀 4"/>
          <p:cNvSpPr txBox="1">
            <a:spLocks/>
          </p:cNvSpPr>
          <p:nvPr/>
        </p:nvSpPr>
        <p:spPr>
          <a:xfrm>
            <a:off x="-76200" y="1195797"/>
            <a:ext cx="9054704" cy="2412268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500" b="1" dirty="0"/>
              <a:t>            </a:t>
            </a:r>
            <a:r>
              <a:rPr lang="en-US" altLang="ko-KR" sz="1500" b="1" dirty="0"/>
              <a:t>1) </a:t>
            </a:r>
            <a:r>
              <a:rPr lang="ko-KR" altLang="en-US" sz="1500" b="1" dirty="0"/>
              <a:t>사고발생 보고체계</a:t>
            </a: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/>
              <a:t>                - </a:t>
            </a:r>
            <a:r>
              <a:rPr lang="ko-KR" altLang="en-US" sz="1500" b="1" dirty="0"/>
              <a:t>최초 발견자는 우리회사 상황실에 사고내용 통보</a:t>
            </a: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/>
              <a:t>                - </a:t>
            </a:r>
            <a:r>
              <a:rPr lang="ko-KR" altLang="en-US" sz="1500" b="1" dirty="0"/>
              <a:t>시공관리자는 협력회사 사용부서에게 관련 사실 통보</a:t>
            </a: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/>
              <a:t>             2) </a:t>
            </a:r>
            <a:r>
              <a:rPr lang="ko-KR" altLang="en-US" sz="1500" b="1" dirty="0"/>
              <a:t>비상조직</a:t>
            </a:r>
            <a:r>
              <a:rPr lang="en-US" altLang="ko-KR" sz="1500" b="1" dirty="0"/>
              <a:t>(</a:t>
            </a:r>
            <a:r>
              <a:rPr lang="ko-KR" altLang="en-US" sz="1500" b="1" dirty="0"/>
              <a:t>연락망</a:t>
            </a:r>
            <a:r>
              <a:rPr lang="en-US" altLang="ko-KR" sz="1500" b="1" dirty="0"/>
              <a:t>)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/>
              <a:t>                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/>
              <a:t>             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/>
              <a:t>           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endParaRPr lang="en-US" altLang="ko-KR" sz="1500" b="1" noProof="0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500" b="1" i="0" u="none" strike="noStrike" kern="1200" cap="none" spc="0" normalizeH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</a:t>
            </a:r>
            <a:endParaRPr kumimoji="0" lang="en-US" altLang="ko-KR" sz="15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baseline="0" dirty="0"/>
          </a:p>
        </p:txBody>
      </p:sp>
      <p:sp>
        <p:nvSpPr>
          <p:cNvPr id="14" name="직사각형 13"/>
          <p:cNvSpPr/>
          <p:nvPr/>
        </p:nvSpPr>
        <p:spPr>
          <a:xfrm>
            <a:off x="1785938" y="2899397"/>
            <a:ext cx="1439920" cy="44096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최초 발견자</a:t>
            </a:r>
            <a:endParaRPr lang="en-US" altLang="ko-KR" sz="14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3690938" y="2863393"/>
            <a:ext cx="1439920" cy="44096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상황실</a:t>
            </a:r>
            <a:endParaRPr lang="en-US" altLang="ko-KR" sz="14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3702815" y="3531334"/>
            <a:ext cx="1439920" cy="44096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kern="1200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시공관리자</a:t>
            </a:r>
            <a:endParaRPr lang="en-US" altLang="ko-KR" sz="14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3693290" y="2234557"/>
            <a:ext cx="1439920" cy="44096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en-US" altLang="ko-KR" sz="14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119 / </a:t>
            </a:r>
            <a:r>
              <a:rPr lang="ko-KR" altLang="en-US" sz="14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경찰서</a:t>
            </a:r>
            <a:endParaRPr lang="en-US" altLang="ko-KR" sz="14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5689600" y="2856150"/>
            <a:ext cx="1661518" cy="44096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협력회사 사용부서</a:t>
            </a:r>
            <a:endParaRPr lang="en-US" altLang="ko-KR" sz="14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693085" y="3521176"/>
            <a:ext cx="1669942" cy="44096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kern="1200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협력회사 대표</a:t>
            </a:r>
            <a:endParaRPr lang="en-US" altLang="ko-KR" sz="14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  <a:p>
            <a:pPr indent="-177800" algn="ctr" defTabSz="895350" rtl="0">
              <a:buSzPct val="120000"/>
            </a:pPr>
            <a:r>
              <a:rPr lang="en-US" altLang="ko-KR" sz="14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OR </a:t>
            </a:r>
            <a:r>
              <a:rPr lang="ko-KR" altLang="en-US" sz="1400" b="1" kern="1200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 비상조직</a:t>
            </a:r>
            <a:endParaRPr lang="en-US" altLang="ko-KR" sz="14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23" name="오른쪽 화살표 22"/>
          <p:cNvSpPr/>
          <p:nvPr/>
        </p:nvSpPr>
        <p:spPr>
          <a:xfrm rot="19538157">
            <a:off x="5275430" y="3221546"/>
            <a:ext cx="288032" cy="252028"/>
          </a:xfrm>
          <a:prstGeom prst="rightArrow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오른쪽 화살표 23"/>
          <p:cNvSpPr/>
          <p:nvPr/>
        </p:nvSpPr>
        <p:spPr>
          <a:xfrm>
            <a:off x="3345396" y="2990249"/>
            <a:ext cx="288032" cy="252028"/>
          </a:xfrm>
          <a:prstGeom prst="rightArrow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오른쪽 화살표 24"/>
          <p:cNvSpPr/>
          <p:nvPr/>
        </p:nvSpPr>
        <p:spPr>
          <a:xfrm rot="19202088">
            <a:off x="3309072" y="2577076"/>
            <a:ext cx="288032" cy="252028"/>
          </a:xfrm>
          <a:prstGeom prst="rightArrow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오른쪽 화살표 25"/>
          <p:cNvSpPr/>
          <p:nvPr/>
        </p:nvSpPr>
        <p:spPr>
          <a:xfrm rot="2221889">
            <a:off x="3295675" y="3497957"/>
            <a:ext cx="288032" cy="252028"/>
          </a:xfrm>
          <a:prstGeom prst="rightArrow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오른쪽 화살표 26"/>
          <p:cNvSpPr/>
          <p:nvPr/>
        </p:nvSpPr>
        <p:spPr>
          <a:xfrm>
            <a:off x="5291708" y="3612257"/>
            <a:ext cx="288032" cy="252028"/>
          </a:xfrm>
          <a:prstGeom prst="rightArrow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1079612" y="4535599"/>
            <a:ext cx="7056784" cy="2016224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41" name="직선 연결선 40"/>
          <p:cNvCxnSpPr/>
          <p:nvPr/>
        </p:nvCxnSpPr>
        <p:spPr>
          <a:xfrm>
            <a:off x="4535996" y="4778288"/>
            <a:ext cx="0" cy="108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직선 연결선 41"/>
          <p:cNvCxnSpPr/>
          <p:nvPr/>
        </p:nvCxnSpPr>
        <p:spPr>
          <a:xfrm>
            <a:off x="2050330" y="5792162"/>
            <a:ext cx="5040000" cy="0"/>
          </a:xfrm>
          <a:prstGeom prst="line">
            <a:avLst/>
          </a:prstGeom>
          <a:ln w="952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직선 연결선 42"/>
          <p:cNvCxnSpPr/>
          <p:nvPr/>
        </p:nvCxnSpPr>
        <p:spPr>
          <a:xfrm>
            <a:off x="7092280" y="5792502"/>
            <a:ext cx="0" cy="21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직선 연결선 43"/>
          <p:cNvCxnSpPr/>
          <p:nvPr/>
        </p:nvCxnSpPr>
        <p:spPr>
          <a:xfrm>
            <a:off x="2040099" y="5800732"/>
            <a:ext cx="0" cy="21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직사각형 44"/>
          <p:cNvSpPr/>
          <p:nvPr/>
        </p:nvSpPr>
        <p:spPr>
          <a:xfrm>
            <a:off x="3818252" y="4680225"/>
            <a:ext cx="1439920" cy="26094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2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안전총괄책임자</a:t>
            </a:r>
            <a:endParaRPr lang="en-US" altLang="ko-KR" sz="12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46" name="직사각형 45"/>
          <p:cNvSpPr/>
          <p:nvPr/>
        </p:nvSpPr>
        <p:spPr>
          <a:xfrm>
            <a:off x="4768793" y="5427366"/>
            <a:ext cx="1439920" cy="26094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2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현장소장</a:t>
            </a:r>
            <a:endParaRPr lang="en-US" altLang="ko-KR" sz="12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47" name="직사각형 46"/>
          <p:cNvSpPr/>
          <p:nvPr/>
        </p:nvSpPr>
        <p:spPr>
          <a:xfrm>
            <a:off x="3822700" y="5049180"/>
            <a:ext cx="1439920" cy="26094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2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시공관리자</a:t>
            </a:r>
            <a:endParaRPr lang="en-US" altLang="ko-KR" sz="12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48" name="직사각형 47"/>
          <p:cNvSpPr/>
          <p:nvPr/>
        </p:nvSpPr>
        <p:spPr>
          <a:xfrm>
            <a:off x="6379629" y="6021388"/>
            <a:ext cx="1439920" cy="26094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200" b="1" dirty="0" err="1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통제반</a:t>
            </a:r>
            <a:endParaRPr lang="en-US" altLang="ko-KR" sz="12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49" name="직사각형 48"/>
          <p:cNvSpPr/>
          <p:nvPr/>
        </p:nvSpPr>
        <p:spPr>
          <a:xfrm>
            <a:off x="3814006" y="6021388"/>
            <a:ext cx="1439920" cy="26094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200" b="1" dirty="0" err="1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복구반</a:t>
            </a:r>
            <a:endParaRPr lang="en-US" altLang="ko-KR" sz="12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50" name="직사각형 49"/>
          <p:cNvSpPr/>
          <p:nvPr/>
        </p:nvSpPr>
        <p:spPr>
          <a:xfrm>
            <a:off x="1328738" y="6014741"/>
            <a:ext cx="1439920" cy="260943"/>
          </a:xfrm>
          <a:prstGeom prst="rect">
            <a:avLst/>
          </a:prstGeom>
          <a:solidFill>
            <a:srgbClr val="D4DEF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2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사고 조사반</a:t>
            </a:r>
            <a:endParaRPr lang="en-US" altLang="ko-KR" sz="12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cxnSp>
        <p:nvCxnSpPr>
          <p:cNvPr id="51" name="직선 연결선 50"/>
          <p:cNvCxnSpPr/>
          <p:nvPr/>
        </p:nvCxnSpPr>
        <p:spPr>
          <a:xfrm>
            <a:off x="4535996" y="5733256"/>
            <a:ext cx="0" cy="28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직선 연결선 51"/>
          <p:cNvCxnSpPr/>
          <p:nvPr/>
        </p:nvCxnSpPr>
        <p:spPr>
          <a:xfrm>
            <a:off x="4535996" y="5557838"/>
            <a:ext cx="216000" cy="0"/>
          </a:xfrm>
          <a:prstGeom prst="line">
            <a:avLst/>
          </a:prstGeom>
          <a:ln w="952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제목 1"/>
          <p:cNvSpPr>
            <a:spLocks noGrp="1"/>
          </p:cNvSpPr>
          <p:nvPr>
            <p:ph type="title"/>
          </p:nvPr>
        </p:nvSpPr>
        <p:spPr>
          <a:xfrm rot="20837499">
            <a:off x="2315296" y="2978130"/>
            <a:ext cx="4513407" cy="91552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4" name="제목 1"/>
          <p:cNvSpPr txBox="1">
            <a:spLocks/>
          </p:cNvSpPr>
          <p:nvPr/>
        </p:nvSpPr>
        <p:spPr>
          <a:xfrm>
            <a:off x="0" y="-905"/>
            <a:ext cx="5976156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4.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교육계획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보호구지급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위험성평가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>
                <a:latin typeface="맑은 고딕"/>
                <a:ea typeface="맑은 고딕"/>
                <a:cs typeface="+mj-cs"/>
              </a:rPr>
              <a:t>비상연락망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 </a:t>
            </a:r>
            <a:endParaRPr kumimoji="0" lang="ko-KR" altLang="en-US" sz="17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슬라이드 번호 개체 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14</a:t>
            </a:fld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2712" y="-905"/>
            <a:ext cx="2665711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>
                <a:latin typeface="맑은 고딕"/>
                <a:ea typeface="맑은 고딕"/>
                <a:cs typeface="+mj-cs"/>
              </a:rPr>
              <a:t>5.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자체 </a:t>
            </a:r>
            <a:r>
              <a:rPr lang="en-US" altLang="ko-KR" b="1" dirty="0"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점검 방안</a:t>
            </a:r>
            <a:r>
              <a:rPr lang="en-US" altLang="ko-KR" b="1" dirty="0">
                <a:latin typeface="맑은 고딕"/>
                <a:ea typeface="맑은 고딕"/>
                <a:cs typeface="+mj-cs"/>
              </a:rPr>
              <a:t>  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113" y="642847"/>
            <a:ext cx="9241407" cy="697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altLang="ko-KR" sz="1400" b="1" dirty="0">
                <a:solidFill>
                  <a:schemeClr val="accent1">
                    <a:lumMod val="50000"/>
                  </a:schemeClr>
                </a:solidFill>
              </a:rPr>
              <a:t>Check List</a:t>
            </a:r>
            <a:r>
              <a:rPr lang="ko-KR" altLang="en-US" sz="1400" b="1" dirty="0">
                <a:solidFill>
                  <a:schemeClr val="accent1">
                    <a:lumMod val="50000"/>
                  </a:schemeClr>
                </a:solidFill>
              </a:rPr>
              <a:t>에 따라 자체 </a:t>
            </a:r>
            <a:r>
              <a:rPr lang="en-US" altLang="ko-KR" sz="1400" b="1" dirty="0">
                <a:solidFill>
                  <a:schemeClr val="accent1">
                    <a:lumMod val="50000"/>
                  </a:schemeClr>
                </a:solidFill>
              </a:rPr>
              <a:t>SHE </a:t>
            </a:r>
            <a:r>
              <a:rPr lang="ko-KR" altLang="en-US" sz="1400" b="1" dirty="0">
                <a:solidFill>
                  <a:schemeClr val="accent1">
                    <a:lumMod val="50000"/>
                  </a:schemeClr>
                </a:solidFill>
              </a:rPr>
              <a:t>점검 시행</a:t>
            </a:r>
            <a:r>
              <a:rPr lang="en-US" altLang="ko-KR" sz="1400" b="1" dirty="0">
                <a:solidFill>
                  <a:schemeClr val="accent1">
                    <a:lumMod val="50000"/>
                  </a:schemeClr>
                </a:solidFill>
              </a:rPr>
              <a:t> –  1</a:t>
            </a:r>
            <a:r>
              <a:rPr lang="ko-KR" altLang="en-US" sz="1400" b="1" dirty="0">
                <a:solidFill>
                  <a:schemeClr val="accent1">
                    <a:lumMod val="50000"/>
                  </a:schemeClr>
                </a:solidFill>
              </a:rPr>
              <a:t>회 </a:t>
            </a:r>
            <a:r>
              <a:rPr lang="en-US" altLang="ko-KR" sz="1400" b="1" dirty="0">
                <a:solidFill>
                  <a:schemeClr val="accent1">
                    <a:lumMod val="50000"/>
                  </a:schemeClr>
                </a:solidFill>
              </a:rPr>
              <a:t>/ 1</a:t>
            </a:r>
            <a:r>
              <a:rPr lang="ko-KR" altLang="en-US" sz="1400" b="1" dirty="0">
                <a:solidFill>
                  <a:schemeClr val="accent1">
                    <a:lumMod val="50000"/>
                  </a:schemeClr>
                </a:solidFill>
              </a:rPr>
              <a:t>일 이상</a:t>
            </a:r>
            <a:endParaRPr lang="en-US" altLang="ko-KR" sz="1400" b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ko-KR" sz="1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ko-KR" altLang="en-US" sz="1400" b="1" dirty="0">
                <a:solidFill>
                  <a:schemeClr val="accent1">
                    <a:lumMod val="50000"/>
                  </a:schemeClr>
                </a:solidFill>
              </a:rPr>
              <a:t>개선필요 사항 즉시 개선 및 기록관리</a:t>
            </a:r>
            <a:endParaRPr lang="en-US" altLang="ko-KR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155700" y="3408933"/>
            <a:ext cx="385528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규정에 맞는 안전보호구 착용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차량안내 신호수</a:t>
            </a: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/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야간 작업자의 반사조끼 착용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추락 위험이 있는 장소에서 작업 시 </a:t>
            </a:r>
            <a:r>
              <a:rPr lang="ko-KR" altLang="en-US" sz="1000" b="1" dirty="0" err="1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안전대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 착용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분진 많은 장소에서 호흡용 보호구 착용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18% 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미만의 밀폐공간 출입 시 해당 보호구 착용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파편이 날리는 작업 시 보안경</a:t>
            </a: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(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면</a:t>
            </a: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)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 착용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용접작업 시 </a:t>
            </a:r>
            <a:r>
              <a:rPr lang="ko-KR" altLang="en-US" sz="1000" b="1" dirty="0" err="1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보안면</a:t>
            </a: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, 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안전장갑 착용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79525" y="2749968"/>
            <a:ext cx="28018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/>
              <a:t>이행요건</a:t>
            </a:r>
          </a:p>
        </p:txBody>
      </p:sp>
      <p:cxnSp>
        <p:nvCxnSpPr>
          <p:cNvPr id="37" name="직선 연결선 36"/>
          <p:cNvCxnSpPr/>
          <p:nvPr/>
        </p:nvCxnSpPr>
        <p:spPr>
          <a:xfrm>
            <a:off x="314853" y="3110008"/>
            <a:ext cx="27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3189444" y="2749968"/>
            <a:ext cx="12858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/>
              <a:t>준수여부</a:t>
            </a:r>
          </a:p>
        </p:txBody>
      </p:sp>
      <p:cxnSp>
        <p:nvCxnSpPr>
          <p:cNvPr id="39" name="직선 연결선 38"/>
          <p:cNvCxnSpPr/>
          <p:nvPr/>
        </p:nvCxnSpPr>
        <p:spPr>
          <a:xfrm>
            <a:off x="3421071" y="3110008"/>
            <a:ext cx="9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직사각형 39"/>
          <p:cNvSpPr/>
          <p:nvPr/>
        </p:nvSpPr>
        <p:spPr>
          <a:xfrm>
            <a:off x="3401361" y="3424634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41" name="직사각형 40"/>
          <p:cNvSpPr/>
          <p:nvPr/>
        </p:nvSpPr>
        <p:spPr>
          <a:xfrm>
            <a:off x="3744688" y="3424634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42" name="직사각형 41"/>
          <p:cNvSpPr/>
          <p:nvPr/>
        </p:nvSpPr>
        <p:spPr>
          <a:xfrm>
            <a:off x="4095774" y="3424634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43" name="TextBox 42"/>
          <p:cNvSpPr txBox="1"/>
          <p:nvPr/>
        </p:nvSpPr>
        <p:spPr>
          <a:xfrm>
            <a:off x="3339719" y="3130489"/>
            <a:ext cx="3818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/>
              <a:t>Yes</a:t>
            </a:r>
            <a:endParaRPr lang="ko-KR" altLang="en-US" sz="1000" dirty="0"/>
          </a:p>
        </p:txBody>
      </p:sp>
      <p:sp>
        <p:nvSpPr>
          <p:cNvPr id="44" name="TextBox 43"/>
          <p:cNvSpPr txBox="1"/>
          <p:nvPr/>
        </p:nvSpPr>
        <p:spPr>
          <a:xfrm>
            <a:off x="3701187" y="3117856"/>
            <a:ext cx="3593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/>
              <a:t>No</a:t>
            </a:r>
            <a:endParaRPr lang="ko-KR" altLang="en-US" sz="1000" dirty="0"/>
          </a:p>
        </p:txBody>
      </p:sp>
      <p:sp>
        <p:nvSpPr>
          <p:cNvPr id="45" name="TextBox 44"/>
          <p:cNvSpPr txBox="1"/>
          <p:nvPr/>
        </p:nvSpPr>
        <p:spPr>
          <a:xfrm>
            <a:off x="3987458" y="3117856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/>
              <a:t>N/A</a:t>
            </a:r>
            <a:endParaRPr lang="ko-KR" altLang="en-US" sz="1000" dirty="0"/>
          </a:p>
        </p:txBody>
      </p:sp>
      <p:sp>
        <p:nvSpPr>
          <p:cNvPr id="46" name="직사각형 45"/>
          <p:cNvSpPr/>
          <p:nvPr/>
        </p:nvSpPr>
        <p:spPr>
          <a:xfrm>
            <a:off x="3399207" y="3740857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47" name="직사각형 46"/>
          <p:cNvSpPr/>
          <p:nvPr/>
        </p:nvSpPr>
        <p:spPr>
          <a:xfrm>
            <a:off x="3742534" y="3740857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48" name="직사각형 47"/>
          <p:cNvSpPr/>
          <p:nvPr/>
        </p:nvSpPr>
        <p:spPr>
          <a:xfrm>
            <a:off x="4093620" y="3740857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49" name="직사각형 48"/>
          <p:cNvSpPr/>
          <p:nvPr/>
        </p:nvSpPr>
        <p:spPr>
          <a:xfrm>
            <a:off x="3400538" y="405708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0" name="직사각형 49"/>
          <p:cNvSpPr/>
          <p:nvPr/>
        </p:nvSpPr>
        <p:spPr>
          <a:xfrm>
            <a:off x="3743865" y="405708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1" name="직사각형 50"/>
          <p:cNvSpPr/>
          <p:nvPr/>
        </p:nvSpPr>
        <p:spPr>
          <a:xfrm>
            <a:off x="4094951" y="405708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2" name="직사각형 51"/>
          <p:cNvSpPr/>
          <p:nvPr/>
        </p:nvSpPr>
        <p:spPr>
          <a:xfrm>
            <a:off x="3401869" y="437330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3" name="직사각형 52"/>
          <p:cNvSpPr/>
          <p:nvPr/>
        </p:nvSpPr>
        <p:spPr>
          <a:xfrm>
            <a:off x="3745196" y="437330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4" name="직사각형 53"/>
          <p:cNvSpPr/>
          <p:nvPr/>
        </p:nvSpPr>
        <p:spPr>
          <a:xfrm>
            <a:off x="4096282" y="437330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5" name="직사각형 54"/>
          <p:cNvSpPr/>
          <p:nvPr/>
        </p:nvSpPr>
        <p:spPr>
          <a:xfrm>
            <a:off x="3400538" y="468529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6" name="직사각형 55"/>
          <p:cNvSpPr/>
          <p:nvPr/>
        </p:nvSpPr>
        <p:spPr>
          <a:xfrm>
            <a:off x="3743865" y="468529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7" name="직사각형 56"/>
          <p:cNvSpPr/>
          <p:nvPr/>
        </p:nvSpPr>
        <p:spPr>
          <a:xfrm>
            <a:off x="4094951" y="468529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8" name="직사각형 57"/>
          <p:cNvSpPr/>
          <p:nvPr/>
        </p:nvSpPr>
        <p:spPr>
          <a:xfrm>
            <a:off x="3401869" y="500151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9" name="직사각형 58"/>
          <p:cNvSpPr/>
          <p:nvPr/>
        </p:nvSpPr>
        <p:spPr>
          <a:xfrm>
            <a:off x="3745196" y="500151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60" name="직사각형 59"/>
          <p:cNvSpPr/>
          <p:nvPr/>
        </p:nvSpPr>
        <p:spPr>
          <a:xfrm>
            <a:off x="4096282" y="500151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61" name="직사각형 60"/>
          <p:cNvSpPr/>
          <p:nvPr/>
        </p:nvSpPr>
        <p:spPr>
          <a:xfrm>
            <a:off x="3403200" y="533678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62" name="직사각형 61"/>
          <p:cNvSpPr/>
          <p:nvPr/>
        </p:nvSpPr>
        <p:spPr>
          <a:xfrm>
            <a:off x="3746527" y="533678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63" name="직사각형 62"/>
          <p:cNvSpPr/>
          <p:nvPr/>
        </p:nvSpPr>
        <p:spPr>
          <a:xfrm>
            <a:off x="4097613" y="533678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64" name="Rectangle 3"/>
          <p:cNvSpPr>
            <a:spLocks noChangeArrowheads="1"/>
          </p:cNvSpPr>
          <p:nvPr/>
        </p:nvSpPr>
        <p:spPr bwMode="auto">
          <a:xfrm>
            <a:off x="1027795" y="2034369"/>
            <a:ext cx="3328181" cy="48158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ko-KR" altLang="en-US" sz="1200" b="1" dirty="0">
                <a:solidFill>
                  <a:schemeClr val="bg1"/>
                </a:solidFill>
              </a:rPr>
              <a:t>현장작업 시 규정된 복장과 보호구를 착용한다</a:t>
            </a:r>
            <a:r>
              <a:rPr lang="en-US" altLang="ko-KR" sz="1200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5" name="AutoShape 4"/>
          <p:cNvSpPr>
            <a:spLocks noChangeArrowheads="1"/>
          </p:cNvSpPr>
          <p:nvPr/>
        </p:nvSpPr>
        <p:spPr bwMode="auto">
          <a:xfrm>
            <a:off x="235708" y="2041334"/>
            <a:ext cx="720080" cy="50109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FF3300"/>
            </a:solidFill>
            <a:round/>
            <a:headEnd/>
            <a:tailEnd/>
          </a:ln>
        </p:spPr>
        <p:txBody>
          <a:bodyPr wrap="none" lIns="18000" tIns="10800" rIns="18000" bIns="10800" anchor="ctr"/>
          <a:lstStyle/>
          <a:p>
            <a:pPr algn="ctr"/>
            <a:r>
              <a:rPr lang="ko-KR" altLang="en-US" sz="1200" b="1" dirty="0">
                <a:latin typeface="Arial Narrow" pitchFamily="34" charset="0"/>
              </a:rPr>
              <a:t>안전</a:t>
            </a:r>
            <a:endParaRPr lang="en-US" altLang="ko-KR" sz="1200" b="1" dirty="0">
              <a:latin typeface="Arial Narrow" pitchFamily="34" charset="0"/>
            </a:endParaRPr>
          </a:p>
          <a:p>
            <a:pPr algn="ctr"/>
            <a:r>
              <a:rPr lang="ko-KR" altLang="en-US" sz="1200" b="1" dirty="0">
                <a:latin typeface="Arial Narrow" pitchFamily="34" charset="0"/>
              </a:rPr>
              <a:t>보호구</a:t>
            </a:r>
            <a:endParaRPr lang="en-US" altLang="ko-KR" sz="1200" b="1" dirty="0">
              <a:latin typeface="Arial Narrow" pitchFamily="34" charset="0"/>
            </a:endParaRPr>
          </a:p>
        </p:txBody>
      </p:sp>
      <p:sp>
        <p:nvSpPr>
          <p:cNvPr id="100" name="직사각형 99"/>
          <p:cNvSpPr/>
          <p:nvPr/>
        </p:nvSpPr>
        <p:spPr>
          <a:xfrm>
            <a:off x="142875" y="1952836"/>
            <a:ext cx="4320000" cy="38891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1" name="직사각형 100"/>
          <p:cNvSpPr/>
          <p:nvPr/>
        </p:nvSpPr>
        <p:spPr>
          <a:xfrm>
            <a:off x="4697446" y="1933786"/>
            <a:ext cx="4320000" cy="38891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2" name="Rectangle 3"/>
          <p:cNvSpPr>
            <a:spLocks noChangeArrowheads="1"/>
          </p:cNvSpPr>
          <p:nvPr/>
        </p:nvSpPr>
        <p:spPr bwMode="auto">
          <a:xfrm>
            <a:off x="5644691" y="2017805"/>
            <a:ext cx="3212143" cy="4824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ko-KR" altLang="en-US" sz="1200" b="1" dirty="0">
                <a:solidFill>
                  <a:schemeClr val="bg1"/>
                </a:solidFill>
              </a:rPr>
              <a:t>공사장 주변 보행자 통로 및 비파괴검사 시</a:t>
            </a:r>
            <a:endParaRPr lang="en-US" altLang="ko-KR" sz="1200" b="1" dirty="0">
              <a:solidFill>
                <a:schemeClr val="bg1"/>
              </a:solidFill>
            </a:endParaRPr>
          </a:p>
          <a:p>
            <a:r>
              <a:rPr lang="ko-KR" altLang="en-US" sz="1200" b="1" dirty="0">
                <a:solidFill>
                  <a:schemeClr val="bg1"/>
                </a:solidFill>
              </a:rPr>
              <a:t>안전구역을 확보한다</a:t>
            </a:r>
            <a:r>
              <a:rPr lang="en-US" altLang="ko-KR" sz="1200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03" name="AutoShape 4"/>
          <p:cNvSpPr>
            <a:spLocks noChangeArrowheads="1"/>
          </p:cNvSpPr>
          <p:nvPr/>
        </p:nvSpPr>
        <p:spPr bwMode="auto">
          <a:xfrm>
            <a:off x="4754557" y="2029990"/>
            <a:ext cx="681539" cy="44005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FF3300"/>
            </a:solidFill>
            <a:round/>
            <a:headEnd/>
            <a:tailEnd/>
          </a:ln>
        </p:spPr>
        <p:txBody>
          <a:bodyPr wrap="none" lIns="18000" tIns="10800" rIns="18000" bIns="10800" anchor="ctr"/>
          <a:lstStyle/>
          <a:p>
            <a:pPr algn="ctr"/>
            <a:r>
              <a:rPr lang="ko-KR" altLang="en-US" sz="1200" b="1" dirty="0">
                <a:latin typeface="Arial Narrow" pitchFamily="34" charset="0"/>
              </a:rPr>
              <a:t>배관</a:t>
            </a:r>
            <a:endParaRPr lang="en-US" altLang="ko-KR" sz="1200" b="1" dirty="0">
              <a:latin typeface="Arial Narrow" pitchFamily="34" charset="0"/>
            </a:endParaRPr>
          </a:p>
          <a:p>
            <a:pPr algn="ctr"/>
            <a:r>
              <a:rPr lang="ko-KR" altLang="en-US" sz="1200" b="1" dirty="0">
                <a:latin typeface="Arial Narrow" pitchFamily="34" charset="0"/>
              </a:rPr>
              <a:t>공사</a:t>
            </a:r>
            <a:endParaRPr lang="en-US" altLang="ko-KR" sz="1200" b="1" dirty="0">
              <a:latin typeface="Arial Narrow" pitchFamily="34" charset="0"/>
            </a:endParaRPr>
          </a:p>
        </p:txBody>
      </p:sp>
      <p:sp>
        <p:nvSpPr>
          <p:cNvPr id="104" name="직사각형 103"/>
          <p:cNvSpPr/>
          <p:nvPr/>
        </p:nvSpPr>
        <p:spPr>
          <a:xfrm>
            <a:off x="4684075" y="3438068"/>
            <a:ext cx="4214842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공사 안내판</a:t>
            </a: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 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및 안전수칙 게시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보행자 통로 확보 및 안내원 배치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spc="20" dirty="0">
                <a:latin typeface="+mn-ea"/>
              </a:rPr>
              <a:t>건설기계의 작업반경 내 접근 여부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정차된 공사차량의 고임목 설치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흡연 및 화재의 위험행위 금지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방사선 관리</a:t>
            </a: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/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감시구역 설정 및 통제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방사선량의 법적 기준 준수 여부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4716016" y="2739003"/>
            <a:ext cx="2484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/>
              <a:t>이행요건</a:t>
            </a:r>
          </a:p>
        </p:txBody>
      </p:sp>
      <p:cxnSp>
        <p:nvCxnSpPr>
          <p:cNvPr id="106" name="직선 연결선 105"/>
          <p:cNvCxnSpPr/>
          <p:nvPr/>
        </p:nvCxnSpPr>
        <p:spPr>
          <a:xfrm>
            <a:off x="4805128" y="3106771"/>
            <a:ext cx="237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>
            <a:off x="7739240" y="2730250"/>
            <a:ext cx="12858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/>
              <a:t>준수여부</a:t>
            </a:r>
          </a:p>
        </p:txBody>
      </p:sp>
      <p:cxnSp>
        <p:nvCxnSpPr>
          <p:cNvPr id="108" name="직선 연결선 107"/>
          <p:cNvCxnSpPr/>
          <p:nvPr/>
        </p:nvCxnSpPr>
        <p:spPr>
          <a:xfrm>
            <a:off x="7666067" y="3090290"/>
            <a:ext cx="129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/>
          <p:cNvSpPr txBox="1"/>
          <p:nvPr/>
        </p:nvSpPr>
        <p:spPr>
          <a:xfrm>
            <a:off x="7765690" y="3110771"/>
            <a:ext cx="3818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/>
              <a:t>Yes</a:t>
            </a:r>
            <a:endParaRPr lang="ko-KR" altLang="en-US" sz="1000" dirty="0"/>
          </a:p>
        </p:txBody>
      </p:sp>
      <p:sp>
        <p:nvSpPr>
          <p:cNvPr id="113" name="TextBox 112"/>
          <p:cNvSpPr txBox="1"/>
          <p:nvPr/>
        </p:nvSpPr>
        <p:spPr>
          <a:xfrm>
            <a:off x="8136683" y="3098138"/>
            <a:ext cx="3593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/>
              <a:t>No</a:t>
            </a:r>
            <a:endParaRPr lang="ko-KR" altLang="en-US" sz="1000" dirty="0"/>
          </a:p>
        </p:txBody>
      </p:sp>
      <p:sp>
        <p:nvSpPr>
          <p:cNvPr id="114" name="TextBox 113"/>
          <p:cNvSpPr txBox="1"/>
          <p:nvPr/>
        </p:nvSpPr>
        <p:spPr>
          <a:xfrm>
            <a:off x="8461054" y="3098138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/>
              <a:t>N/A</a:t>
            </a:r>
            <a:endParaRPr lang="ko-KR" altLang="en-US" sz="1000" dirty="0"/>
          </a:p>
        </p:txBody>
      </p:sp>
      <p:sp>
        <p:nvSpPr>
          <p:cNvPr id="133" name="직사각형 132"/>
          <p:cNvSpPr/>
          <p:nvPr/>
        </p:nvSpPr>
        <p:spPr>
          <a:xfrm>
            <a:off x="7841487" y="3405584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4" name="직사각형 133"/>
          <p:cNvSpPr/>
          <p:nvPr/>
        </p:nvSpPr>
        <p:spPr>
          <a:xfrm>
            <a:off x="8184814" y="3405584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5" name="직사각형 134"/>
          <p:cNvSpPr/>
          <p:nvPr/>
        </p:nvSpPr>
        <p:spPr>
          <a:xfrm>
            <a:off x="8535900" y="3405584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6" name="직사각형 135"/>
          <p:cNvSpPr/>
          <p:nvPr/>
        </p:nvSpPr>
        <p:spPr>
          <a:xfrm>
            <a:off x="7839333" y="3721807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7" name="직사각형 136"/>
          <p:cNvSpPr/>
          <p:nvPr/>
        </p:nvSpPr>
        <p:spPr>
          <a:xfrm>
            <a:off x="8182660" y="3721807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8" name="직사각형 137"/>
          <p:cNvSpPr/>
          <p:nvPr/>
        </p:nvSpPr>
        <p:spPr>
          <a:xfrm>
            <a:off x="8533746" y="3721807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9" name="직사각형 138"/>
          <p:cNvSpPr/>
          <p:nvPr/>
        </p:nvSpPr>
        <p:spPr>
          <a:xfrm>
            <a:off x="7840664" y="403803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0" name="직사각형 139"/>
          <p:cNvSpPr/>
          <p:nvPr/>
        </p:nvSpPr>
        <p:spPr>
          <a:xfrm>
            <a:off x="8183991" y="403803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1" name="직사각형 140"/>
          <p:cNvSpPr/>
          <p:nvPr/>
        </p:nvSpPr>
        <p:spPr>
          <a:xfrm>
            <a:off x="8535077" y="403803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2" name="직사각형 141"/>
          <p:cNvSpPr/>
          <p:nvPr/>
        </p:nvSpPr>
        <p:spPr>
          <a:xfrm>
            <a:off x="7841995" y="435425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3" name="직사각형 142"/>
          <p:cNvSpPr/>
          <p:nvPr/>
        </p:nvSpPr>
        <p:spPr>
          <a:xfrm>
            <a:off x="8185322" y="435425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4" name="직사각형 143"/>
          <p:cNvSpPr/>
          <p:nvPr/>
        </p:nvSpPr>
        <p:spPr>
          <a:xfrm>
            <a:off x="8536408" y="435425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5" name="직사각형 144"/>
          <p:cNvSpPr/>
          <p:nvPr/>
        </p:nvSpPr>
        <p:spPr>
          <a:xfrm>
            <a:off x="7840664" y="466624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6" name="직사각형 145"/>
          <p:cNvSpPr/>
          <p:nvPr/>
        </p:nvSpPr>
        <p:spPr>
          <a:xfrm>
            <a:off x="8183991" y="466624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7" name="직사각형 146"/>
          <p:cNvSpPr/>
          <p:nvPr/>
        </p:nvSpPr>
        <p:spPr>
          <a:xfrm>
            <a:off x="8535077" y="4666240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8" name="직사각형 147"/>
          <p:cNvSpPr/>
          <p:nvPr/>
        </p:nvSpPr>
        <p:spPr>
          <a:xfrm>
            <a:off x="7841995" y="498246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49" name="직사각형 148"/>
          <p:cNvSpPr/>
          <p:nvPr/>
        </p:nvSpPr>
        <p:spPr>
          <a:xfrm>
            <a:off x="8185322" y="498246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50" name="직사각형 149"/>
          <p:cNvSpPr/>
          <p:nvPr/>
        </p:nvSpPr>
        <p:spPr>
          <a:xfrm>
            <a:off x="8536408" y="4982463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51" name="직사각형 150"/>
          <p:cNvSpPr/>
          <p:nvPr/>
        </p:nvSpPr>
        <p:spPr>
          <a:xfrm>
            <a:off x="7843326" y="531773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52" name="직사각형 151"/>
          <p:cNvSpPr/>
          <p:nvPr/>
        </p:nvSpPr>
        <p:spPr>
          <a:xfrm>
            <a:off x="8186653" y="531773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53" name="직사각형 152"/>
          <p:cNvSpPr/>
          <p:nvPr/>
        </p:nvSpPr>
        <p:spPr>
          <a:xfrm>
            <a:off x="8537739" y="531773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71" name="제목 1"/>
          <p:cNvSpPr>
            <a:spLocks noGrp="1"/>
          </p:cNvSpPr>
          <p:nvPr>
            <p:ph type="title"/>
          </p:nvPr>
        </p:nvSpPr>
        <p:spPr>
          <a:xfrm rot="20837499">
            <a:off x="2315296" y="2978130"/>
            <a:ext cx="4513407" cy="91552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슬라이드 번호 개체 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15</a:t>
            </a:fld>
            <a:endParaRPr lang="ko-KR" altLang="en-US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0" y="-905"/>
            <a:ext cx="2665711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>
                <a:latin typeface="맑은 고딕"/>
                <a:ea typeface="맑은 고딕"/>
                <a:cs typeface="+mj-cs"/>
              </a:rPr>
              <a:t>5.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자체 </a:t>
            </a:r>
            <a:r>
              <a:rPr lang="en-US" altLang="ko-KR" b="1" dirty="0"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점검 방안</a:t>
            </a:r>
            <a:r>
              <a:rPr lang="en-US" altLang="ko-KR" b="1" dirty="0">
                <a:latin typeface="맑은 고딕"/>
                <a:ea typeface="맑은 고딕"/>
                <a:cs typeface="+mj-cs"/>
              </a:rPr>
              <a:t>  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113" y="642847"/>
            <a:ext cx="9241407" cy="697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altLang="ko-KR" sz="1400" b="1" dirty="0">
                <a:solidFill>
                  <a:schemeClr val="accent1">
                    <a:lumMod val="50000"/>
                  </a:schemeClr>
                </a:solidFill>
              </a:rPr>
              <a:t>Check List</a:t>
            </a:r>
            <a:r>
              <a:rPr lang="ko-KR" altLang="en-US" sz="1400" b="1" dirty="0">
                <a:solidFill>
                  <a:schemeClr val="accent1">
                    <a:lumMod val="50000"/>
                  </a:schemeClr>
                </a:solidFill>
              </a:rPr>
              <a:t>에 따라 자체 </a:t>
            </a:r>
            <a:r>
              <a:rPr lang="en-US" altLang="ko-KR" sz="1400" b="1" dirty="0">
                <a:solidFill>
                  <a:schemeClr val="accent1">
                    <a:lumMod val="50000"/>
                  </a:schemeClr>
                </a:solidFill>
              </a:rPr>
              <a:t>SHE </a:t>
            </a:r>
            <a:r>
              <a:rPr lang="ko-KR" altLang="en-US" sz="1400" b="1" dirty="0">
                <a:solidFill>
                  <a:schemeClr val="accent1">
                    <a:lumMod val="50000"/>
                  </a:schemeClr>
                </a:solidFill>
              </a:rPr>
              <a:t>점검 시행</a:t>
            </a:r>
            <a:r>
              <a:rPr lang="en-US" altLang="ko-KR" sz="1400" b="1" dirty="0">
                <a:solidFill>
                  <a:schemeClr val="accent1">
                    <a:lumMod val="50000"/>
                  </a:schemeClr>
                </a:solidFill>
              </a:rPr>
              <a:t> –  1</a:t>
            </a:r>
            <a:r>
              <a:rPr lang="ko-KR" altLang="en-US" sz="1400" b="1" dirty="0">
                <a:solidFill>
                  <a:schemeClr val="accent1">
                    <a:lumMod val="50000"/>
                  </a:schemeClr>
                </a:solidFill>
              </a:rPr>
              <a:t>회 </a:t>
            </a:r>
            <a:r>
              <a:rPr lang="en-US" altLang="ko-KR" sz="1400" b="1" dirty="0">
                <a:solidFill>
                  <a:schemeClr val="accent1">
                    <a:lumMod val="50000"/>
                  </a:schemeClr>
                </a:solidFill>
              </a:rPr>
              <a:t>/ 1</a:t>
            </a:r>
            <a:r>
              <a:rPr lang="ko-KR" altLang="en-US" sz="1400" b="1" dirty="0">
                <a:solidFill>
                  <a:schemeClr val="accent1">
                    <a:lumMod val="50000"/>
                  </a:schemeClr>
                </a:solidFill>
              </a:rPr>
              <a:t>일 이상</a:t>
            </a:r>
            <a:endParaRPr lang="en-US" altLang="ko-KR" sz="1400" b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ko-KR" sz="1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ko-KR" altLang="en-US" sz="1400" b="1" dirty="0">
                <a:solidFill>
                  <a:schemeClr val="accent1">
                    <a:lumMod val="50000"/>
                  </a:schemeClr>
                </a:solidFill>
              </a:rPr>
              <a:t>개선필요 사항 즉시 개선 및 기록관리</a:t>
            </a:r>
            <a:endParaRPr lang="en-US" altLang="ko-KR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6" name="Rectangle 3"/>
          <p:cNvSpPr>
            <a:spLocks noChangeArrowheads="1"/>
          </p:cNvSpPr>
          <p:nvPr/>
        </p:nvSpPr>
        <p:spPr bwMode="auto">
          <a:xfrm>
            <a:off x="5608006" y="2065806"/>
            <a:ext cx="3337431" cy="480047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ko-KR" altLang="en-US" sz="1200" b="1" dirty="0">
                <a:solidFill>
                  <a:schemeClr val="bg1"/>
                </a:solidFill>
              </a:rPr>
              <a:t>밀폐공간 작업 시 산소와 가스농도를 측정한다</a:t>
            </a:r>
            <a:r>
              <a:rPr lang="en-US" altLang="ko-KR" sz="1200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7" name="AutoShape 4"/>
          <p:cNvSpPr>
            <a:spLocks noChangeArrowheads="1"/>
          </p:cNvSpPr>
          <p:nvPr/>
        </p:nvSpPr>
        <p:spPr bwMode="auto">
          <a:xfrm>
            <a:off x="4783132" y="2062757"/>
            <a:ext cx="741926" cy="46771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FF3300"/>
            </a:solidFill>
            <a:round/>
            <a:headEnd/>
            <a:tailEnd/>
          </a:ln>
        </p:spPr>
        <p:txBody>
          <a:bodyPr wrap="none" lIns="18000" tIns="10800" rIns="18000" bIns="10800" anchor="ctr"/>
          <a:lstStyle/>
          <a:p>
            <a:pPr algn="ctr"/>
            <a:r>
              <a:rPr lang="ko-KR" altLang="en-US" sz="1200" b="1" dirty="0">
                <a:latin typeface="Arial Narrow" pitchFamily="34" charset="0"/>
              </a:rPr>
              <a:t>밀폐공간</a:t>
            </a:r>
            <a:endParaRPr lang="en-US" altLang="ko-KR" sz="1200" b="1" dirty="0">
              <a:latin typeface="Arial Narrow" pitchFamily="34" charset="0"/>
            </a:endParaRPr>
          </a:p>
          <a:p>
            <a:pPr algn="ctr"/>
            <a:r>
              <a:rPr lang="ko-KR" altLang="en-US" sz="1200" b="1" dirty="0">
                <a:latin typeface="Arial Narrow" pitchFamily="34" charset="0"/>
              </a:rPr>
              <a:t>작업</a:t>
            </a:r>
            <a:endParaRPr lang="en-US" altLang="ko-KR" sz="1200" b="1" dirty="0">
              <a:latin typeface="Arial Narrow" pitchFamily="34" charset="0"/>
            </a:endParaRPr>
          </a:p>
        </p:txBody>
      </p:sp>
      <p:sp>
        <p:nvSpPr>
          <p:cNvPr id="68" name="직사각형 67"/>
          <p:cNvSpPr/>
          <p:nvPr/>
        </p:nvSpPr>
        <p:spPr>
          <a:xfrm>
            <a:off x="4817425" y="3576312"/>
            <a:ext cx="301188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작업 시 </a:t>
            </a: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2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인 </a:t>
            </a: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1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조로 시행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출입구 주변 안전표지판 설치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입실 전 가스 및 산소</a:t>
            </a: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(18% 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이상</a:t>
            </a: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) 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농도확인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산소농도 </a:t>
            </a: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18% 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미만 시 환기장치 사용 여부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184775" y="2889895"/>
            <a:ext cx="241226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/>
              <a:t>이행요건</a:t>
            </a:r>
          </a:p>
        </p:txBody>
      </p:sp>
      <p:cxnSp>
        <p:nvCxnSpPr>
          <p:cNvPr id="70" name="직선 연결선 69"/>
          <p:cNvCxnSpPr/>
          <p:nvPr/>
        </p:nvCxnSpPr>
        <p:spPr>
          <a:xfrm>
            <a:off x="4938478" y="3277387"/>
            <a:ext cx="2700000" cy="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7717139" y="2917347"/>
            <a:ext cx="12858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/>
              <a:t>준수여부</a:t>
            </a:r>
          </a:p>
        </p:txBody>
      </p:sp>
      <p:cxnSp>
        <p:nvCxnSpPr>
          <p:cNvPr id="72" name="직선 연결선 71"/>
          <p:cNvCxnSpPr/>
          <p:nvPr/>
        </p:nvCxnSpPr>
        <p:spPr>
          <a:xfrm>
            <a:off x="7901141" y="3277387"/>
            <a:ext cx="9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7819789" y="3297868"/>
            <a:ext cx="3818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/>
              <a:t>Yes</a:t>
            </a:r>
            <a:endParaRPr lang="ko-KR" altLang="en-US" sz="1000" dirty="0"/>
          </a:p>
        </p:txBody>
      </p:sp>
      <p:sp>
        <p:nvSpPr>
          <p:cNvPr id="77" name="TextBox 76"/>
          <p:cNvSpPr txBox="1"/>
          <p:nvPr/>
        </p:nvSpPr>
        <p:spPr>
          <a:xfrm>
            <a:off x="8193546" y="3285235"/>
            <a:ext cx="3593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/>
              <a:t>No</a:t>
            </a:r>
            <a:endParaRPr lang="ko-KR" altLang="en-US" sz="1000" dirty="0"/>
          </a:p>
        </p:txBody>
      </p:sp>
      <p:sp>
        <p:nvSpPr>
          <p:cNvPr id="78" name="TextBox 77"/>
          <p:cNvSpPr txBox="1"/>
          <p:nvPr/>
        </p:nvSpPr>
        <p:spPr>
          <a:xfrm>
            <a:off x="8527107" y="3285235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/>
              <a:t>N/A</a:t>
            </a:r>
            <a:endParaRPr lang="ko-KR" altLang="en-US" sz="1000" dirty="0"/>
          </a:p>
        </p:txBody>
      </p:sp>
      <p:sp>
        <p:nvSpPr>
          <p:cNvPr id="88" name="직사각형 87"/>
          <p:cNvSpPr/>
          <p:nvPr/>
        </p:nvSpPr>
        <p:spPr>
          <a:xfrm>
            <a:off x="7909493" y="360978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89" name="직사각형 88"/>
          <p:cNvSpPr/>
          <p:nvPr/>
        </p:nvSpPr>
        <p:spPr>
          <a:xfrm>
            <a:off x="8252820" y="360978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0" name="직사각형 89"/>
          <p:cNvSpPr/>
          <p:nvPr/>
        </p:nvSpPr>
        <p:spPr>
          <a:xfrm>
            <a:off x="8603906" y="360978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1" name="직사각형 90"/>
          <p:cNvSpPr/>
          <p:nvPr/>
        </p:nvSpPr>
        <p:spPr>
          <a:xfrm>
            <a:off x="7907339" y="392601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2" name="직사각형 91"/>
          <p:cNvSpPr/>
          <p:nvPr/>
        </p:nvSpPr>
        <p:spPr>
          <a:xfrm>
            <a:off x="8250666" y="392601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3" name="직사각형 92"/>
          <p:cNvSpPr/>
          <p:nvPr/>
        </p:nvSpPr>
        <p:spPr>
          <a:xfrm>
            <a:off x="8601752" y="392601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4" name="직사각형 93"/>
          <p:cNvSpPr/>
          <p:nvPr/>
        </p:nvSpPr>
        <p:spPr>
          <a:xfrm>
            <a:off x="7908670" y="4242235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5" name="직사각형 94"/>
          <p:cNvSpPr/>
          <p:nvPr/>
        </p:nvSpPr>
        <p:spPr>
          <a:xfrm>
            <a:off x="8251997" y="4242235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6" name="직사각형 95"/>
          <p:cNvSpPr/>
          <p:nvPr/>
        </p:nvSpPr>
        <p:spPr>
          <a:xfrm>
            <a:off x="8603083" y="4242235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7" name="직사각형 96"/>
          <p:cNvSpPr/>
          <p:nvPr/>
        </p:nvSpPr>
        <p:spPr>
          <a:xfrm>
            <a:off x="7910001" y="4558458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8" name="직사각형 97"/>
          <p:cNvSpPr/>
          <p:nvPr/>
        </p:nvSpPr>
        <p:spPr>
          <a:xfrm>
            <a:off x="8253328" y="4558458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99" name="직사각형 98"/>
          <p:cNvSpPr/>
          <p:nvPr/>
        </p:nvSpPr>
        <p:spPr>
          <a:xfrm>
            <a:off x="8604414" y="4558458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00" name="직사각형 99"/>
          <p:cNvSpPr/>
          <p:nvPr/>
        </p:nvSpPr>
        <p:spPr>
          <a:xfrm>
            <a:off x="142875" y="1952836"/>
            <a:ext cx="4320000" cy="38891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1" name="직사각형 100"/>
          <p:cNvSpPr/>
          <p:nvPr/>
        </p:nvSpPr>
        <p:spPr>
          <a:xfrm>
            <a:off x="4697446" y="1933786"/>
            <a:ext cx="4320000" cy="38891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3" name="Rectangle 3"/>
          <p:cNvSpPr>
            <a:spLocks noChangeArrowheads="1"/>
          </p:cNvSpPr>
          <p:nvPr/>
        </p:nvSpPr>
        <p:spPr bwMode="auto">
          <a:xfrm>
            <a:off x="1185862" y="2086405"/>
            <a:ext cx="3204000" cy="4788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ko-KR" altLang="en-US" sz="1200" b="1" dirty="0">
                <a:solidFill>
                  <a:schemeClr val="bg1"/>
                </a:solidFill>
              </a:rPr>
              <a:t>모든 위험작업은 허가 후 실시한다</a:t>
            </a:r>
            <a:r>
              <a:rPr lang="en-US" altLang="ko-KR" sz="1200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4" name="AutoShape 4"/>
          <p:cNvSpPr>
            <a:spLocks noChangeArrowheads="1"/>
          </p:cNvSpPr>
          <p:nvPr/>
        </p:nvSpPr>
        <p:spPr bwMode="auto">
          <a:xfrm>
            <a:off x="234509" y="2067386"/>
            <a:ext cx="845103" cy="49351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FF3300"/>
            </a:solidFill>
            <a:round/>
            <a:headEnd/>
            <a:tailEnd/>
          </a:ln>
        </p:spPr>
        <p:txBody>
          <a:bodyPr wrap="none" lIns="18000" tIns="10800" rIns="18000" bIns="10800" anchor="ctr"/>
          <a:lstStyle/>
          <a:p>
            <a:pPr algn="ctr"/>
            <a:r>
              <a:rPr lang="ko-KR" altLang="en-US" sz="1200" b="1" dirty="0">
                <a:latin typeface="Arial Narrow" pitchFamily="34" charset="0"/>
              </a:rPr>
              <a:t>위험</a:t>
            </a:r>
            <a:endParaRPr lang="en-US" altLang="ko-KR" sz="1200" b="1" dirty="0">
              <a:latin typeface="Arial Narrow" pitchFamily="34" charset="0"/>
            </a:endParaRPr>
          </a:p>
          <a:p>
            <a:pPr algn="ctr"/>
            <a:r>
              <a:rPr lang="ko-KR" altLang="en-US" sz="1200" b="1" dirty="0">
                <a:latin typeface="Arial Narrow" pitchFamily="34" charset="0"/>
              </a:rPr>
              <a:t>작업</a:t>
            </a:r>
            <a:endParaRPr lang="en-US" altLang="ko-KR" sz="1200" b="1" dirty="0">
              <a:latin typeface="Arial Narrow" pitchFamily="34" charset="0"/>
            </a:endParaRPr>
          </a:p>
        </p:txBody>
      </p:sp>
      <p:sp>
        <p:nvSpPr>
          <p:cNvPr id="75" name="직사각형 74"/>
          <p:cNvSpPr/>
          <p:nvPr/>
        </p:nvSpPr>
        <p:spPr>
          <a:xfrm>
            <a:off x="177138" y="3540487"/>
            <a:ext cx="4214842" cy="1785104"/>
          </a:xfrm>
          <a:prstGeom prst="rect">
            <a:avLst/>
          </a:prstGeom>
        </p:spPr>
        <p:txBody>
          <a:bodyPr wrap="square" lIns="36000" rIns="36000">
            <a:spAutoFit/>
          </a:bodyPr>
          <a:lstStyle/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일정</a:t>
            </a: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,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방법</a:t>
            </a: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,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인원 및 안전사항 등 구체적 명시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위험성 파악하여 안전작업 허가서 반영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작업현장 주변 소화기 비치 여부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작업 전 작업자 안전교육 실시 여부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작업 전 도면</a:t>
            </a:r>
            <a:r>
              <a:rPr lang="en-US" altLang="ko-KR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, </a:t>
            </a: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위험성 등 현장상황 확인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  <a:p>
            <a:pPr marL="342900" indent="-342900" latinLnBrk="0">
              <a:spcBef>
                <a:spcPts val="600"/>
              </a:spcBef>
              <a:spcAft>
                <a:spcPts val="600"/>
              </a:spcAft>
              <a:buFont typeface="+mj-ea"/>
              <a:buAutoNum type="circleNumDbPlain"/>
              <a:defRPr/>
            </a:pPr>
            <a:r>
              <a: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안전작업 허가서 내용 준수</a:t>
            </a:r>
            <a:endParaRPr lang="en-US" altLang="ko-KR" sz="1000" b="1" dirty="0">
              <a:solidFill>
                <a:schemeClr val="tx1">
                  <a:lumMod val="85000"/>
                  <a:lumOff val="1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87524" y="2888940"/>
            <a:ext cx="22689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/>
              <a:t>이행요건</a:t>
            </a:r>
          </a:p>
        </p:txBody>
      </p:sp>
      <p:cxnSp>
        <p:nvCxnSpPr>
          <p:cNvPr id="80" name="직선 연결선 79"/>
          <p:cNvCxnSpPr/>
          <p:nvPr/>
        </p:nvCxnSpPr>
        <p:spPr>
          <a:xfrm>
            <a:off x="208387" y="3275459"/>
            <a:ext cx="27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3042216" y="2888940"/>
            <a:ext cx="12858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/>
              <a:t>준수여부</a:t>
            </a:r>
          </a:p>
        </p:txBody>
      </p:sp>
      <p:cxnSp>
        <p:nvCxnSpPr>
          <p:cNvPr id="82" name="직선 연결선 81"/>
          <p:cNvCxnSpPr/>
          <p:nvPr/>
        </p:nvCxnSpPr>
        <p:spPr>
          <a:xfrm>
            <a:off x="3083343" y="3277555"/>
            <a:ext cx="129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3202016" y="3295521"/>
            <a:ext cx="3818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/>
              <a:t>Yes</a:t>
            </a:r>
            <a:endParaRPr lang="ko-KR" altLang="en-US" sz="1000" dirty="0"/>
          </a:p>
        </p:txBody>
      </p:sp>
      <p:sp>
        <p:nvSpPr>
          <p:cNvPr id="87" name="TextBox 86"/>
          <p:cNvSpPr txBox="1"/>
          <p:nvPr/>
        </p:nvSpPr>
        <p:spPr>
          <a:xfrm>
            <a:off x="3563484" y="3282888"/>
            <a:ext cx="3593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/>
              <a:t>No</a:t>
            </a:r>
            <a:endParaRPr lang="ko-KR" altLang="en-US" sz="1000" dirty="0"/>
          </a:p>
        </p:txBody>
      </p:sp>
      <p:sp>
        <p:nvSpPr>
          <p:cNvPr id="102" name="TextBox 101"/>
          <p:cNvSpPr txBox="1"/>
          <p:nvPr/>
        </p:nvSpPr>
        <p:spPr>
          <a:xfrm>
            <a:off x="3887855" y="3282888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/>
              <a:t>N/A</a:t>
            </a:r>
            <a:endParaRPr lang="ko-KR" altLang="en-US" sz="1000" dirty="0"/>
          </a:p>
        </p:txBody>
      </p:sp>
      <p:sp>
        <p:nvSpPr>
          <p:cNvPr id="112" name="Rectangle 3"/>
          <p:cNvSpPr>
            <a:spLocks noChangeArrowheads="1"/>
          </p:cNvSpPr>
          <p:nvPr/>
        </p:nvSpPr>
        <p:spPr bwMode="auto">
          <a:xfrm>
            <a:off x="273368" y="2579762"/>
            <a:ext cx="4010600" cy="299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ko-KR" altLang="en-US" sz="1200" dirty="0">
                <a:latin typeface="+mn-ea"/>
              </a:rPr>
              <a:t>위험작업 적용 대상 </a:t>
            </a:r>
            <a:r>
              <a:rPr lang="en-US" altLang="ko-KR" sz="1200" dirty="0">
                <a:latin typeface="+mn-ea"/>
              </a:rPr>
              <a:t>: </a:t>
            </a:r>
            <a:r>
              <a:rPr lang="ko-KR" altLang="en-US" sz="1200" dirty="0">
                <a:latin typeface="+mn-ea"/>
              </a:rPr>
              <a:t>분기 </a:t>
            </a:r>
            <a:r>
              <a:rPr lang="en-US" altLang="ko-KR" sz="1200" dirty="0">
                <a:latin typeface="+mn-ea"/>
              </a:rPr>
              <a:t>/ </a:t>
            </a:r>
            <a:r>
              <a:rPr lang="ko-KR" altLang="en-US" sz="1200" dirty="0">
                <a:latin typeface="+mn-ea"/>
              </a:rPr>
              <a:t>배관철거 </a:t>
            </a:r>
            <a:r>
              <a:rPr lang="en-US" altLang="ko-KR" sz="1200" dirty="0">
                <a:latin typeface="+mn-ea"/>
              </a:rPr>
              <a:t>/ </a:t>
            </a:r>
            <a:r>
              <a:rPr lang="ko-KR" altLang="en-US" sz="1200" dirty="0">
                <a:latin typeface="+mn-ea"/>
              </a:rPr>
              <a:t>가스</a:t>
            </a:r>
            <a:r>
              <a:rPr lang="en-US" altLang="ko-KR" sz="1200" dirty="0">
                <a:latin typeface="+mn-ea"/>
              </a:rPr>
              <a:t>Purge</a:t>
            </a:r>
            <a:r>
              <a:rPr lang="ko-KR" altLang="en-US" sz="1200" dirty="0">
                <a:latin typeface="+mn-ea"/>
              </a:rPr>
              <a:t>작업</a:t>
            </a:r>
            <a:endParaRPr lang="en-US" altLang="ko-KR" sz="1200" dirty="0">
              <a:latin typeface="+mn-ea"/>
            </a:endParaRPr>
          </a:p>
        </p:txBody>
      </p:sp>
      <p:sp>
        <p:nvSpPr>
          <p:cNvPr id="119" name="직사각형 118"/>
          <p:cNvSpPr/>
          <p:nvPr/>
        </p:nvSpPr>
        <p:spPr>
          <a:xfrm>
            <a:off x="3275856" y="355396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0" name="직사각형 119"/>
          <p:cNvSpPr/>
          <p:nvPr/>
        </p:nvSpPr>
        <p:spPr>
          <a:xfrm>
            <a:off x="3619183" y="355396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1" name="직사각형 120"/>
          <p:cNvSpPr/>
          <p:nvPr/>
        </p:nvSpPr>
        <p:spPr>
          <a:xfrm>
            <a:off x="3970269" y="3553966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2" name="직사각형 121"/>
          <p:cNvSpPr/>
          <p:nvPr/>
        </p:nvSpPr>
        <p:spPr>
          <a:xfrm>
            <a:off x="3277187" y="387018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3" name="직사각형 122"/>
          <p:cNvSpPr/>
          <p:nvPr/>
        </p:nvSpPr>
        <p:spPr>
          <a:xfrm>
            <a:off x="3620514" y="387018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4" name="직사각형 123"/>
          <p:cNvSpPr/>
          <p:nvPr/>
        </p:nvSpPr>
        <p:spPr>
          <a:xfrm>
            <a:off x="3971600" y="387018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5" name="직사각형 124"/>
          <p:cNvSpPr/>
          <p:nvPr/>
        </p:nvSpPr>
        <p:spPr>
          <a:xfrm>
            <a:off x="3278518" y="418641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6" name="직사각형 125"/>
          <p:cNvSpPr/>
          <p:nvPr/>
        </p:nvSpPr>
        <p:spPr>
          <a:xfrm>
            <a:off x="3621845" y="418641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7" name="직사각형 126"/>
          <p:cNvSpPr/>
          <p:nvPr/>
        </p:nvSpPr>
        <p:spPr>
          <a:xfrm>
            <a:off x="3972931" y="418641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8" name="직사각형 127"/>
          <p:cNvSpPr/>
          <p:nvPr/>
        </p:nvSpPr>
        <p:spPr>
          <a:xfrm>
            <a:off x="3277187" y="449839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29" name="직사각형 128"/>
          <p:cNvSpPr/>
          <p:nvPr/>
        </p:nvSpPr>
        <p:spPr>
          <a:xfrm>
            <a:off x="3620514" y="449839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0" name="직사각형 129"/>
          <p:cNvSpPr/>
          <p:nvPr/>
        </p:nvSpPr>
        <p:spPr>
          <a:xfrm>
            <a:off x="3971600" y="4498399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1" name="직사각형 130"/>
          <p:cNvSpPr/>
          <p:nvPr/>
        </p:nvSpPr>
        <p:spPr>
          <a:xfrm>
            <a:off x="3278518" y="481462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2" name="직사각형 131"/>
          <p:cNvSpPr/>
          <p:nvPr/>
        </p:nvSpPr>
        <p:spPr>
          <a:xfrm>
            <a:off x="3621845" y="481462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3" name="직사각형 132"/>
          <p:cNvSpPr/>
          <p:nvPr/>
        </p:nvSpPr>
        <p:spPr>
          <a:xfrm>
            <a:off x="3972931" y="4814622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4" name="직사각형 133"/>
          <p:cNvSpPr/>
          <p:nvPr/>
        </p:nvSpPr>
        <p:spPr>
          <a:xfrm>
            <a:off x="3279849" y="5149895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5" name="직사각형 134"/>
          <p:cNvSpPr/>
          <p:nvPr/>
        </p:nvSpPr>
        <p:spPr>
          <a:xfrm>
            <a:off x="3623176" y="5149895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136" name="직사각형 135"/>
          <p:cNvSpPr/>
          <p:nvPr/>
        </p:nvSpPr>
        <p:spPr>
          <a:xfrm>
            <a:off x="3974262" y="5149895"/>
            <a:ext cx="233012" cy="16763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60" name="제목 1"/>
          <p:cNvSpPr>
            <a:spLocks noGrp="1"/>
          </p:cNvSpPr>
          <p:nvPr>
            <p:ph type="title"/>
          </p:nvPr>
        </p:nvSpPr>
        <p:spPr>
          <a:xfrm rot="20837499">
            <a:off x="2315296" y="2978130"/>
            <a:ext cx="4513407" cy="91552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직선 연결선 32"/>
          <p:cNvCxnSpPr/>
          <p:nvPr/>
        </p:nvCxnSpPr>
        <p:spPr>
          <a:xfrm>
            <a:off x="4535996" y="1916832"/>
            <a:ext cx="0" cy="28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슬라이드 번호 개체 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16</a:t>
            </a:fld>
            <a:endParaRPr lang="ko-KR" altLang="en-US"/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0" y="-905"/>
            <a:ext cx="2665711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>
                <a:latin typeface="맑은 고딕"/>
                <a:ea typeface="맑은 고딕"/>
                <a:cs typeface="+mj-cs"/>
              </a:rPr>
              <a:t>6.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인력배치 방안</a:t>
            </a:r>
            <a:r>
              <a:rPr lang="en-US" altLang="ko-KR" b="1" dirty="0">
                <a:latin typeface="맑은 고딕"/>
                <a:ea typeface="맑은 고딕"/>
                <a:cs typeface="+mj-cs"/>
              </a:rPr>
              <a:t>  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1666342" y="2217626"/>
            <a:ext cx="5760000" cy="0"/>
          </a:xfrm>
          <a:prstGeom prst="line">
            <a:avLst/>
          </a:prstGeom>
          <a:ln w="952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직사각형 10"/>
          <p:cNvSpPr/>
          <p:nvPr/>
        </p:nvSpPr>
        <p:spPr>
          <a:xfrm>
            <a:off x="628700" y="2529510"/>
            <a:ext cx="2160000" cy="440963"/>
          </a:xfrm>
          <a:prstGeom prst="rect">
            <a:avLst/>
          </a:prstGeom>
          <a:solidFill>
            <a:srgbClr val="D4DEFA"/>
          </a:solidFill>
          <a:ln w="12700">
            <a:solidFill>
              <a:schemeClr val="accent1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안전관리자</a:t>
            </a:r>
            <a:r>
              <a:rPr lang="en-US" altLang="ko-KR" sz="14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(</a:t>
            </a:r>
            <a:r>
              <a:rPr lang="ko-KR" altLang="en-US" sz="14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시공관리자</a:t>
            </a:r>
            <a:r>
              <a:rPr lang="en-US" altLang="ko-KR" sz="14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)</a:t>
            </a:r>
            <a:endParaRPr lang="en-US" altLang="ko-KR" sz="14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cxnSp>
        <p:nvCxnSpPr>
          <p:cNvPr id="13" name="직선 연결선 12"/>
          <p:cNvCxnSpPr/>
          <p:nvPr/>
        </p:nvCxnSpPr>
        <p:spPr>
          <a:xfrm>
            <a:off x="7423559" y="2216671"/>
            <a:ext cx="0" cy="28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/>
        </p:nvCxnSpPr>
        <p:spPr>
          <a:xfrm>
            <a:off x="1678149" y="2226196"/>
            <a:ext cx="0" cy="28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직사각형 15"/>
          <p:cNvSpPr/>
          <p:nvPr/>
        </p:nvSpPr>
        <p:spPr>
          <a:xfrm>
            <a:off x="3290714" y="1306674"/>
            <a:ext cx="2593070" cy="639450"/>
          </a:xfrm>
          <a:prstGeom prst="rect">
            <a:avLst/>
          </a:prstGeom>
          <a:solidFill>
            <a:srgbClr val="D4DEFA"/>
          </a:solidFill>
          <a:ln w="12700">
            <a:solidFill>
              <a:schemeClr val="accent1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대표자 </a:t>
            </a:r>
            <a:r>
              <a:rPr lang="en-US" altLang="ko-KR" sz="14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: </a:t>
            </a:r>
            <a:r>
              <a:rPr lang="ko-KR" altLang="en-US" sz="14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홍길동</a:t>
            </a:r>
            <a:endParaRPr lang="en-US" altLang="ko-KR" sz="1400" b="1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  <a:p>
            <a:pPr indent="-177800" algn="ctr" defTabSz="895350" rtl="0">
              <a:buSzPct val="120000"/>
            </a:pPr>
            <a:r>
              <a:rPr lang="en-US" altLang="ko-KR" sz="1400" b="1" kern="1200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010-1111-2222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6353576" y="2519985"/>
            <a:ext cx="2160000" cy="440963"/>
          </a:xfrm>
          <a:prstGeom prst="rect">
            <a:avLst/>
          </a:prstGeom>
          <a:solidFill>
            <a:srgbClr val="D4DEFA"/>
          </a:solidFill>
          <a:ln w="12700">
            <a:solidFill>
              <a:schemeClr val="accent1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dirty="0">
                <a:solidFill>
                  <a:prstClr val="black"/>
                </a:solidFill>
                <a:latin typeface="Trebuchet MS" pitchFamily="34" charset="0"/>
                <a:ea typeface="맑은 고딕"/>
                <a:cs typeface="Tahoma" pitchFamily="34" charset="0"/>
              </a:rPr>
              <a:t>현장소장</a:t>
            </a:r>
            <a:endParaRPr lang="en-US" altLang="ko-KR" sz="1400" b="1" kern="1200" dirty="0">
              <a:solidFill>
                <a:prstClr val="black"/>
              </a:solidFill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647564" y="3222501"/>
            <a:ext cx="2160000" cy="4409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kern="1200" dirty="0">
                <a:latin typeface="Trebuchet MS" pitchFamily="34" charset="0"/>
                <a:ea typeface="맑은 고딕"/>
                <a:cs typeface="Tahoma" pitchFamily="34" charset="0"/>
              </a:rPr>
              <a:t>부장 유재석 </a:t>
            </a:r>
            <a:endParaRPr lang="en-US" altLang="ko-KR" sz="1400" b="1" dirty="0">
              <a:latin typeface="Trebuchet MS" pitchFamily="34" charset="0"/>
              <a:ea typeface="맑은 고딕"/>
              <a:cs typeface="Tahoma" pitchFamily="34" charset="0"/>
            </a:endParaRPr>
          </a:p>
          <a:p>
            <a:pPr indent="-177800" algn="ctr" defTabSz="895350" rtl="0">
              <a:buSzPct val="120000"/>
            </a:pPr>
            <a:r>
              <a:rPr lang="en-US" altLang="ko-KR" sz="1400" b="1" kern="1200" dirty="0">
                <a:latin typeface="Trebuchet MS" pitchFamily="34" charset="0"/>
                <a:ea typeface="맑은 고딕"/>
                <a:cs typeface="Tahoma" pitchFamily="34" charset="0"/>
              </a:rPr>
              <a:t>010-2222-9999 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644327" y="4725144"/>
            <a:ext cx="6591969" cy="936104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defTabSz="895350">
              <a:buSzPct val="120000"/>
            </a:pPr>
            <a:r>
              <a:rPr lang="en-US" altLang="ko-KR" sz="1400" b="1" dirty="0">
                <a:latin typeface="맑은 고딕"/>
                <a:ea typeface="맑은 고딕"/>
                <a:cs typeface="Tahoma" pitchFamily="34" charset="0"/>
              </a:rPr>
              <a:t>  ※ </a:t>
            </a:r>
            <a:r>
              <a:rPr lang="ko-KR" altLang="en-US" sz="1400" b="1" dirty="0">
                <a:latin typeface="맑은 고딕"/>
                <a:ea typeface="맑은 고딕"/>
                <a:cs typeface="Tahoma" pitchFamily="34" charset="0"/>
              </a:rPr>
              <a:t>안전관리자 </a:t>
            </a:r>
            <a:r>
              <a:rPr lang="en-US" altLang="ko-KR" sz="1400" b="1" dirty="0">
                <a:latin typeface="맑은 고딕"/>
                <a:ea typeface="맑은 고딕"/>
                <a:cs typeface="Tahoma" pitchFamily="34" charset="0"/>
              </a:rPr>
              <a:t>/ </a:t>
            </a:r>
            <a:r>
              <a:rPr lang="ko-KR" altLang="en-US" sz="1400" b="1" dirty="0">
                <a:latin typeface="맑은 고딕"/>
                <a:ea typeface="맑은 고딕"/>
                <a:cs typeface="Tahoma" pitchFamily="34" charset="0"/>
              </a:rPr>
              <a:t>현장소장 </a:t>
            </a:r>
            <a:r>
              <a:rPr lang="en-US" altLang="ko-KR" sz="1400" b="1" dirty="0">
                <a:latin typeface="맑은 고딕"/>
                <a:ea typeface="맑은 고딕"/>
                <a:cs typeface="Tahoma" pitchFamily="34" charset="0"/>
              </a:rPr>
              <a:t>:  </a:t>
            </a:r>
            <a:r>
              <a:rPr lang="ko-KR" altLang="en-US" sz="1400" b="1" dirty="0">
                <a:latin typeface="맑은 고딕"/>
                <a:ea typeface="맑은 고딕"/>
                <a:cs typeface="Tahoma" pitchFamily="34" charset="0"/>
              </a:rPr>
              <a:t>관련 자격 및 도시가스 시공 경력 </a:t>
            </a:r>
            <a:r>
              <a:rPr lang="en-US" altLang="ko-KR" sz="1400" b="1" dirty="0">
                <a:latin typeface="맑은 고딕"/>
                <a:ea typeface="맑은 고딕"/>
                <a:cs typeface="Tahoma" pitchFamily="34" charset="0"/>
              </a:rPr>
              <a:t>10</a:t>
            </a:r>
            <a:r>
              <a:rPr lang="ko-KR" altLang="en-US" sz="1400" b="1" dirty="0">
                <a:latin typeface="맑은 고딕"/>
                <a:ea typeface="맑은 고딕"/>
                <a:cs typeface="Tahoma" pitchFamily="34" charset="0"/>
              </a:rPr>
              <a:t>년 </a:t>
            </a:r>
            <a:r>
              <a:rPr lang="ko-KR" altLang="en-US" sz="1400" b="1" dirty="0" err="1">
                <a:latin typeface="맑은 고딕"/>
                <a:ea typeface="맑은 고딕"/>
                <a:cs typeface="Tahoma" pitchFamily="34" charset="0"/>
              </a:rPr>
              <a:t>이상자</a:t>
            </a:r>
            <a:r>
              <a:rPr lang="ko-KR" altLang="en-US" sz="1400" b="1" dirty="0">
                <a:latin typeface="맑은 고딕"/>
                <a:ea typeface="맑은 고딕"/>
                <a:cs typeface="Tahoma" pitchFamily="34" charset="0"/>
              </a:rPr>
              <a:t> 배치</a:t>
            </a:r>
            <a:endParaRPr lang="en-US" altLang="ko-KR" sz="1400" b="1" dirty="0">
              <a:latin typeface="맑은 고딕"/>
              <a:ea typeface="맑은 고딕"/>
              <a:cs typeface="Tahoma" pitchFamily="34" charset="0"/>
            </a:endParaRPr>
          </a:p>
          <a:p>
            <a:pPr indent="-177800" defTabSz="895350">
              <a:spcBef>
                <a:spcPts val="600"/>
              </a:spcBef>
              <a:buSzPct val="120000"/>
            </a:pPr>
            <a:r>
              <a:rPr lang="ko-KR" altLang="en-US" sz="1400" b="1" dirty="0">
                <a:latin typeface="맑은 고딕"/>
                <a:ea typeface="맑은 고딕"/>
                <a:cs typeface="Tahoma" pitchFamily="34" charset="0"/>
              </a:rPr>
              <a:t>  </a:t>
            </a:r>
            <a:r>
              <a:rPr lang="en-US" altLang="ko-KR" sz="1400" b="1" dirty="0">
                <a:latin typeface="맑은 고딕"/>
                <a:ea typeface="맑은 고딕"/>
                <a:cs typeface="Tahoma" pitchFamily="34" charset="0"/>
              </a:rPr>
              <a:t>※ </a:t>
            </a:r>
            <a:r>
              <a:rPr lang="ko-KR" altLang="en-US" sz="1400" b="1" dirty="0">
                <a:latin typeface="맑은 고딕"/>
                <a:ea typeface="맑은 고딕"/>
                <a:cs typeface="Tahoma" pitchFamily="34" charset="0"/>
              </a:rPr>
              <a:t>신규채용 및 단기 근속 작업자 </a:t>
            </a:r>
            <a:r>
              <a:rPr lang="en-US" altLang="ko-KR" sz="1400" b="1" dirty="0">
                <a:latin typeface="맑은 고딕"/>
                <a:ea typeface="맑은 고딕"/>
                <a:cs typeface="Tahoma" pitchFamily="34" charset="0"/>
              </a:rPr>
              <a:t>: </a:t>
            </a:r>
            <a:r>
              <a:rPr lang="ko-KR" altLang="en-US" sz="1400" b="1" dirty="0">
                <a:latin typeface="맑은 고딕"/>
                <a:ea typeface="맑은 고딕"/>
                <a:cs typeface="Tahoma" pitchFamily="34" charset="0"/>
              </a:rPr>
              <a:t>작업 전 안전교육 및 직무교육 실시 </a:t>
            </a:r>
            <a:r>
              <a:rPr lang="en-US" altLang="ko-KR" sz="1400" b="1" dirty="0">
                <a:latin typeface="맑은 고딕"/>
                <a:ea typeface="맑은 고딕"/>
                <a:cs typeface="Tahoma" pitchFamily="34" charset="0"/>
              </a:rPr>
              <a:t>   </a:t>
            </a:r>
            <a:endParaRPr lang="en-US" altLang="ko-KR" sz="1400" b="1" dirty="0">
              <a:latin typeface="Trebuchet MS" pitchFamily="34" charset="0"/>
              <a:cs typeface="Tahoma" pitchFamily="34" charset="0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6372440" y="3212976"/>
            <a:ext cx="2160000" cy="4409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36000" tIns="180000" rIns="36000" bIns="18000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7800" algn="ctr" defTabSz="895350" rtl="0">
              <a:buSzPct val="120000"/>
            </a:pPr>
            <a:r>
              <a:rPr lang="ko-KR" altLang="en-US" sz="1400" b="1" kern="1200" dirty="0">
                <a:latin typeface="Trebuchet MS" pitchFamily="34" charset="0"/>
                <a:ea typeface="맑은 고딕"/>
                <a:cs typeface="Tahoma" pitchFamily="34" charset="0"/>
              </a:rPr>
              <a:t>부장 </a:t>
            </a:r>
            <a:r>
              <a:rPr lang="en-US" altLang="ko-KR" sz="1400" b="1" kern="1200" dirty="0">
                <a:latin typeface="Trebuchet MS" pitchFamily="34" charset="0"/>
                <a:ea typeface="맑은 고딕"/>
                <a:cs typeface="Tahoma" pitchFamily="34" charset="0"/>
              </a:rPr>
              <a:t> </a:t>
            </a:r>
            <a:r>
              <a:rPr lang="ko-KR" altLang="en-US" sz="1400" b="1" kern="1200" dirty="0">
                <a:latin typeface="Trebuchet MS" pitchFamily="34" charset="0"/>
                <a:ea typeface="맑은 고딕"/>
                <a:cs typeface="Tahoma" pitchFamily="34" charset="0"/>
              </a:rPr>
              <a:t>박명수 </a:t>
            </a:r>
            <a:endParaRPr lang="en-US" altLang="ko-KR" sz="1400" b="1" kern="1200" dirty="0">
              <a:latin typeface="Trebuchet MS" pitchFamily="34" charset="0"/>
              <a:ea typeface="맑은 고딕"/>
              <a:cs typeface="Tahoma" pitchFamily="34" charset="0"/>
            </a:endParaRPr>
          </a:p>
          <a:p>
            <a:pPr indent="-177800" algn="ctr" defTabSz="895350" rtl="0">
              <a:buSzPct val="120000"/>
            </a:pPr>
            <a:r>
              <a:rPr lang="en-US" altLang="ko-KR" sz="1400" b="1" dirty="0">
                <a:latin typeface="Trebuchet MS" pitchFamily="34" charset="0"/>
                <a:ea typeface="맑은 고딕"/>
                <a:cs typeface="Tahoma" pitchFamily="34" charset="0"/>
              </a:rPr>
              <a:t>010-3333-8888</a:t>
            </a:r>
            <a:endParaRPr lang="en-US" altLang="ko-KR" sz="1400" b="1" kern="1200" dirty="0">
              <a:latin typeface="Trebuchet MS" pitchFamily="34" charset="0"/>
              <a:ea typeface="맑은 고딕"/>
              <a:cs typeface="Tahoma" pitchFamily="34" charset="0"/>
            </a:endParaRPr>
          </a:p>
        </p:txBody>
      </p:sp>
      <p:sp>
        <p:nvSpPr>
          <p:cNvPr id="21" name="제목 1"/>
          <p:cNvSpPr>
            <a:spLocks noGrp="1"/>
          </p:cNvSpPr>
          <p:nvPr>
            <p:ph type="title"/>
          </p:nvPr>
        </p:nvSpPr>
        <p:spPr>
          <a:xfrm rot="20837499">
            <a:off x="2315296" y="2978130"/>
            <a:ext cx="4513407" cy="91552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슬라이드 번호 개체 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17</a:t>
            </a:fld>
            <a:endParaRPr lang="ko-KR" altLang="en-US"/>
          </a:p>
        </p:txBody>
      </p:sp>
      <p:sp>
        <p:nvSpPr>
          <p:cNvPr id="5" name="텍스트 개체 틀 4"/>
          <p:cNvSpPr txBox="1">
            <a:spLocks/>
          </p:cNvSpPr>
          <p:nvPr/>
        </p:nvSpPr>
        <p:spPr>
          <a:xfrm>
            <a:off x="-78582" y="901291"/>
            <a:ext cx="9184481" cy="40556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1500" b="1" dirty="0"/>
              <a:t>        </a:t>
            </a:r>
            <a:r>
              <a:rPr lang="en-US" altLang="ko-KR" sz="1500" b="1" dirty="0">
                <a:latin typeface="맑은 고딕"/>
                <a:ea typeface="맑은 고딕"/>
              </a:rPr>
              <a:t>■ SHE</a:t>
            </a:r>
            <a:r>
              <a:rPr lang="ko-KR" altLang="en-US" sz="1500" b="1" dirty="0">
                <a:latin typeface="맑은 고딕"/>
                <a:ea typeface="맑은 고딕"/>
              </a:rPr>
              <a:t>비용 집행</a:t>
            </a:r>
            <a:r>
              <a:rPr lang="en-US" altLang="ko-KR" sz="1500" b="1" dirty="0">
                <a:latin typeface="맑은 고딕"/>
                <a:ea typeface="맑은 고딕"/>
              </a:rPr>
              <a:t>(</a:t>
            </a:r>
            <a:r>
              <a:rPr lang="ko-KR" altLang="en-US" sz="1500" b="1" dirty="0">
                <a:latin typeface="맑은 고딕"/>
                <a:ea typeface="맑은 고딕"/>
              </a:rPr>
              <a:t>안</a:t>
            </a:r>
            <a:r>
              <a:rPr lang="en-US" altLang="ko-KR" sz="1500" b="1" dirty="0">
                <a:latin typeface="맑은 고딕"/>
                <a:ea typeface="맑은 고딕"/>
              </a:rPr>
              <a:t>)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1500" b="1" dirty="0"/>
              <a:t>            </a:t>
            </a:r>
            <a:endParaRPr kumimoji="0" lang="en-US" altLang="ko-KR" sz="15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ko-KR" sz="1500" b="1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0" y="-905"/>
            <a:ext cx="2665711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>
                <a:latin typeface="맑은 고딕"/>
                <a:ea typeface="맑은 고딕"/>
                <a:cs typeface="+mj-cs"/>
              </a:rPr>
              <a:t>7. SHE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비용 집행방안</a:t>
            </a:r>
            <a:r>
              <a:rPr lang="en-US" altLang="ko-KR" b="1" dirty="0">
                <a:latin typeface="맑은 고딕"/>
                <a:ea typeface="맑은 고딕"/>
                <a:cs typeface="+mj-cs"/>
              </a:rPr>
              <a:t>  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/>
        </p:nvGraphicFramePr>
        <p:xfrm>
          <a:off x="575556" y="1304764"/>
          <a:ext cx="7920880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47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898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구분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 err="1">
                          <a:latin typeface="+mj-ea"/>
                          <a:ea typeface="+mj-ea"/>
                          <a:cs typeface="Meiryo" pitchFamily="34" charset="-128"/>
                        </a:rPr>
                        <a:t>공사명</a:t>
                      </a:r>
                      <a:endParaRPr lang="ko-KR" altLang="en-US" sz="14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3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>
                          <a:latin typeface="+mj-ea"/>
                          <a:ea typeface="+mj-ea"/>
                          <a:cs typeface="Meiryo" pitchFamily="34" charset="-128"/>
                        </a:rPr>
                        <a:t>계약금액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3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0" dirty="0">
                          <a:latin typeface="+mj-ea"/>
                          <a:ea typeface="+mj-ea"/>
                          <a:cs typeface="Meiryo" pitchFamily="34" charset="-128"/>
                        </a:rPr>
                        <a:t>예상 안전관리비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3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1" name="표 10"/>
          <p:cNvGraphicFramePr>
            <a:graphicFrameLocks noGrp="1"/>
          </p:cNvGraphicFramePr>
          <p:nvPr/>
        </p:nvGraphicFramePr>
        <p:xfrm>
          <a:off x="575556" y="2523753"/>
          <a:ext cx="7920878" cy="36791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15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15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15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15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15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15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3155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8985">
                <a:tc gridSpan="7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세부 내역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품   명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수   량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단 위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단   가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금   액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사용처</a:t>
                      </a:r>
                      <a:endParaRPr lang="ko-KR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HY신명조"/>
                        </a:rPr>
                        <a:t>비고</a:t>
                      </a: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>
                          <a:effectLst/>
                        </a:rPr>
                        <a:t>근로자 형광조끼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EA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1100" u="none" strike="noStrike" dirty="0">
                          <a:effectLst/>
                          <a:latin typeface="+mj-lt"/>
                        </a:rPr>
                        <a:t>              </a:t>
                      </a:r>
                      <a:r>
                        <a:rPr lang="en-US" altLang="ko-KR" sz="1100" u="none" strike="noStrike" dirty="0">
                          <a:effectLst/>
                          <a:latin typeface="+mj-lt"/>
                        </a:rPr>
                        <a:t>8,000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   80,000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 dirty="0">
                          <a:effectLst/>
                        </a:rPr>
                        <a:t>현장 </a:t>
                      </a:r>
                      <a:r>
                        <a:rPr lang="ko-KR" altLang="en-US" sz="1100" u="none" strike="noStrike" dirty="0" err="1">
                          <a:effectLst/>
                        </a:rPr>
                        <a:t>배치시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u="none" strike="noStrike" dirty="0">
                          <a:effectLst/>
                        </a:rPr>
                        <a:t>보 안 경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u="none" strike="noStrike" dirty="0">
                          <a:effectLst/>
                        </a:rPr>
                        <a:t>10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EA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1100" u="none" strike="noStrike" dirty="0">
                          <a:effectLst/>
                          <a:latin typeface="+mj-lt"/>
                        </a:rPr>
                        <a:t>              </a:t>
                      </a:r>
                      <a:r>
                        <a:rPr lang="en-US" altLang="ko-KR" sz="1100" u="none" strike="noStrike" dirty="0">
                          <a:effectLst/>
                          <a:latin typeface="+mj-lt"/>
                        </a:rPr>
                        <a:t>6,000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60,000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u="none" strike="noStrike" dirty="0">
                          <a:effectLst/>
                        </a:rPr>
                        <a:t>현장 </a:t>
                      </a:r>
                      <a:r>
                        <a:rPr lang="ko-KR" altLang="en-US" sz="1100" u="none" strike="noStrike" dirty="0" err="1">
                          <a:effectLst/>
                        </a:rPr>
                        <a:t>배치시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안 전 띠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EA</a:t>
                      </a: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1100" u="none" strike="noStrike" dirty="0">
                          <a:effectLst/>
                          <a:latin typeface="+mj-lt"/>
                        </a:rPr>
                        <a:t>              </a:t>
                      </a:r>
                      <a:r>
                        <a:rPr lang="en-US" altLang="ko-KR" sz="1100" u="none" strike="noStrike" dirty="0">
                          <a:effectLst/>
                          <a:latin typeface="+mj-lt"/>
                        </a:rPr>
                        <a:t>6,500</a:t>
                      </a:r>
                      <a:r>
                        <a:rPr lang="ko-KR" altLang="en-US" sz="1100" u="none" strike="noStrike" dirty="0">
                          <a:effectLst/>
                          <a:latin typeface="+mj-lt"/>
                        </a:rPr>
                        <a:t>             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>
                          <a:latin typeface="+mj-lt"/>
                        </a:rPr>
                        <a:t>65,000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현장 </a:t>
                      </a: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배치시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43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안전벨트</a:t>
                      </a: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EA</a:t>
                      </a: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1100" u="none" strike="noStrike" dirty="0">
                          <a:effectLst/>
                          <a:latin typeface="+mj-lt"/>
                        </a:rPr>
                        <a:t>             </a:t>
                      </a:r>
                      <a:r>
                        <a:rPr lang="en-US" altLang="ko-KR" sz="1100" u="none" strike="noStrike" dirty="0">
                          <a:effectLst/>
                          <a:latin typeface="+mj-lt"/>
                        </a:rPr>
                        <a:t>50,000</a:t>
                      </a:r>
                      <a:r>
                        <a:rPr lang="ko-KR" altLang="en-US" sz="1100" u="none" strike="noStrike" dirty="0">
                          <a:effectLst/>
                          <a:latin typeface="+mj-lt"/>
                        </a:rPr>
                        <a:t>                 </a:t>
                      </a:r>
                      <a:r>
                        <a:rPr lang="en-US" altLang="ko-KR" sz="1100" u="none" strike="noStrike" dirty="0">
                          <a:effectLst/>
                          <a:latin typeface="+mj-lt"/>
                        </a:rPr>
                        <a:t>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>
                          <a:latin typeface="+mj-lt"/>
                        </a:rPr>
                        <a:t>500,000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현장 </a:t>
                      </a: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배치시</a:t>
                      </a:r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 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추락 </a:t>
                      </a:r>
                      <a:r>
                        <a:rPr lang="ko-KR" alt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방지대</a:t>
                      </a:r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4053" marR="4053" marT="405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EA</a:t>
                      </a: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ko-KR" altLang="en-US" sz="1100" u="none" strike="noStrike" dirty="0">
                          <a:effectLst/>
                          <a:latin typeface="+mj-lt"/>
                        </a:rPr>
                        <a:t>             </a:t>
                      </a:r>
                      <a:r>
                        <a:rPr lang="en-US" altLang="ko-KR" sz="1100" u="none" strike="noStrike" dirty="0">
                          <a:effectLst/>
                          <a:latin typeface="+mj-lt"/>
                        </a:rPr>
                        <a:t>40,000</a:t>
                      </a:r>
                      <a:r>
                        <a:rPr lang="ko-KR" altLang="en-US" sz="1100" u="none" strike="noStrike" dirty="0">
                          <a:effectLst/>
                          <a:latin typeface="+mj-lt"/>
                        </a:rPr>
                        <a:t>             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>
                          <a:latin typeface="+mj-lt"/>
                        </a:rPr>
                        <a:t>400,000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현장 </a:t>
                      </a:r>
                      <a:r>
                        <a:rPr lang="ko-KR" alt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HY신명조"/>
                        </a:rPr>
                        <a:t>배치시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HY신명조"/>
                      </a:endParaRPr>
                    </a:p>
                  </a:txBody>
                  <a:tcPr marL="4053" marR="4053" marT="40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898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>
                          <a:latin typeface="+mj-ea"/>
                          <a:ea typeface="+mj-ea"/>
                          <a:cs typeface="Meiryo" pitchFamily="34" charset="-128"/>
                        </a:rPr>
                        <a:t>합계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>
                          <a:latin typeface="+mj-lt"/>
                        </a:rPr>
                        <a:t>1,105,000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12" name="제목 1"/>
          <p:cNvSpPr>
            <a:spLocks noGrp="1"/>
          </p:cNvSpPr>
          <p:nvPr>
            <p:ph type="title"/>
          </p:nvPr>
        </p:nvSpPr>
        <p:spPr>
          <a:xfrm rot="20837499">
            <a:off x="2315296" y="2978130"/>
            <a:ext cx="4513407" cy="91552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9"/>
          <p:cNvSpPr txBox="1">
            <a:spLocks noChangeArrowheads="1"/>
          </p:cNvSpPr>
          <p:nvPr/>
        </p:nvSpPr>
        <p:spPr bwMode="auto">
          <a:xfrm>
            <a:off x="0" y="2938463"/>
            <a:ext cx="9906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latinLnBrk="0" hangingPunct="0"/>
            <a:r>
              <a:rPr kumimoji="0" lang="en-US" altLang="ko-KR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itchFamily="34" charset="0"/>
                <a:ea typeface="맑은 고딕" pitchFamily="50" charset="-127"/>
              </a:rPr>
              <a:t>End  of  Documents</a:t>
            </a:r>
            <a:endParaRPr kumimoji="0" lang="ko-KR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Trebuchet MS" pitchFamily="34" charset="0"/>
              <a:ea typeface="맑은 고딕" pitchFamily="50" charset="-127"/>
            </a:endParaRPr>
          </a:p>
        </p:txBody>
      </p:sp>
      <p:sp>
        <p:nvSpPr>
          <p:cNvPr id="4" name="제목 1"/>
          <p:cNvSpPr txBox="1">
            <a:spLocks/>
          </p:cNvSpPr>
          <p:nvPr/>
        </p:nvSpPr>
        <p:spPr>
          <a:xfrm>
            <a:off x="0" y="-905"/>
            <a:ext cx="5976156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4.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교육계획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보호구지급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 dirty="0">
                <a:latin typeface="맑은 고딕"/>
                <a:ea typeface="맑은 고딕"/>
                <a:cs typeface="+mj-cs"/>
              </a:rPr>
              <a:t>위험성평가 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/ </a:t>
            </a:r>
            <a:r>
              <a:rPr lang="ko-KR" altLang="en-US" sz="1700" b="1">
                <a:latin typeface="맑은 고딕"/>
                <a:ea typeface="맑은 고딕"/>
                <a:cs typeface="+mj-cs"/>
              </a:rPr>
              <a:t>비상연락망</a:t>
            </a:r>
            <a:r>
              <a:rPr lang="en-US" altLang="ko-KR" sz="1700" b="1" dirty="0">
                <a:latin typeface="맑은 고딕"/>
                <a:ea typeface="맑은 고딕"/>
                <a:cs typeface="+mj-cs"/>
              </a:rPr>
              <a:t> </a:t>
            </a:r>
            <a:endParaRPr kumimoji="0" lang="ko-KR" altLang="en-US" sz="17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251520" y="404664"/>
            <a:ext cx="385191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 latinLnBrk="1">
              <a:spcAft>
                <a:spcPts val="0"/>
              </a:spcAft>
            </a:pPr>
            <a:r>
              <a:rPr lang="ko-KR" altLang="en-US" sz="2800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 </a:t>
            </a:r>
            <a:r>
              <a:rPr lang="ko-KR" altLang="en-US" sz="2800" b="1" dirty="0">
                <a:solidFill>
                  <a:prstClr val="black"/>
                </a:solidFill>
                <a:latin typeface="맑은 고딕"/>
              </a:rPr>
              <a:t>목 차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2051720" y="1196752"/>
            <a:ext cx="6624736" cy="5463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14350" indent="-514350" fontAlgn="auto" latinLnBrk="1">
              <a:spcAft>
                <a:spcPts val="0"/>
              </a:spcAft>
              <a:buFont typeface="+mj-lt"/>
              <a:buAutoNum type="arabicPeriod"/>
            </a:pPr>
            <a:r>
              <a:rPr lang="en-US" altLang="ko-KR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SHE </a:t>
            </a:r>
            <a:r>
              <a:rPr lang="ko-KR" altLang="en-US" b="1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경영 방침</a:t>
            </a:r>
            <a:endParaRPr lang="en-US" altLang="ko-KR" b="1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 fontAlgn="auto" latinLnBrk="1">
              <a:spcAft>
                <a:spcPts val="0"/>
              </a:spcAft>
              <a:buFont typeface="+mj-lt"/>
              <a:buAutoNum type="arabicPeriod"/>
            </a:pPr>
            <a:r>
              <a:rPr lang="ko-KR" altLang="en-US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협력회사 역할과 의무</a:t>
            </a:r>
            <a:endParaRPr lang="en-US" altLang="ko-KR" b="1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 fontAlgn="auto" latinLnBrk="1">
              <a:spcAft>
                <a:spcPts val="600"/>
              </a:spcAft>
              <a:buFont typeface="+mj-lt"/>
              <a:buAutoNum type="arabicPeriod"/>
            </a:pPr>
            <a:r>
              <a:rPr lang="ko-KR" altLang="en-US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작업 중 </a:t>
            </a:r>
            <a:r>
              <a:rPr lang="en-US" altLang="ko-KR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SHE </a:t>
            </a:r>
            <a:r>
              <a:rPr lang="ko-KR" altLang="en-US" b="1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확보계획</a:t>
            </a:r>
            <a:endParaRPr lang="en-US" altLang="ko-KR" b="1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fontAlgn="auto" latinLnBrk="1">
              <a:spcAft>
                <a:spcPts val="300"/>
              </a:spcAft>
            </a:pPr>
            <a:r>
              <a:rPr lang="en-US" altLang="ko-KR" sz="1600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      </a:t>
            </a:r>
            <a:r>
              <a:rPr lang="ko-KR" altLang="en-US" sz="160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가</a:t>
            </a:r>
            <a:r>
              <a:rPr lang="en-US" altLang="ko-KR" sz="1600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.  </a:t>
            </a:r>
            <a:r>
              <a:rPr lang="ko-KR" altLang="en-US" sz="160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목 적</a:t>
            </a:r>
            <a:endParaRPr lang="en-US" altLang="ko-KR" sz="1600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fontAlgn="auto" latinLnBrk="1">
              <a:spcAft>
                <a:spcPts val="300"/>
              </a:spcAft>
            </a:pPr>
            <a:r>
              <a:rPr lang="en-US" altLang="ko-KR" sz="1600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      </a:t>
            </a:r>
            <a:r>
              <a:rPr lang="ko-KR" altLang="en-US" sz="160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나</a:t>
            </a:r>
            <a:r>
              <a:rPr lang="en-US" altLang="ko-KR" sz="1600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.  </a:t>
            </a:r>
            <a:r>
              <a:rPr lang="ko-KR" altLang="en-US" sz="160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활동 방침</a:t>
            </a:r>
            <a:endParaRPr lang="en-US" altLang="ko-KR" sz="1600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fontAlgn="auto" latinLnBrk="1">
              <a:spcAft>
                <a:spcPts val="300"/>
              </a:spcAft>
            </a:pPr>
            <a:r>
              <a:rPr lang="en-US" altLang="ko-KR" sz="1600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      </a:t>
            </a:r>
            <a:r>
              <a:rPr lang="ko-KR" altLang="en-US" sz="160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다</a:t>
            </a:r>
            <a:r>
              <a:rPr lang="en-US" altLang="ko-KR" sz="1600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.</a:t>
            </a:r>
            <a:r>
              <a:rPr lang="ko-KR" altLang="en-US" sz="160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  관리자 </a:t>
            </a:r>
            <a:r>
              <a:rPr lang="en-US" altLang="ko-KR" sz="1600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/ </a:t>
            </a:r>
            <a:r>
              <a:rPr lang="ko-KR" altLang="en-US" sz="160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작업자 실천사항</a:t>
            </a:r>
            <a:endParaRPr lang="en-US" altLang="ko-KR" sz="1600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fontAlgn="auto" latinLnBrk="1">
              <a:spcAft>
                <a:spcPts val="300"/>
              </a:spcAft>
            </a:pPr>
            <a:r>
              <a:rPr lang="en-US" altLang="ko-KR" sz="1600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      </a:t>
            </a:r>
            <a:r>
              <a:rPr lang="ko-KR" altLang="en-US" sz="160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라</a:t>
            </a:r>
            <a:r>
              <a:rPr lang="en-US" altLang="ko-KR" sz="1600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.  </a:t>
            </a:r>
            <a:r>
              <a:rPr lang="ko-KR" altLang="en-US" sz="160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중점 위험요소</a:t>
            </a:r>
            <a:endParaRPr lang="en-US" altLang="ko-KR" sz="1600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fontAlgn="auto" latinLnBrk="1">
              <a:spcAft>
                <a:spcPts val="300"/>
              </a:spcAft>
            </a:pPr>
            <a:r>
              <a:rPr lang="en-US" altLang="ko-KR" sz="1600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      </a:t>
            </a:r>
            <a:r>
              <a:rPr lang="ko-KR" altLang="en-US" sz="160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마</a:t>
            </a:r>
            <a:r>
              <a:rPr lang="en-US" altLang="ko-KR" sz="1600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.  </a:t>
            </a:r>
            <a:r>
              <a:rPr lang="ko-KR" altLang="en-US" sz="160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안전작업계획</a:t>
            </a:r>
            <a:endParaRPr lang="en-US" altLang="ko-KR" sz="1600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fontAlgn="auto" latinLnBrk="1">
              <a:spcAft>
                <a:spcPts val="300"/>
              </a:spcAft>
            </a:pPr>
            <a:endParaRPr lang="en-US" altLang="ko-KR" sz="1600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>
              <a:spcAft>
                <a:spcPts val="600"/>
              </a:spcAft>
              <a:buFont typeface="+mj-lt"/>
              <a:buAutoNum type="arabicPeriod" startAt="4"/>
            </a:pPr>
            <a:r>
              <a:rPr lang="ko-KR" altLang="en-US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교육계획 </a:t>
            </a:r>
            <a:r>
              <a:rPr lang="en-US" altLang="ko-KR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/ </a:t>
            </a:r>
            <a:r>
              <a:rPr lang="ko-KR" altLang="en-US" b="1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보호구지급 </a:t>
            </a:r>
            <a:r>
              <a:rPr lang="en-US" altLang="ko-KR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/ </a:t>
            </a:r>
            <a:r>
              <a:rPr lang="ko-KR" altLang="en-US" b="1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위험성평가 </a:t>
            </a:r>
            <a:r>
              <a:rPr lang="en-US" altLang="ko-KR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/ </a:t>
            </a:r>
            <a:r>
              <a:rPr lang="ko-KR" altLang="en-US" b="1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비상연락망</a:t>
            </a:r>
            <a:endParaRPr lang="en-US" altLang="ko-KR" b="1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>
              <a:spcAft>
                <a:spcPts val="600"/>
              </a:spcAft>
              <a:buFont typeface="+mj-lt"/>
              <a:buAutoNum type="arabicPeriod" startAt="4"/>
            </a:pPr>
            <a:r>
              <a:rPr lang="ko-KR" altLang="en-US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자체 </a:t>
            </a:r>
            <a:r>
              <a:rPr lang="en-US" altLang="ko-KR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SHE </a:t>
            </a:r>
            <a:r>
              <a:rPr lang="ko-KR" altLang="en-US" b="1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점검방안</a:t>
            </a:r>
            <a:endParaRPr lang="en-US" altLang="ko-KR" b="1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>
              <a:spcAft>
                <a:spcPts val="600"/>
              </a:spcAft>
              <a:buFont typeface="+mj-lt"/>
              <a:buAutoNum type="arabicPeriod" startAt="4"/>
            </a:pPr>
            <a:r>
              <a:rPr lang="ko-KR" altLang="en-US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인력배치 방안</a:t>
            </a:r>
            <a:endParaRPr lang="en-US" altLang="ko-KR" b="1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>
              <a:spcAft>
                <a:spcPts val="600"/>
              </a:spcAft>
              <a:buFont typeface="+mj-lt"/>
              <a:buAutoNum type="arabicPeriod" startAt="4"/>
            </a:pPr>
            <a:r>
              <a:rPr lang="en-US" altLang="ko-KR" b="1" dirty="0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SHE</a:t>
            </a:r>
            <a:r>
              <a:rPr lang="ko-KR" altLang="en-US" b="1">
                <a:solidFill>
                  <a:prstClr val="black"/>
                </a:solidFill>
                <a:latin typeface="맑은 고딕"/>
                <a:sym typeface="Wingdings" panose="05000000000000000000" pitchFamily="2" charset="2"/>
              </a:rPr>
              <a:t>비용 집행 방안</a:t>
            </a:r>
            <a:endParaRPr lang="en-US" altLang="ko-KR" b="1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>
              <a:spcAft>
                <a:spcPts val="600"/>
              </a:spcAft>
              <a:buFont typeface="+mj-lt"/>
              <a:buAutoNum type="arabicPeriod" startAt="4"/>
            </a:pPr>
            <a:endParaRPr lang="en-US" altLang="ko-KR" b="1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>
              <a:spcAft>
                <a:spcPts val="600"/>
              </a:spcAft>
              <a:buFont typeface="+mj-lt"/>
              <a:buAutoNum type="arabicPeriod" startAt="4"/>
            </a:pPr>
            <a:endParaRPr lang="en-US" altLang="ko-KR" b="1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514350" indent="-514350">
              <a:spcAft>
                <a:spcPts val="600"/>
              </a:spcAft>
              <a:buFont typeface="+mj-lt"/>
              <a:buAutoNum type="arabicPeriod" startAt="4"/>
            </a:pPr>
            <a:endParaRPr lang="en-US" altLang="ko-KR" b="1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  <a:p>
            <a:pPr marL="342900" indent="-342900" fontAlgn="auto" latinLnBrk="1">
              <a:spcAft>
                <a:spcPts val="300"/>
              </a:spcAft>
              <a:buFont typeface="+mj-lt"/>
              <a:buAutoNum type="arabicPeriod" startAt="4"/>
            </a:pPr>
            <a:endParaRPr lang="en-US" altLang="ko-KR" b="1" dirty="0">
              <a:solidFill>
                <a:prstClr val="black"/>
              </a:solidFill>
              <a:latin typeface="맑은 고딕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5974784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직사각형 38"/>
          <p:cNvSpPr/>
          <p:nvPr/>
        </p:nvSpPr>
        <p:spPr>
          <a:xfrm>
            <a:off x="575556" y="1000733"/>
            <a:ext cx="7992888" cy="525719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1" lang="ko-KR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2" name="텍스트 개체 틀 4"/>
          <p:cNvSpPr txBox="1">
            <a:spLocks/>
          </p:cNvSpPr>
          <p:nvPr/>
        </p:nvSpPr>
        <p:spPr>
          <a:xfrm>
            <a:off x="575556" y="1016732"/>
            <a:ext cx="7992888" cy="3996443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600"/>
              </a:spcBef>
            </a:pPr>
            <a:endParaRPr lang="en-US" altLang="ko-KR" sz="800" dirty="0"/>
          </a:p>
          <a:p>
            <a:pPr>
              <a:spcBef>
                <a:spcPts val="600"/>
              </a:spcBef>
            </a:pPr>
            <a:r>
              <a:rPr lang="en-US" altLang="ko-KR" sz="2400" dirty="0"/>
              <a:t> </a:t>
            </a:r>
            <a:r>
              <a:rPr lang="en-US" altLang="ko-KR" sz="2400" b="1" dirty="0"/>
              <a:t>O </a:t>
            </a:r>
            <a:r>
              <a:rPr lang="en-US" altLang="ko-KR" sz="2400" b="1" dirty="0" err="1"/>
              <a:t>O</a:t>
            </a:r>
            <a:r>
              <a:rPr lang="en-US" altLang="ko-KR" sz="2400" b="1" dirty="0"/>
              <a:t> </a:t>
            </a:r>
            <a:r>
              <a:rPr lang="en-US" altLang="ko-KR" sz="2400" b="1" dirty="0" err="1"/>
              <a:t>O</a:t>
            </a:r>
            <a:r>
              <a:rPr lang="en-US" altLang="ko-KR" sz="2400" b="1" dirty="0"/>
              <a:t> </a:t>
            </a:r>
            <a:r>
              <a:rPr lang="ko-KR" altLang="en-US" sz="2400" b="1" dirty="0"/>
              <a:t>주식회사는</a:t>
            </a:r>
            <a:r>
              <a:rPr lang="en-US" altLang="ko-KR" sz="2400" dirty="0"/>
              <a:t> </a:t>
            </a:r>
            <a:r>
              <a:rPr lang="ko-KR" altLang="ko-KR" sz="2400" b="1" dirty="0"/>
              <a:t>안전∙보건∙환경을 </a:t>
            </a:r>
            <a:r>
              <a:rPr lang="ko-KR" altLang="en-US" sz="2400" b="1" dirty="0"/>
              <a:t>기업</a:t>
            </a:r>
            <a:r>
              <a:rPr lang="ko-KR" altLang="ko-KR" sz="2400" b="1" dirty="0"/>
              <a:t>경영</a:t>
            </a:r>
            <a:r>
              <a:rPr lang="ko-KR" altLang="en-US" sz="2400" b="1" dirty="0"/>
              <a:t>의 기본</a:t>
            </a:r>
            <a:endParaRPr lang="en-US" altLang="ko-KR" sz="2400" b="1" dirty="0"/>
          </a:p>
          <a:p>
            <a:pPr>
              <a:spcBef>
                <a:spcPts val="600"/>
              </a:spcBef>
            </a:pPr>
            <a:r>
              <a:rPr lang="en-US" altLang="ko-KR" sz="2400" b="1" dirty="0"/>
              <a:t> </a:t>
            </a:r>
            <a:r>
              <a:rPr lang="ko-KR" altLang="en-US" sz="2400" b="1" dirty="0"/>
              <a:t>으로</a:t>
            </a:r>
            <a:r>
              <a:rPr lang="en-US" altLang="ko-KR" sz="2400" b="1" dirty="0"/>
              <a:t> </a:t>
            </a:r>
            <a:r>
              <a:rPr lang="ko-KR" altLang="en-US" sz="2400" b="1" dirty="0"/>
              <a:t>인식하고 모든</a:t>
            </a:r>
            <a:r>
              <a:rPr lang="en-US" altLang="ko-KR" sz="2400" b="1" dirty="0"/>
              <a:t> </a:t>
            </a:r>
            <a:r>
              <a:rPr lang="ko-KR" altLang="en-US" sz="2400" b="1" dirty="0"/>
              <a:t>작업의 최우선 과제로 삼겠습니다</a:t>
            </a:r>
            <a:r>
              <a:rPr lang="en-US" altLang="ko-KR" sz="2400" b="1" dirty="0"/>
              <a:t>.</a:t>
            </a:r>
            <a:r>
              <a:rPr lang="ko-KR" altLang="en-US" sz="2400" b="1" dirty="0"/>
              <a:t> </a:t>
            </a:r>
            <a:endParaRPr lang="en-US" altLang="ko-KR" sz="2400" b="1" dirty="0"/>
          </a:p>
          <a:p>
            <a:pPr>
              <a:spcBef>
                <a:spcPts val="1200"/>
              </a:spcBef>
            </a:pPr>
            <a:endParaRPr lang="en-US" altLang="ko-KR" sz="1000" b="1" dirty="0"/>
          </a:p>
          <a:p>
            <a:pPr>
              <a:spcBef>
                <a:spcPts val="1200"/>
              </a:spcBef>
            </a:pPr>
            <a:r>
              <a:rPr lang="en-US" altLang="ko-KR" sz="2400" b="1" dirty="0"/>
              <a:t> </a:t>
            </a:r>
            <a:r>
              <a:rPr lang="ko-KR" altLang="en-US" sz="2400" b="1" dirty="0"/>
              <a:t>법규 준수 뿐만 아니라 모든 사고는 예방가능 하다는 </a:t>
            </a:r>
            <a:endParaRPr lang="en-US" altLang="ko-KR" sz="2400" b="1" dirty="0"/>
          </a:p>
          <a:p>
            <a:pPr>
              <a:spcBef>
                <a:spcPts val="1200"/>
              </a:spcBef>
            </a:pPr>
            <a:r>
              <a:rPr lang="en-US" altLang="ko-KR" sz="2400" b="1" dirty="0"/>
              <a:t> </a:t>
            </a:r>
            <a:r>
              <a:rPr lang="ko-KR" altLang="en-US" sz="2400" b="1" dirty="0"/>
              <a:t>신념으로 안전보건 활동에 적극적으로 참여하여</a:t>
            </a:r>
            <a:r>
              <a:rPr lang="en-US" altLang="ko-KR" sz="2400" b="1" dirty="0"/>
              <a:t> </a:t>
            </a:r>
            <a:r>
              <a:rPr lang="ko-KR" altLang="en-US" sz="2400" b="1" dirty="0"/>
              <a:t>모든 </a:t>
            </a:r>
            <a:endParaRPr lang="en-US" altLang="ko-KR" sz="2400" b="1" dirty="0"/>
          </a:p>
          <a:p>
            <a:pPr>
              <a:spcBef>
                <a:spcPts val="1200"/>
              </a:spcBef>
            </a:pPr>
            <a:r>
              <a:rPr lang="en-US" altLang="ko-KR" sz="2400" b="1" dirty="0"/>
              <a:t> </a:t>
            </a:r>
            <a:r>
              <a:rPr lang="ko-KR" altLang="en-US" sz="2400" b="1" dirty="0"/>
              <a:t>직원이 안전하게 작업할 수 있도록 최선을</a:t>
            </a:r>
            <a:r>
              <a:rPr lang="en-US" altLang="ko-KR" sz="2400" b="1" dirty="0"/>
              <a:t> </a:t>
            </a:r>
            <a:r>
              <a:rPr lang="ko-KR" altLang="en-US" sz="2400" b="1" dirty="0"/>
              <a:t>다하겠습니다</a:t>
            </a:r>
            <a:r>
              <a:rPr lang="en-US" altLang="ko-KR" sz="2400" b="1" dirty="0"/>
              <a:t>.</a:t>
            </a:r>
          </a:p>
          <a:p>
            <a:pPr>
              <a:spcBef>
                <a:spcPts val="1200"/>
              </a:spcBef>
            </a:pPr>
            <a:endParaRPr lang="en-US" altLang="ko-KR" sz="1000" b="1" dirty="0"/>
          </a:p>
          <a:p>
            <a:pPr>
              <a:spcBef>
                <a:spcPts val="1200"/>
              </a:spcBef>
            </a:pPr>
            <a:r>
              <a:rPr lang="en-US" altLang="ko-KR" sz="2400" b="1" dirty="0"/>
              <a:t> </a:t>
            </a:r>
            <a:r>
              <a:rPr lang="ko-KR" altLang="en-US" sz="2400" b="1" dirty="0"/>
              <a:t>모든 임직원의 참여와 협력을 바탕으로 </a:t>
            </a:r>
            <a:r>
              <a:rPr lang="en-US" altLang="ko-KR" sz="2400" b="1" dirty="0"/>
              <a:t>SHE</a:t>
            </a:r>
            <a:r>
              <a:rPr lang="ko-KR" altLang="en-US" sz="2400" b="1" dirty="0"/>
              <a:t>경영체계를</a:t>
            </a:r>
            <a:endParaRPr lang="en-US" altLang="ko-KR" sz="2400" b="1" dirty="0"/>
          </a:p>
          <a:p>
            <a:pPr>
              <a:spcBef>
                <a:spcPts val="1200"/>
              </a:spcBef>
            </a:pPr>
            <a:r>
              <a:rPr lang="en-US" altLang="ko-KR" sz="2400" b="1" dirty="0"/>
              <a:t> </a:t>
            </a:r>
            <a:r>
              <a:rPr lang="ko-KR" altLang="en-US" sz="2400" b="1" dirty="0"/>
              <a:t>정착하여 무사고 </a:t>
            </a:r>
            <a:r>
              <a:rPr lang="en-US" altLang="ko-KR" sz="2400" b="1" dirty="0"/>
              <a:t>/ </a:t>
            </a:r>
            <a:r>
              <a:rPr lang="ko-KR" altLang="en-US" sz="2400" b="1" dirty="0" err="1"/>
              <a:t>무재해를</a:t>
            </a:r>
            <a:r>
              <a:rPr lang="ko-KR" altLang="en-US" sz="2400" b="1" dirty="0"/>
              <a:t> 실현하겠습니다</a:t>
            </a:r>
            <a:r>
              <a:rPr lang="en-US" altLang="ko-KR" sz="2400" b="1" dirty="0"/>
              <a:t>.</a:t>
            </a:r>
            <a:r>
              <a:rPr lang="ko-KR" altLang="en-US" sz="2400" b="1" dirty="0"/>
              <a:t> </a:t>
            </a:r>
            <a:br>
              <a:rPr lang="en-US" altLang="ko-KR" sz="2400" b="1" dirty="0"/>
            </a:br>
            <a:endParaRPr lang="en-US" altLang="ko-KR" sz="2400" b="1" dirty="0"/>
          </a:p>
          <a:p>
            <a:pPr>
              <a:spcBef>
                <a:spcPts val="1200"/>
              </a:spcBef>
            </a:pPr>
            <a:r>
              <a:rPr lang="en-US" altLang="ko-KR" sz="2400" b="1" dirty="0"/>
              <a:t>  </a:t>
            </a:r>
            <a:r>
              <a:rPr lang="ko-KR" altLang="en-US" sz="2400" b="1" dirty="0"/>
              <a:t> </a:t>
            </a:r>
            <a:r>
              <a:rPr lang="en-US" altLang="ko-KR" sz="2400" b="1" dirty="0"/>
              <a:t>               O </a:t>
            </a:r>
            <a:r>
              <a:rPr lang="en-US" altLang="ko-KR" sz="2400" b="1" dirty="0" err="1"/>
              <a:t>O</a:t>
            </a:r>
            <a:r>
              <a:rPr lang="en-US" altLang="ko-KR" sz="2400" b="1" dirty="0"/>
              <a:t> </a:t>
            </a:r>
            <a:r>
              <a:rPr lang="en-US" altLang="ko-KR" sz="2400" b="1" dirty="0" err="1"/>
              <a:t>O</a:t>
            </a:r>
            <a:r>
              <a:rPr lang="en-US" altLang="ko-KR" sz="2400" b="1" dirty="0"/>
              <a:t> </a:t>
            </a:r>
            <a:r>
              <a:rPr lang="ko-KR" altLang="en-US" sz="2400" b="1" dirty="0"/>
              <a:t>주식회사  대표이사  </a:t>
            </a:r>
            <a:r>
              <a:rPr lang="en-US" altLang="ko-KR" sz="2400" b="1" dirty="0"/>
              <a:t>O </a:t>
            </a:r>
            <a:r>
              <a:rPr lang="en-US" altLang="ko-KR" sz="2400" b="1" dirty="0" err="1"/>
              <a:t>O</a:t>
            </a:r>
            <a:r>
              <a:rPr lang="en-US" altLang="ko-KR" sz="2400" b="1" dirty="0"/>
              <a:t> </a:t>
            </a:r>
            <a:r>
              <a:rPr lang="en-US" altLang="ko-KR" sz="2400" b="1" dirty="0" err="1"/>
              <a:t>O</a:t>
            </a:r>
            <a:r>
              <a:rPr lang="en-US" altLang="ko-KR" sz="2400" b="1" dirty="0"/>
              <a:t> (</a:t>
            </a:r>
            <a:r>
              <a:rPr lang="ko-KR" altLang="en-US" sz="2400" b="1" dirty="0">
                <a:solidFill>
                  <a:schemeClr val="bg1"/>
                </a:solidFill>
              </a:rPr>
              <a:t>서 명</a:t>
            </a:r>
            <a:r>
              <a:rPr lang="en-US" altLang="ko-KR" sz="2400" b="1" dirty="0"/>
              <a:t>)</a:t>
            </a:r>
          </a:p>
          <a:p>
            <a:pPr>
              <a:spcBef>
                <a:spcPts val="1200"/>
              </a:spcBef>
            </a:pPr>
            <a:endParaRPr lang="en-US" altLang="ko-KR" sz="1000" b="1" dirty="0"/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b="1" dirty="0"/>
              <a:t>              </a:t>
            </a: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-508" y="-905"/>
            <a:ext cx="2773003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>
                <a:latin typeface="맑은 고딕"/>
                <a:ea typeface="맑은 고딕"/>
                <a:cs typeface="+mj-cs"/>
              </a:rPr>
              <a:t>1. SHE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경영방침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 rot="20837499">
            <a:off x="2315296" y="2978130"/>
            <a:ext cx="4513407" cy="91552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슬라이드 번호 개체 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2FDF0-E01C-42B8-B7A7-F59275E0DF4E}" type="slidenum">
              <a:rPr lang="ko-KR" altLang="en-US" smtClean="0"/>
              <a:pPr/>
              <a:t>4</a:t>
            </a:fld>
            <a:endParaRPr lang="ko-KR" altLang="en-US"/>
          </a:p>
        </p:txBody>
      </p:sp>
      <p:graphicFrame>
        <p:nvGraphicFramePr>
          <p:cNvPr id="19" name="표 18"/>
          <p:cNvGraphicFramePr>
            <a:graphicFrameLocks noGrp="1"/>
          </p:cNvGraphicFramePr>
          <p:nvPr/>
        </p:nvGraphicFramePr>
        <p:xfrm>
          <a:off x="347911" y="980729"/>
          <a:ext cx="8460940" cy="50406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92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660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구분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협력회사 역할 </a:t>
                      </a:r>
                      <a:r>
                        <a:rPr lang="en-US" altLang="ko-KR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/ </a:t>
                      </a:r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의무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비고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77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대표이사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계약 이행을 위한 안전</a:t>
                      </a:r>
                      <a:r>
                        <a:rPr lang="en-US" altLang="ko-KR" sz="1400" kern="1200" dirty="0">
                          <a:solidFill>
                            <a:schemeClr val="dk1"/>
                          </a:solidFill>
                          <a:latin typeface="Cambria Math"/>
                          <a:ea typeface="Cambria Math"/>
                          <a:cs typeface="+mn-cs"/>
                        </a:rPr>
                        <a:t>·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보건관리 업무 총괄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</a:t>
                      </a:r>
                      <a:r>
                        <a:rPr lang="en-US" altLang="ko-K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현장 안전관리자</a:t>
                      </a:r>
                      <a:r>
                        <a:rPr lang="en-US" altLang="ko-K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시공관리자 및 현장소장 등 선임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fontAlgn="base" latinLnBrk="1">
                        <a:spcBef>
                          <a:spcPts val="600"/>
                        </a:spcBef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주요 안전보건 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Cambria Math"/>
                          <a:ea typeface="+mn-ea"/>
                          <a:cs typeface="+mn-cs"/>
                        </a:rPr>
                        <a:t>업무계획 승인 및 시행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작업 수행 중 발생한 안전사고의 책임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안전</a:t>
                      </a:r>
                      <a:r>
                        <a:rPr lang="en-US" altLang="ko-KR" sz="1400" kern="1200" dirty="0">
                          <a:solidFill>
                            <a:schemeClr val="dk1"/>
                          </a:solidFill>
                          <a:latin typeface="Cambria Math"/>
                          <a:ea typeface="Cambria Math"/>
                          <a:cs typeface="+mn-cs"/>
                        </a:rPr>
                        <a:t>·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보건작업에 필요한 제반 사항을 최우선으로 지원 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spcBef>
                          <a:spcPts val="600"/>
                        </a:spcBef>
                      </a:pPr>
                      <a:endParaRPr lang="ko-KR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3627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안전관리자</a:t>
                      </a:r>
                      <a:endParaRPr lang="en-US" altLang="ko-KR" sz="14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  <a:p>
                      <a:pPr algn="ctr" latinLnBrk="1"/>
                      <a:r>
                        <a:rPr lang="en-US" altLang="ko-KR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(</a:t>
                      </a:r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시공관리자</a:t>
                      </a:r>
                      <a:r>
                        <a:rPr lang="en-US" altLang="ko-KR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)</a:t>
                      </a:r>
                      <a:endParaRPr lang="ko-KR" altLang="en-US" sz="14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</a:t>
                      </a:r>
                      <a:r>
                        <a:rPr lang="ko-KR" alt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작업자 개인보호구 착용상태 및 작업 준비상태 확인 및 지도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</a:t>
                      </a:r>
                      <a:r>
                        <a:rPr lang="ko-KR" altLang="en-US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비상대기원</a:t>
                      </a:r>
                      <a:r>
                        <a:rPr lang="en-US" altLang="ko-K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신호수 등 필요인력 배치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현장 순찰 및 위험요소 확인 및 보완 조치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안전보건교육</a:t>
                      </a:r>
                      <a:r>
                        <a:rPr lang="en-US" altLang="ko-KR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시행  </a:t>
                      </a:r>
                      <a:endParaRPr lang="en-US" altLang="ko-KR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안전관리비 집행 및 실적 발주자에 통보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현장 정리</a:t>
                      </a:r>
                      <a:r>
                        <a:rPr lang="en-US" altLang="ko-K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정돈 상태 수시 점검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작업 중지 및 재개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현장의 재해에 대한 원인조사</a:t>
                      </a:r>
                      <a:r>
                        <a:rPr lang="en-US" altLang="ko-K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처리 및 재발장지 대책 수립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발주자가 요청한 </a:t>
                      </a:r>
                      <a:r>
                        <a:rPr lang="en-US" altLang="ko-K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SHE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관련 시정</a:t>
                      </a:r>
                      <a:r>
                        <a:rPr lang="en-US" altLang="ko-K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개선 권고에 대한 이행 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○ 산업안전보건법 등 기타 법령에서 정한 사항의 이행 </a:t>
                      </a:r>
                      <a:endParaRPr lang="en-US" altLang="ko-K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spcBef>
                          <a:spcPts val="600"/>
                        </a:spcBef>
                      </a:pPr>
                      <a:endParaRPr lang="ko-KR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제목 1"/>
          <p:cNvSpPr txBox="1">
            <a:spLocks/>
          </p:cNvSpPr>
          <p:nvPr/>
        </p:nvSpPr>
        <p:spPr>
          <a:xfrm>
            <a:off x="-508" y="-905"/>
            <a:ext cx="2773003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>
                <a:latin typeface="맑은 고딕"/>
                <a:ea typeface="맑은 고딕"/>
                <a:cs typeface="+mj-cs"/>
              </a:rPr>
              <a:t>2.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협력회사 역할과 의무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 rot="20837499">
            <a:off x="2315296" y="2978130"/>
            <a:ext cx="4513407" cy="91552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1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4" algn="ctr" rtl="0" latinLnBrk="1">
              <a:spcBef>
                <a:spcPct val="0"/>
              </a:spcBef>
            </a:pPr>
            <a:r>
              <a:rPr lang="en-US" altLang="ko-KR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-6908" y="-905"/>
            <a:ext cx="2773003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>
                <a:latin typeface="맑은 고딕"/>
                <a:ea typeface="맑은 고딕"/>
                <a:cs typeface="+mj-cs"/>
              </a:rPr>
              <a:t>3.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작업 중 </a:t>
            </a:r>
            <a:r>
              <a:rPr lang="en-US" altLang="ko-KR" b="1" dirty="0"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확보 계획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323528" y="743043"/>
            <a:ext cx="23402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0" latinLnBrk="0" hangingPunct="0"/>
            <a:r>
              <a:rPr lang="en-US" altLang="ko-KR" sz="1600" b="1" dirty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600" b="1" dirty="0">
                <a:latin typeface="맑은 고딕" pitchFamily="50" charset="-127"/>
                <a:ea typeface="맑은 고딕" pitchFamily="50" charset="-127"/>
                <a:sym typeface="Wingdings" panose="05000000000000000000" pitchFamily="2" charset="2"/>
              </a:rPr>
              <a:t> </a:t>
            </a:r>
            <a:r>
              <a:rPr lang="en-US" altLang="ko-KR" sz="1600" b="1" dirty="0">
                <a:latin typeface="맑은 고딕" pitchFamily="50" charset="-127"/>
                <a:ea typeface="맑은 고딕" pitchFamily="50" charset="-127"/>
              </a:rPr>
              <a:t>SHE </a:t>
            </a:r>
            <a:r>
              <a:rPr lang="ko-KR" altLang="en-US" sz="1600" b="1">
                <a:latin typeface="맑은 고딕" pitchFamily="50" charset="-127"/>
                <a:ea typeface="맑은 고딕" pitchFamily="50" charset="-127"/>
              </a:rPr>
              <a:t>활동 계획</a:t>
            </a:r>
            <a:endParaRPr lang="ko-KR" altLang="en-US" sz="16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Rectangle 22"/>
          <p:cNvSpPr txBox="1">
            <a:spLocks noChangeArrowheads="1"/>
          </p:cNvSpPr>
          <p:nvPr/>
        </p:nvSpPr>
        <p:spPr>
          <a:xfrm>
            <a:off x="214314" y="1268760"/>
            <a:ext cx="8596312" cy="2914650"/>
          </a:xfrm>
          <a:prstGeom prst="rect">
            <a:avLst/>
          </a:prstGeom>
        </p:spPr>
        <p:txBody>
          <a:bodyPr/>
          <a:lstStyle/>
          <a:p>
            <a:pPr marL="400050" indent="-400050" defTabSz="685800">
              <a:lnSpc>
                <a:spcPct val="90000"/>
              </a:lnSpc>
              <a:spcAft>
                <a:spcPct val="50000"/>
              </a:spcAft>
              <a:buClr>
                <a:srgbClr val="273C82"/>
              </a:buClr>
              <a:buSzPct val="100000"/>
              <a:buFont typeface="Wingdings" pitchFamily="2" charset="2"/>
              <a:buNone/>
            </a:pPr>
            <a:r>
              <a:rPr kumimoji="1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</a:t>
            </a:r>
            <a:r>
              <a:rPr kumimoji="1" lang="en-US" altLang="ko-KR" sz="1400" kern="0" dirty="0"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1" lang="ko-KR" altLang="en-US" sz="1400" kern="0" dirty="0">
                <a:latin typeface="맑은 고딕" pitchFamily="50" charset="-127"/>
                <a:ea typeface="맑은 고딕" pitchFamily="50" charset="-127"/>
              </a:rPr>
              <a:t>가</a:t>
            </a:r>
            <a:r>
              <a:rPr kumimoji="1" lang="en-US" altLang="ko-KR" sz="1400" kern="0" dirty="0">
                <a:latin typeface="맑은 고딕" pitchFamily="50" charset="-127"/>
                <a:ea typeface="맑은 고딕" pitchFamily="50" charset="-127"/>
              </a:rPr>
              <a:t>.</a:t>
            </a:r>
            <a:r>
              <a:rPr kumimoji="1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목  적 </a:t>
            </a:r>
            <a:r>
              <a:rPr kumimoji="1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400" dirty="0">
                <a:latin typeface="맑은 고딕" pitchFamily="50" charset="-127"/>
                <a:ea typeface="맑은 고딕" pitchFamily="50" charset="-127"/>
              </a:rPr>
              <a:t>작업 중 </a:t>
            </a:r>
            <a:r>
              <a:rPr lang="en-US" altLang="ko-KR" sz="1400" dirty="0">
                <a:latin typeface="맑은 고딕" pitchFamily="50" charset="-127"/>
                <a:ea typeface="맑은 고딕" pitchFamily="50" charset="-127"/>
              </a:rPr>
              <a:t>SHE </a:t>
            </a:r>
            <a:r>
              <a:rPr lang="ko-KR" altLang="en-US" sz="1400" b="0" dirty="0">
                <a:latin typeface="맑은 고딕" pitchFamily="50" charset="-127"/>
                <a:ea typeface="맑은 고딕" pitchFamily="50" charset="-127"/>
              </a:rPr>
              <a:t>계획을 수립하여 적극 시행 함으로써 각종 안전사고와 재해를 미연에 방지</a:t>
            </a:r>
            <a:endParaRPr lang="en-US" altLang="ko-KR" sz="1400" b="0" dirty="0">
              <a:latin typeface="맑은 고딕" pitchFamily="50" charset="-127"/>
              <a:ea typeface="맑은 고딕" pitchFamily="50" charset="-127"/>
            </a:endParaRPr>
          </a:p>
          <a:p>
            <a:pPr marL="400050" indent="-400050" defTabSz="685800">
              <a:lnSpc>
                <a:spcPct val="90000"/>
              </a:lnSpc>
              <a:spcAft>
                <a:spcPct val="50000"/>
              </a:spcAft>
              <a:buClr>
                <a:srgbClr val="273C82"/>
              </a:buClr>
              <a:buSzPct val="100000"/>
              <a:buFont typeface="Wingdings" pitchFamily="2" charset="2"/>
              <a:buNone/>
            </a:pPr>
            <a:r>
              <a:rPr lang="en-US" altLang="ko-KR" sz="1400" dirty="0">
                <a:latin typeface="맑은 고딕" pitchFamily="50" charset="-127"/>
                <a:ea typeface="맑은 고딕" pitchFamily="50" charset="-127"/>
              </a:rPr>
              <a:t>                   </a:t>
            </a:r>
            <a:r>
              <a:rPr lang="ko-KR" altLang="en-US" sz="1400" b="0">
                <a:latin typeface="맑은 고딕" pitchFamily="50" charset="-127"/>
                <a:ea typeface="맑은 고딕" pitchFamily="50" charset="-127"/>
              </a:rPr>
              <a:t>하고 </a:t>
            </a:r>
            <a:r>
              <a:rPr lang="ko-KR" altLang="en-US" sz="1400">
                <a:latin typeface="맑은 고딕" pitchFamily="50" charset="-127"/>
                <a:ea typeface="맑은 고딕" pitchFamily="50" charset="-127"/>
              </a:rPr>
              <a:t>안전환</a:t>
            </a:r>
            <a:r>
              <a:rPr lang="ko-KR" altLang="en-US" sz="1400" b="0">
                <a:latin typeface="맑은 고딕" pitchFamily="50" charset="-127"/>
                <a:ea typeface="맑은 고딕" pitchFamily="50" charset="-127"/>
              </a:rPr>
              <a:t>한 </a:t>
            </a:r>
            <a:r>
              <a:rPr lang="ko-KR" altLang="en-US" sz="1400" b="0" dirty="0">
                <a:latin typeface="맑은 고딕" pitchFamily="50" charset="-127"/>
                <a:ea typeface="맑은 고딕" pitchFamily="50" charset="-127"/>
              </a:rPr>
              <a:t>작업환경을 조성하고 무재해 목표를 달성하고자 함</a:t>
            </a:r>
            <a:r>
              <a:rPr lang="en-US" altLang="ko-KR" sz="1400" b="0" dirty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400050" lvl="0" indent="-400050" defTabSz="685800" eaLnBrk="0" hangingPunct="0">
              <a:lnSpc>
                <a:spcPct val="90000"/>
              </a:lnSpc>
              <a:spcAft>
                <a:spcPct val="50000"/>
              </a:spcAft>
              <a:buClr>
                <a:srgbClr val="273C82"/>
              </a:buClr>
              <a:buSzPct val="70000"/>
              <a:defRPr/>
            </a:pPr>
            <a:r>
              <a:rPr kumimoji="1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</a:t>
            </a:r>
          </a:p>
          <a:p>
            <a:pPr marL="400050" marR="0" lvl="0" indent="-400050" algn="l" defTabSz="685800" rtl="0" eaLnBrk="1" fontAlgn="base" latinLnBrk="1" hangingPunct="1">
              <a:lnSpc>
                <a:spcPct val="8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</a:t>
            </a:r>
            <a:r>
              <a:rPr kumimoji="1" lang="en-US" altLang="ko-KR" sz="1400" kern="0" dirty="0"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1" lang="ko-KR" altLang="en-US" sz="1400" kern="0">
                <a:latin typeface="맑은 고딕" pitchFamily="50" charset="-127"/>
                <a:ea typeface="맑은 고딕" pitchFamily="50" charset="-127"/>
              </a:rPr>
              <a:t>나</a:t>
            </a:r>
            <a:r>
              <a:rPr kumimoji="1" lang="en-US" altLang="ko-KR" sz="1400" kern="0" dirty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활동방침</a:t>
            </a:r>
          </a:p>
          <a:p>
            <a:pPr marL="400050" marR="0" lvl="0" indent="-400050" algn="l" defTabSz="685800" rtl="0" eaLnBrk="1" fontAlgn="base" latinLnBrk="1" hangingPunct="1">
              <a:lnSpc>
                <a:spcPct val="8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      </a:t>
            </a:r>
            <a:r>
              <a:rPr kumimoji="1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1)  </a:t>
            </a: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무재해 현장구축  </a:t>
            </a:r>
          </a:p>
          <a:p>
            <a:pPr marL="400050" marR="0" lvl="0" indent="-400050" algn="l" defTabSz="685800" rtl="0" eaLnBrk="1" fontAlgn="base" latinLnBrk="1" hangingPunct="1">
              <a:lnSpc>
                <a:spcPct val="8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      </a:t>
            </a:r>
            <a:r>
              <a:rPr kumimoji="1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2)  </a:t>
            </a: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자율 안전보건 관리정착</a:t>
            </a:r>
          </a:p>
          <a:p>
            <a:pPr marL="400050" marR="0" lvl="0" indent="-400050" algn="l" defTabSz="685800" rtl="0" eaLnBrk="1" fontAlgn="base" latinLnBrk="1" hangingPunct="1">
              <a:lnSpc>
                <a:spcPct val="8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      </a:t>
            </a:r>
            <a:r>
              <a:rPr kumimoji="1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3)  </a:t>
            </a: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작업현장 안전성 확보를 위한 점검정비 철저</a:t>
            </a:r>
          </a:p>
          <a:p>
            <a:pPr marL="400050" marR="0" lvl="0" indent="-400050" algn="l" defTabSz="685800" rtl="0" eaLnBrk="1" fontAlgn="base" latinLnBrk="1" hangingPunct="1">
              <a:lnSpc>
                <a:spcPct val="8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      </a:t>
            </a:r>
            <a:r>
              <a:rPr kumimoji="1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4)  </a:t>
            </a: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안전문화 정착 및 표준작업 준수를 위한 안전교육 내실화</a:t>
            </a:r>
          </a:p>
          <a:p>
            <a:pPr marL="400050" marR="0" lvl="0" indent="-400050" algn="l" defTabSz="685800" rtl="0" eaLnBrk="1" fontAlgn="base" latinLnBrk="1" hangingPunct="1">
              <a:lnSpc>
                <a:spcPct val="8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      </a:t>
            </a:r>
            <a:r>
              <a:rPr kumimoji="1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5)  </a:t>
            </a:r>
            <a:r>
              <a:rPr kumimoji="1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건강한 사회생활 및 양질의 근로를 위한 건강증진 및 보건활동 활성화</a:t>
            </a:r>
          </a:p>
        </p:txBody>
      </p:sp>
      <p:grpSp>
        <p:nvGrpSpPr>
          <p:cNvPr id="13" name="그룹 25"/>
          <p:cNvGrpSpPr>
            <a:grpSpLocks/>
          </p:cNvGrpSpPr>
          <p:nvPr/>
        </p:nvGrpSpPr>
        <p:grpSpPr bwMode="auto">
          <a:xfrm>
            <a:off x="544513" y="4523045"/>
            <a:ext cx="8129587" cy="1746339"/>
            <a:chOff x="684213" y="4621213"/>
            <a:chExt cx="7913687" cy="1522412"/>
          </a:xfrm>
        </p:grpSpPr>
        <p:sp>
          <p:nvSpPr>
            <p:cNvPr id="14" name="Rectangle 3"/>
            <p:cNvSpPr>
              <a:spLocks noChangeArrowheads="1"/>
            </p:cNvSpPr>
            <p:nvPr/>
          </p:nvSpPr>
          <p:spPr bwMode="auto">
            <a:xfrm>
              <a:off x="4641850" y="5815013"/>
              <a:ext cx="3956050" cy="328612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기존설비 파손주의</a:t>
              </a:r>
              <a:r>
                <a:rPr lang="en-US" altLang="ko-KR" sz="1400" b="0" dirty="0"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지정된 통로 이용</a:t>
              </a:r>
            </a:p>
          </p:txBody>
        </p:sp>
        <p:sp>
          <p:nvSpPr>
            <p:cNvPr id="15" name="Rectangle 4"/>
            <p:cNvSpPr>
              <a:spLocks noChangeArrowheads="1"/>
            </p:cNvSpPr>
            <p:nvPr/>
          </p:nvSpPr>
          <p:spPr bwMode="auto">
            <a:xfrm>
              <a:off x="684213" y="5815013"/>
              <a:ext cx="3957637" cy="328612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출입금지 구역표시 및 안전띠 설치</a:t>
              </a:r>
            </a:p>
          </p:txBody>
        </p:sp>
        <p:sp>
          <p:nvSpPr>
            <p:cNvPr id="16" name="Rectangle 7"/>
            <p:cNvSpPr>
              <a:spLocks noChangeArrowheads="1"/>
            </p:cNvSpPr>
            <p:nvPr/>
          </p:nvSpPr>
          <p:spPr bwMode="auto">
            <a:xfrm>
              <a:off x="4641850" y="5256213"/>
              <a:ext cx="3956050" cy="55880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ko-KR" altLang="en-US" sz="1400" b="0" dirty="0" err="1">
                  <a:latin typeface="맑은 고딕" pitchFamily="50" charset="-127"/>
                  <a:ea typeface="맑은 고딕" pitchFamily="50" charset="-127"/>
                </a:rPr>
                <a:t>중량물작업시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 상</a:t>
              </a:r>
              <a:r>
                <a:rPr lang="en-US" altLang="ko-KR" sz="1400" b="0" dirty="0">
                  <a:latin typeface="맑은 고딕" pitchFamily="50" charset="-127"/>
                  <a:ea typeface="맑은 고딕" pitchFamily="50" charset="-127"/>
                </a:rPr>
                <a:t>,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하부 신호수배치</a:t>
              </a:r>
            </a:p>
            <a:p>
              <a:pPr>
                <a:spcBef>
                  <a:spcPct val="20000"/>
                </a:spcBef>
              </a:pP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작업구간 안전거리확보 신호수 무전기사용</a:t>
              </a:r>
            </a:p>
          </p:txBody>
        </p:sp>
        <p:sp>
          <p:nvSpPr>
            <p:cNvPr id="17" name="Rectangle 8"/>
            <p:cNvSpPr>
              <a:spLocks noChangeArrowheads="1"/>
            </p:cNvSpPr>
            <p:nvPr/>
          </p:nvSpPr>
          <p:spPr bwMode="auto">
            <a:xfrm>
              <a:off x="684213" y="5256213"/>
              <a:ext cx="3957637" cy="55880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운전자</a:t>
              </a:r>
              <a:r>
                <a:rPr lang="en-US" altLang="ko-KR" sz="1400" b="0" dirty="0">
                  <a:latin typeface="맑은 고딕" pitchFamily="50" charset="-127"/>
                  <a:ea typeface="맑은 고딕" pitchFamily="50" charset="-127"/>
                </a:rPr>
                <a:t>,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신호수</a:t>
              </a:r>
              <a:r>
                <a:rPr lang="en-US" altLang="ko-KR" sz="1400" b="0" dirty="0">
                  <a:latin typeface="맑은 고딕" pitchFamily="50" charset="-127"/>
                  <a:ea typeface="맑은 고딕" pitchFamily="50" charset="-127"/>
                </a:rPr>
                <a:t>,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작업자와의 신호연락 체계확립</a:t>
              </a:r>
            </a:p>
          </p:txBody>
        </p:sp>
        <p:sp>
          <p:nvSpPr>
            <p:cNvPr id="19" name="Rectangle 9"/>
            <p:cNvSpPr>
              <a:spLocks noChangeArrowheads="1"/>
            </p:cNvSpPr>
            <p:nvPr/>
          </p:nvSpPr>
          <p:spPr bwMode="auto">
            <a:xfrm>
              <a:off x="4641850" y="4924425"/>
              <a:ext cx="3956050" cy="331788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ko-KR" altLang="en-US" sz="1400" b="0" dirty="0" err="1">
                  <a:latin typeface="맑은 고딕" pitchFamily="50" charset="-127"/>
                  <a:ea typeface="맑은 고딕" pitchFamily="50" charset="-127"/>
                </a:rPr>
                <a:t>작업전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 </a:t>
              </a:r>
              <a:r>
                <a:rPr lang="en-US" altLang="ko-KR" sz="1400" b="0" dirty="0">
                  <a:latin typeface="맑은 고딕" pitchFamily="50" charset="-127"/>
                  <a:ea typeface="맑은 고딕" pitchFamily="50" charset="-127"/>
                </a:rPr>
                <a:t>TB.M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실시</a:t>
              </a:r>
              <a:r>
                <a:rPr lang="en-US" altLang="ko-KR" sz="1400" b="0" dirty="0">
                  <a:latin typeface="맑은 고딕" pitchFamily="50" charset="-127"/>
                  <a:ea typeface="맑은 고딕" pitchFamily="50" charset="-127"/>
                </a:rPr>
                <a:t>, 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장비 및 공기구점검</a:t>
              </a:r>
            </a:p>
          </p:txBody>
        </p:sp>
        <p:sp>
          <p:nvSpPr>
            <p:cNvPr id="20" name="Rectangle 10"/>
            <p:cNvSpPr>
              <a:spLocks noChangeArrowheads="1"/>
            </p:cNvSpPr>
            <p:nvPr/>
          </p:nvSpPr>
          <p:spPr bwMode="auto">
            <a:xfrm>
              <a:off x="684213" y="4924425"/>
              <a:ext cx="3957637" cy="331788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ko-KR" altLang="en-US" sz="1400" b="0" dirty="0" err="1">
                  <a:latin typeface="맑은 고딕" pitchFamily="50" charset="-127"/>
                  <a:ea typeface="맑은 고딕" pitchFamily="50" charset="-127"/>
                </a:rPr>
                <a:t>작업시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 안전 담당자 지정</a:t>
              </a:r>
            </a:p>
          </p:txBody>
        </p:sp>
        <p:sp>
          <p:nvSpPr>
            <p:cNvPr id="21" name="Rectangle 11"/>
            <p:cNvSpPr>
              <a:spLocks noChangeArrowheads="1"/>
            </p:cNvSpPr>
            <p:nvPr/>
          </p:nvSpPr>
          <p:spPr bwMode="auto">
            <a:xfrm>
              <a:off x="4641850" y="4621213"/>
              <a:ext cx="3956050" cy="303212"/>
            </a:xfrm>
            <a:prstGeom prst="rect">
              <a:avLst/>
            </a:prstGeom>
            <a:solidFill>
              <a:srgbClr val="B7CCE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altLang="ko-KR" sz="1400" b="1" dirty="0">
                  <a:latin typeface="맑은 고딕" pitchFamily="50" charset="-127"/>
                  <a:ea typeface="맑은 고딕" pitchFamily="50" charset="-127"/>
                </a:rPr>
                <a:t>             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현장 작업자 실천사항</a:t>
              </a:r>
            </a:p>
          </p:txBody>
        </p:sp>
        <p:sp>
          <p:nvSpPr>
            <p:cNvPr id="22" name="Rectangle 12"/>
            <p:cNvSpPr>
              <a:spLocks noChangeArrowheads="1"/>
            </p:cNvSpPr>
            <p:nvPr/>
          </p:nvSpPr>
          <p:spPr bwMode="auto">
            <a:xfrm>
              <a:off x="684213" y="4621213"/>
              <a:ext cx="3957637" cy="303212"/>
            </a:xfrm>
            <a:prstGeom prst="rect">
              <a:avLst/>
            </a:prstGeom>
            <a:solidFill>
              <a:srgbClr val="B7CCE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r>
                <a:rPr lang="en-US" altLang="ko-KR" sz="1400" b="1" dirty="0">
                  <a:latin typeface="맑은 고딕" pitchFamily="50" charset="-127"/>
                  <a:ea typeface="맑은 고딕" pitchFamily="50" charset="-127"/>
                </a:rPr>
                <a:t>          </a:t>
              </a:r>
              <a:r>
                <a:rPr lang="ko-KR" altLang="en-US" sz="1400" b="0" dirty="0" err="1">
                  <a:latin typeface="맑은 고딕" pitchFamily="50" charset="-127"/>
                  <a:ea typeface="맑은 고딕" pitchFamily="50" charset="-127"/>
                </a:rPr>
                <a:t>시공사</a:t>
              </a:r>
              <a:r>
                <a:rPr lang="en-US" altLang="ko-KR" sz="1400" b="0" dirty="0">
                  <a:latin typeface="맑은 고딕" pitchFamily="50" charset="-127"/>
                  <a:ea typeface="맑은 고딕" pitchFamily="50" charset="-127"/>
                </a:rPr>
                <a:t>(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관리자</a:t>
              </a:r>
              <a:r>
                <a:rPr lang="en-US" altLang="ko-KR" sz="1400" b="0" dirty="0">
                  <a:latin typeface="맑은 고딕" pitchFamily="50" charset="-127"/>
                  <a:ea typeface="맑은 고딕" pitchFamily="50" charset="-127"/>
                </a:rPr>
                <a:t>) </a:t>
              </a:r>
              <a:r>
                <a:rPr lang="ko-KR" altLang="en-US" sz="1400" b="0" dirty="0">
                  <a:latin typeface="맑은 고딕" pitchFamily="50" charset="-127"/>
                  <a:ea typeface="맑은 고딕" pitchFamily="50" charset="-127"/>
                </a:rPr>
                <a:t>실천사항</a:t>
              </a:r>
            </a:p>
          </p:txBody>
        </p:sp>
        <p:sp>
          <p:nvSpPr>
            <p:cNvPr id="24" name="Line 14"/>
            <p:cNvSpPr>
              <a:spLocks noChangeShapeType="1"/>
            </p:cNvSpPr>
            <p:nvPr/>
          </p:nvSpPr>
          <p:spPr bwMode="auto">
            <a:xfrm>
              <a:off x="684213" y="4924425"/>
              <a:ext cx="7913687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5" name="Line 15"/>
            <p:cNvSpPr>
              <a:spLocks noChangeShapeType="1"/>
            </p:cNvSpPr>
            <p:nvPr/>
          </p:nvSpPr>
          <p:spPr bwMode="auto">
            <a:xfrm>
              <a:off x="684213" y="5256213"/>
              <a:ext cx="7913687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6" name="Line 16"/>
            <p:cNvSpPr>
              <a:spLocks noChangeShapeType="1"/>
            </p:cNvSpPr>
            <p:nvPr/>
          </p:nvSpPr>
          <p:spPr bwMode="auto">
            <a:xfrm>
              <a:off x="684213" y="5815013"/>
              <a:ext cx="7913687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7" name="Line 18"/>
            <p:cNvSpPr>
              <a:spLocks noChangeShapeType="1"/>
            </p:cNvSpPr>
            <p:nvPr/>
          </p:nvSpPr>
          <p:spPr bwMode="auto">
            <a:xfrm>
              <a:off x="684213" y="6143625"/>
              <a:ext cx="7913687" cy="0"/>
            </a:xfrm>
            <a:prstGeom prst="line">
              <a:avLst/>
            </a:prstGeom>
            <a:noFill/>
            <a:ln w="12700" cap="sq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8" name="Line 19"/>
            <p:cNvSpPr>
              <a:spLocks noChangeShapeType="1"/>
            </p:cNvSpPr>
            <p:nvPr/>
          </p:nvSpPr>
          <p:spPr bwMode="auto">
            <a:xfrm>
              <a:off x="684213" y="4621213"/>
              <a:ext cx="0" cy="1522412"/>
            </a:xfrm>
            <a:prstGeom prst="line">
              <a:avLst/>
            </a:prstGeom>
            <a:noFill/>
            <a:ln w="12700" cap="sq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9" name="Line 20"/>
            <p:cNvSpPr>
              <a:spLocks noChangeShapeType="1"/>
            </p:cNvSpPr>
            <p:nvPr/>
          </p:nvSpPr>
          <p:spPr bwMode="auto">
            <a:xfrm>
              <a:off x="4641850" y="4621213"/>
              <a:ext cx="0" cy="152241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0" name="Line 21"/>
            <p:cNvSpPr>
              <a:spLocks noChangeShapeType="1"/>
            </p:cNvSpPr>
            <p:nvPr/>
          </p:nvSpPr>
          <p:spPr bwMode="auto">
            <a:xfrm>
              <a:off x="8597900" y="4621213"/>
              <a:ext cx="0" cy="1522412"/>
            </a:xfrm>
            <a:prstGeom prst="line">
              <a:avLst/>
            </a:prstGeom>
            <a:noFill/>
            <a:ln w="12700" cap="sq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31" name="제목 1"/>
          <p:cNvSpPr txBox="1">
            <a:spLocks/>
          </p:cNvSpPr>
          <p:nvPr/>
        </p:nvSpPr>
        <p:spPr>
          <a:xfrm rot="20837499">
            <a:off x="2315296" y="2978130"/>
            <a:ext cx="4513407" cy="91552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1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4" algn="ctr" rtl="0" latinLnBrk="1">
              <a:spcBef>
                <a:spcPct val="0"/>
              </a:spcBef>
            </a:pPr>
            <a:r>
              <a:rPr lang="en-US" altLang="ko-KR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2" name="Rectangle 22"/>
          <p:cNvSpPr txBox="1">
            <a:spLocks noChangeArrowheads="1"/>
          </p:cNvSpPr>
          <p:nvPr/>
        </p:nvSpPr>
        <p:spPr>
          <a:xfrm>
            <a:off x="214314" y="4145696"/>
            <a:ext cx="8596312" cy="2914650"/>
          </a:xfrm>
          <a:prstGeom prst="rect">
            <a:avLst/>
          </a:prstGeom>
        </p:spPr>
        <p:txBody>
          <a:bodyPr/>
          <a:lstStyle/>
          <a:p>
            <a:pPr marL="400050" indent="-400050" defTabSz="685800">
              <a:lnSpc>
                <a:spcPct val="90000"/>
              </a:lnSpc>
              <a:spcAft>
                <a:spcPct val="50000"/>
              </a:spcAft>
              <a:buClr>
                <a:srgbClr val="273C82"/>
              </a:buClr>
              <a:buSzPct val="100000"/>
              <a:buFont typeface="Wingdings" pitchFamily="2" charset="2"/>
              <a:buNone/>
            </a:pPr>
            <a:r>
              <a:rPr kumimoji="1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   </a:t>
            </a:r>
            <a:r>
              <a:rPr kumimoji="1" lang="en-US" altLang="ko-KR" sz="1400" kern="0" dirty="0"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1" lang="ko-KR" altLang="en-US" sz="1400" kern="0">
                <a:latin typeface="맑은 고딕" pitchFamily="50" charset="-127"/>
                <a:ea typeface="맑은 고딕" pitchFamily="50" charset="-127"/>
              </a:rPr>
              <a:t>다</a:t>
            </a:r>
            <a:r>
              <a:rPr kumimoji="1" lang="en-US" altLang="ko-KR" sz="1400" kern="0" dirty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kumimoji="1" lang="ko-KR" altLang="en-US" sz="1400" kern="0">
                <a:latin typeface="맑은 고딕" pitchFamily="50" charset="-127"/>
                <a:ea typeface="맑은 고딕" pitchFamily="50" charset="-127"/>
              </a:rPr>
              <a:t>관리자</a:t>
            </a:r>
            <a:r>
              <a:rPr kumimoji="1" lang="en-US" altLang="ko-KR" sz="1400" kern="0" dirty="0">
                <a:latin typeface="맑은 고딕" pitchFamily="50" charset="-127"/>
                <a:ea typeface="맑은 고딕" pitchFamily="50" charset="-127"/>
              </a:rPr>
              <a:t> / </a:t>
            </a:r>
            <a:r>
              <a:rPr kumimoji="1" lang="ko-KR" altLang="en-US" sz="1400" kern="0">
                <a:latin typeface="맑은 고딕" pitchFamily="50" charset="-127"/>
                <a:ea typeface="맑은 고딕" pitchFamily="50" charset="-127"/>
              </a:rPr>
              <a:t>작업자 실천사항</a:t>
            </a:r>
            <a:endParaRPr kumimoji="1" lang="ko-KR" altLang="en-US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-7082" y="-905"/>
            <a:ext cx="2773003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>
                <a:latin typeface="맑은 고딕"/>
                <a:ea typeface="맑은 고딕"/>
                <a:cs typeface="+mj-cs"/>
              </a:rPr>
              <a:t>3.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작업 중 </a:t>
            </a:r>
            <a:r>
              <a:rPr lang="en-US" altLang="ko-KR" b="1" dirty="0"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확보 계획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1" name="Rectangle 2"/>
          <p:cNvSpPr txBox="1">
            <a:spLocks noChangeArrowheads="1"/>
          </p:cNvSpPr>
          <p:nvPr/>
        </p:nvSpPr>
        <p:spPr>
          <a:xfrm>
            <a:off x="212724" y="584684"/>
            <a:ext cx="4971343" cy="576064"/>
          </a:xfrm>
          <a:prstGeom prst="rect">
            <a:avLst/>
          </a:prstGeom>
          <a:noFill/>
        </p:spPr>
        <p:txBody>
          <a:bodyPr anchor="ctr"/>
          <a:lstStyle/>
          <a:p>
            <a:pPr marL="609600" marR="0" lvl="0" indent="-609600" algn="l" defTabSz="685800" rtl="0" eaLnBrk="1" fontAlgn="base" latinLnBrk="1" hangingPunct="1">
              <a:lnSpc>
                <a:spcPct val="6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     </a:t>
            </a:r>
            <a:r>
              <a:rPr kumimoji="1" lang="ko-KR" altLang="en-US" sz="1600" kern="0" dirty="0">
                <a:latin typeface="맑은 고딕"/>
                <a:ea typeface="맑은 고딕"/>
              </a:rPr>
              <a:t>라</a:t>
            </a:r>
            <a:r>
              <a:rPr kumimoji="1" lang="en-US" altLang="ko-KR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. </a:t>
            </a:r>
            <a:r>
              <a:rPr kumimoji="1" lang="ko-KR" altLang="en-US" sz="160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중점</a:t>
            </a:r>
            <a:r>
              <a:rPr kumimoji="1" lang="ko-KR" altLang="en-US" sz="1600" kern="0" dirty="0">
                <a:latin typeface="맑은 고딕" pitchFamily="50" charset="-127"/>
                <a:ea typeface="맑은 고딕" pitchFamily="50" charset="-127"/>
              </a:rPr>
              <a:t> 위험요소</a:t>
            </a:r>
            <a:r>
              <a:rPr kumimoji="1" lang="en-US" altLang="ko-KR" sz="1600" kern="0"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1" lang="ko-KR" altLang="en-US" sz="1600" kern="0">
                <a:latin typeface="맑은 고딕" pitchFamily="50" charset="-127"/>
                <a:ea typeface="맑은 고딕" pitchFamily="50" charset="-127"/>
              </a:rPr>
              <a:t>배관부설 공사</a:t>
            </a:r>
            <a:r>
              <a:rPr kumimoji="1" lang="en-US" altLang="ko-KR" sz="1600" kern="0" dirty="0"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1" lang="ko-KR" altLang="en-US" sz="160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</a:t>
            </a:r>
            <a:endParaRPr kumimoji="1" lang="ko-KR" altLang="en-US" sz="16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2888273"/>
              </p:ext>
            </p:extLst>
          </p:nvPr>
        </p:nvGraphicFramePr>
        <p:xfrm>
          <a:off x="611560" y="1052736"/>
          <a:ext cx="7920880" cy="5461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47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519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구분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8929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>
                          <a:latin typeface="+mn-lt"/>
                          <a:ea typeface="+mn-ea"/>
                        </a:rPr>
                        <a:t>붕괴 및 매몰사고에 대한 관리계획</a:t>
                      </a:r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/>
                        <a:t>1) </a:t>
                      </a:r>
                      <a:r>
                        <a:rPr lang="ko-KR" altLang="en-US" sz="1100" b="0" dirty="0"/>
                        <a:t>굴착 시 붕괴 방지대책 </a:t>
                      </a:r>
                      <a:endParaRPr lang="en-US" altLang="ko-KR" sz="1100" b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/>
                        <a:t>  -</a:t>
                      </a:r>
                      <a:r>
                        <a:rPr lang="en-US" altLang="ko-KR" sz="1100" b="0" baseline="0" dirty="0"/>
                        <a:t> </a:t>
                      </a:r>
                      <a:r>
                        <a:rPr lang="ko-KR" altLang="en-US" sz="1100" b="0" dirty="0"/>
                        <a:t>신호수 배치로 안전</a:t>
                      </a:r>
                      <a:r>
                        <a:rPr lang="en-US" altLang="ko-KR" sz="1100" b="0" dirty="0"/>
                        <a:t>, </a:t>
                      </a:r>
                      <a:r>
                        <a:rPr lang="ko-KR" altLang="en-US" sz="1100" b="0" dirty="0"/>
                        <a:t>감시</a:t>
                      </a:r>
                      <a:r>
                        <a:rPr lang="en-US" altLang="ko-KR" sz="1100" b="0" dirty="0"/>
                        <a:t>, </a:t>
                      </a:r>
                      <a:r>
                        <a:rPr lang="ko-KR" altLang="en-US" sz="1100" b="0" dirty="0"/>
                        <a:t>토사의 변화에 대비  </a:t>
                      </a:r>
                      <a:endParaRPr lang="en-US" altLang="ko-KR" sz="1100" b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kumimoji="0" lang="en-US" altLang="ko-KR" sz="11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kumimoji="0" lang="ko-KR" altLang="en-US" sz="11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굴착선 </a:t>
                      </a:r>
                      <a:r>
                        <a:rPr kumimoji="0" lang="ko-KR" altLang="en-US" sz="1100" b="0" i="0" u="none" strike="noStrike" kern="1200" cap="none" spc="0" normalizeH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단부</a:t>
                      </a:r>
                      <a:r>
                        <a:rPr kumimoji="0" lang="ko-KR" altLang="en-US" sz="11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ko-KR" altLang="en-US" sz="1100" b="0" i="0" u="none" strike="noStrike" kern="1200" cap="none" spc="0" normalizeH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중량물</a:t>
                      </a:r>
                      <a:r>
                        <a:rPr kumimoji="0" lang="ko-KR" altLang="en-US" sz="11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및 토사 등 자재 적치를 금지하여 붕괴</a:t>
                      </a: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ko-KR" altLang="en-US" sz="11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및</a:t>
                      </a: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ko-KR" altLang="en-US" sz="11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매몰사고 대비</a:t>
                      </a:r>
                      <a:endParaRPr kumimoji="0" lang="en-US" altLang="ko-KR" sz="1100" b="0" i="0" u="none" strike="noStrike" kern="1200" cap="none" spc="0" normalizeH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2) </a:t>
                      </a:r>
                      <a:r>
                        <a:rPr kumimoji="0" lang="ko-KR" altLang="en-US" sz="11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연약지반으로 인한 대책수립</a:t>
                      </a:r>
                      <a:endParaRPr kumimoji="0" lang="en-US" altLang="ko-KR" sz="1100" b="0" i="0" u="none" strike="noStrike" kern="1200" cap="none" spc="0" normalizeH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kern="1200" cap="none" spc="0" normalizeH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- </a:t>
                      </a:r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ko-KR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터파기한</a:t>
                      </a:r>
                      <a:r>
                        <a:rPr kumimoji="0" lang="ko-KR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ko-KR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바닥면</a:t>
                      </a:r>
                      <a:r>
                        <a:rPr kumimoji="0" lang="ko-KR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평탄하게 지반 고르기 시행</a:t>
                      </a:r>
                      <a:endParaRPr lang="en-US" altLang="ko-KR" sz="11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8929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>
                          <a:latin typeface="+mn-lt"/>
                          <a:ea typeface="+mn-ea"/>
                        </a:rPr>
                        <a:t>감전사고에 대한 </a:t>
                      </a:r>
                    </a:p>
                    <a:p>
                      <a:pPr algn="ctr" latinLnBrk="1"/>
                      <a:r>
                        <a:rPr lang="ko-KR" altLang="en-US" sz="1100" b="0" dirty="0">
                          <a:latin typeface="+mn-lt"/>
                          <a:ea typeface="+mn-ea"/>
                        </a:rPr>
                        <a:t>관리 계획</a:t>
                      </a:r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/>
                        <a:t>1) </a:t>
                      </a:r>
                      <a:r>
                        <a:rPr lang="ko-KR" altLang="en-US" sz="1100" b="0" dirty="0"/>
                        <a:t>공사용 임시전력에 의한 감전사고 예방 대책</a:t>
                      </a:r>
                      <a:endParaRPr lang="en-US" altLang="ko-KR" sz="1100" b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/>
                        <a:t>    - MAIN PANEL </a:t>
                      </a:r>
                      <a:r>
                        <a:rPr lang="ko-KR" altLang="en-US" sz="1100" b="0" dirty="0"/>
                        <a:t>주위는 </a:t>
                      </a:r>
                      <a:r>
                        <a:rPr lang="ko-KR" altLang="en-US" sz="1100" b="0" dirty="0" err="1"/>
                        <a:t>안전휀스를</a:t>
                      </a:r>
                      <a:r>
                        <a:rPr lang="ko-KR" altLang="en-US" sz="1100" b="0" dirty="0"/>
                        <a:t> 설치하여 보호</a:t>
                      </a:r>
                      <a:endParaRPr lang="en-US" altLang="ko-KR" sz="1100" b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/>
                        <a:t>     </a:t>
                      </a:r>
                      <a:r>
                        <a:rPr lang="en-US" altLang="ko-KR" sz="1100" b="0" dirty="0">
                          <a:latin typeface="Cambria Math"/>
                          <a:ea typeface="Cambria Math"/>
                        </a:rPr>
                        <a:t>· </a:t>
                      </a:r>
                      <a:r>
                        <a:rPr lang="ko-KR" altLang="en-US" sz="1100" b="0" dirty="0">
                          <a:latin typeface="Cambria Math"/>
                        </a:rPr>
                        <a:t>임시 </a:t>
                      </a:r>
                      <a:r>
                        <a:rPr lang="ko-KR" altLang="en-US" sz="1100" b="0" dirty="0" err="1">
                          <a:latin typeface="Cambria Math"/>
                        </a:rPr>
                        <a:t>분전반</a:t>
                      </a:r>
                      <a:r>
                        <a:rPr lang="ko-KR" altLang="en-US" sz="1100" b="0" dirty="0">
                          <a:latin typeface="Cambria Math"/>
                        </a:rPr>
                        <a:t> 상부에 덮개를 설치</a:t>
                      </a:r>
                      <a:endParaRPr lang="en-US" altLang="ko-KR" sz="1100" b="0" dirty="0">
                        <a:latin typeface="Cambria Math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>
                          <a:latin typeface="Cambria Math"/>
                        </a:rPr>
                        <a:t>        </a:t>
                      </a:r>
                      <a:r>
                        <a:rPr lang="en-US" altLang="ko-KR" sz="1100" b="0" dirty="0">
                          <a:latin typeface="Cambria Math"/>
                          <a:ea typeface="Cambria Math"/>
                        </a:rPr>
                        <a:t>· </a:t>
                      </a:r>
                      <a:r>
                        <a:rPr lang="ko-KR" altLang="en-US" sz="1100" b="0" dirty="0">
                          <a:latin typeface="Cambria Math"/>
                        </a:rPr>
                        <a:t>시건 장치 및 접지선을 설치</a:t>
                      </a:r>
                      <a:endParaRPr lang="en-US" altLang="ko-KR" sz="1100" b="0" dirty="0">
                        <a:latin typeface="Cambria Math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/>
                        <a:t>2) </a:t>
                      </a:r>
                      <a:r>
                        <a:rPr lang="ko-KR" altLang="en-US" sz="1100" b="0" dirty="0"/>
                        <a:t>용접 시 감전사고 예방 대책</a:t>
                      </a:r>
                      <a:endParaRPr lang="en-US" altLang="ko-KR" sz="1100" b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baseline="0" dirty="0"/>
                        <a:t>  </a:t>
                      </a:r>
                      <a:r>
                        <a:rPr lang="en-US" altLang="ko-KR" sz="1100" b="0" dirty="0"/>
                        <a:t>  - </a:t>
                      </a:r>
                      <a:r>
                        <a:rPr lang="ko-KR" altLang="en-US" sz="1100" b="0" dirty="0"/>
                        <a:t>절연장갑 등 안전보호구를 착용 후 작업</a:t>
                      </a:r>
                      <a:endParaRPr lang="en-US" altLang="ko-KR" sz="11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8929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>
                          <a:latin typeface="+mn-lt"/>
                          <a:ea typeface="+mn-ea"/>
                        </a:rPr>
                        <a:t>화기작업에 대한</a:t>
                      </a:r>
                    </a:p>
                    <a:p>
                      <a:pPr algn="ctr" latinLnBrk="1"/>
                      <a:r>
                        <a:rPr lang="ko-KR" altLang="en-US" sz="1100" b="0" dirty="0">
                          <a:latin typeface="+mn-lt"/>
                          <a:ea typeface="+mn-ea"/>
                        </a:rPr>
                        <a:t> 관리 계획</a:t>
                      </a:r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ko-KR" altLang="en-US" sz="1100" b="0" dirty="0"/>
                        <a:t> </a:t>
                      </a:r>
                      <a:r>
                        <a:rPr lang="en-US" altLang="ko-KR" sz="1100" b="0" dirty="0"/>
                        <a:t>1) </a:t>
                      </a:r>
                      <a:r>
                        <a:rPr lang="ko-KR" altLang="en-US" sz="1100" b="0" dirty="0"/>
                        <a:t>화재</a:t>
                      </a:r>
                      <a:r>
                        <a:rPr lang="en-US" altLang="ko-KR" sz="1100" b="0" dirty="0"/>
                        <a:t>, </a:t>
                      </a:r>
                      <a:r>
                        <a:rPr lang="ko-KR" altLang="en-US" sz="1100" b="0" dirty="0"/>
                        <a:t>폭발에 대한 사고 예방 대책</a:t>
                      </a:r>
                      <a:endParaRPr lang="en-US" altLang="ko-KR" sz="1100" b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/>
                        <a:t>  </a:t>
                      </a:r>
                      <a:r>
                        <a:rPr lang="en-US" altLang="ko-KR" sz="1100" b="0" baseline="0" dirty="0"/>
                        <a:t> </a:t>
                      </a:r>
                      <a:r>
                        <a:rPr lang="en-US" altLang="ko-KR" sz="1100" b="0" dirty="0"/>
                        <a:t> - </a:t>
                      </a:r>
                      <a:r>
                        <a:rPr lang="ko-KR" altLang="en-US" sz="1100" b="0" dirty="0"/>
                        <a:t>작업장 주변 </a:t>
                      </a:r>
                      <a:r>
                        <a:rPr lang="ko-KR" altLang="en-US" sz="1100" b="0" dirty="0" err="1"/>
                        <a:t>점화원을</a:t>
                      </a:r>
                      <a:r>
                        <a:rPr lang="ko-KR" altLang="en-US" sz="1100" b="0" dirty="0"/>
                        <a:t> 제거</a:t>
                      </a:r>
                      <a:endParaRPr lang="en-US" altLang="ko-KR" sz="1100" b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ko-KR" altLang="en-US" sz="1100" b="0" dirty="0"/>
                        <a:t>    </a:t>
                      </a:r>
                      <a:r>
                        <a:rPr lang="en-US" altLang="ko-KR" sz="1100" b="0" dirty="0"/>
                        <a:t>- </a:t>
                      </a:r>
                      <a:r>
                        <a:rPr lang="ko-KR" altLang="en-US" sz="1100" b="0" dirty="0" err="1"/>
                        <a:t>작업전</a:t>
                      </a:r>
                      <a:r>
                        <a:rPr lang="ko-KR" altLang="en-US" sz="1100" b="0" dirty="0"/>
                        <a:t> 위험에 대한 안전교육 실시</a:t>
                      </a:r>
                      <a:endParaRPr lang="en-US" altLang="ko-KR" sz="1100" b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dirty="0"/>
                        <a:t>    - </a:t>
                      </a:r>
                      <a:r>
                        <a:rPr lang="ko-KR" altLang="en-US" sz="1100" b="0"/>
                        <a:t>작업장소 </a:t>
                      </a:r>
                      <a:r>
                        <a:rPr lang="en-US" altLang="ko-KR" sz="1100" b="0" dirty="0"/>
                        <a:t>2M </a:t>
                      </a:r>
                      <a:r>
                        <a:rPr lang="ko-KR" altLang="en-US" sz="1100" b="0" dirty="0"/>
                        <a:t>이내 </a:t>
                      </a:r>
                      <a:r>
                        <a:rPr lang="ko-KR" altLang="en-US" sz="1100" b="0"/>
                        <a:t>소화기 비치</a:t>
                      </a:r>
                      <a:endParaRPr lang="en-US" altLang="ko-KR" sz="1100" b="0" dirty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en-US" altLang="ko-KR" sz="1100" b="0" baseline="0" dirty="0"/>
                        <a:t>    - </a:t>
                      </a:r>
                      <a:r>
                        <a:rPr lang="ko-KR" altLang="en-US" sz="1100" b="0" baseline="0"/>
                        <a:t>화기감시자 배치</a:t>
                      </a:r>
                      <a:endParaRPr lang="en-US" altLang="ko-KR" sz="1100" b="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8929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>
                          <a:latin typeface="+mj-ea"/>
                          <a:ea typeface="+mj-ea"/>
                          <a:cs typeface="Meiryo" pitchFamily="34" charset="-128"/>
                        </a:rPr>
                        <a:t>밀폐공간 작업</a:t>
                      </a:r>
                      <a:r>
                        <a:rPr lang="ko-KR" altLang="en-US" sz="1100" b="0" baseline="0" dirty="0">
                          <a:latin typeface="+mj-ea"/>
                          <a:ea typeface="+mj-ea"/>
                          <a:cs typeface="Meiryo" pitchFamily="34" charset="-128"/>
                        </a:rPr>
                        <a:t>에 대한</a:t>
                      </a:r>
                    </a:p>
                    <a:p>
                      <a:pPr algn="ctr" latinLnBrk="1"/>
                      <a:r>
                        <a:rPr lang="ko-KR" altLang="en-US" sz="1100" b="0" baseline="0" dirty="0">
                          <a:latin typeface="+mj-ea"/>
                          <a:ea typeface="+mj-ea"/>
                          <a:cs typeface="Meiryo" pitchFamily="34" charset="-128"/>
                        </a:rPr>
                        <a:t>관리 계획</a:t>
                      </a:r>
                      <a:endParaRPr lang="ko-KR" altLang="en-US" sz="11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AutoNum type="arabicParenR"/>
                        <a:tabLst/>
                        <a:defRPr/>
                      </a:pPr>
                      <a:r>
                        <a:rPr lang="ko-KR" altLang="en-US" sz="11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밀폐공간에 대한 사고 예방 대책</a:t>
                      </a:r>
                      <a:endParaRPr lang="en-US" altLang="ko-KR" sz="11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66700" marR="0" lvl="0" indent="-762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맑은 고딕" panose="020B0503020000020004" pitchFamily="50" charset="-127"/>
                        <a:buChar char="­"/>
                        <a:tabLst/>
                        <a:defRPr/>
                      </a:pPr>
                      <a:r>
                        <a:rPr lang="en-US" altLang="ko-KR" sz="11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1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작</a:t>
                      </a:r>
                      <a:r>
                        <a:rPr lang="ko-KR" altLang="en-US" sz="11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업 시에는 </a:t>
                      </a:r>
                      <a:r>
                        <a:rPr lang="en-US" altLang="ko-KR" sz="11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ko-KR" altLang="en-US" sz="11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인 </a:t>
                      </a:r>
                      <a:r>
                        <a:rPr lang="en-US" altLang="ko-KR" sz="11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ko-KR" altLang="en-US" sz="11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조로 작업 시행</a:t>
                      </a:r>
                      <a:endParaRPr lang="en-US" altLang="ko-KR" sz="11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66700" marR="0" lvl="0" indent="-762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맑은 고딕" panose="020B0503020000020004" pitchFamily="50" charset="-127"/>
                        <a:buChar char="­"/>
                        <a:tabLst/>
                        <a:defRPr/>
                      </a:pPr>
                      <a:r>
                        <a:rPr lang="en-US" altLang="ko-KR" sz="11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1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안전표지판 설치</a:t>
                      </a:r>
                      <a:endParaRPr lang="en-US" altLang="ko-KR" sz="11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66700" marR="0" lvl="0" indent="-762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맑은 고딕" panose="020B0503020000020004" pitchFamily="50" charset="-127"/>
                        <a:buChar char="­"/>
                        <a:tabLst/>
                        <a:defRPr/>
                      </a:pPr>
                      <a:r>
                        <a:rPr lang="en-US" altLang="ko-KR" sz="11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1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가스농도 측정 후 작업 시행</a:t>
                      </a:r>
                      <a:endParaRPr lang="en-US" altLang="ko-KR" sz="11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66700" marR="0" lvl="0" indent="-762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맑은 고딕" panose="020B0503020000020004" pitchFamily="50" charset="-127"/>
                        <a:buChar char="­"/>
                        <a:tabLst/>
                        <a:defRPr/>
                      </a:pPr>
                      <a:r>
                        <a:rPr lang="en-US" altLang="ko-KR" sz="11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1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급배기 장치로 환기 실시 등</a:t>
                      </a:r>
                      <a:endParaRPr lang="en-US" altLang="ko-KR" sz="11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제목 1"/>
          <p:cNvSpPr txBox="1">
            <a:spLocks/>
          </p:cNvSpPr>
          <p:nvPr/>
        </p:nvSpPr>
        <p:spPr>
          <a:xfrm rot="20837499">
            <a:off x="2315296" y="2978130"/>
            <a:ext cx="4513407" cy="91552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1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4" algn="ctr" rtl="0" latinLnBrk="1">
              <a:spcBef>
                <a:spcPct val="0"/>
              </a:spcBef>
            </a:pPr>
            <a:r>
              <a:rPr lang="en-US" altLang="ko-KR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8731" y="-905"/>
            <a:ext cx="2773003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>
                <a:latin typeface="맑은 고딕"/>
                <a:ea typeface="맑은 고딕"/>
                <a:cs typeface="+mj-cs"/>
              </a:rPr>
              <a:t>3.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작업 중 </a:t>
            </a:r>
            <a:r>
              <a:rPr lang="en-US" altLang="ko-KR" b="1" dirty="0"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확보 계획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1" name="Rectangle 2"/>
          <p:cNvSpPr txBox="1">
            <a:spLocks noChangeArrowheads="1"/>
          </p:cNvSpPr>
          <p:nvPr/>
        </p:nvSpPr>
        <p:spPr>
          <a:xfrm>
            <a:off x="212724" y="620688"/>
            <a:ext cx="4971343" cy="576064"/>
          </a:xfrm>
          <a:prstGeom prst="rect">
            <a:avLst/>
          </a:prstGeom>
          <a:noFill/>
        </p:spPr>
        <p:txBody>
          <a:bodyPr anchor="ctr"/>
          <a:lstStyle/>
          <a:p>
            <a:pPr marL="609600" marR="0" lvl="0" indent="-609600" algn="l" defTabSz="685800" rtl="0" eaLnBrk="1" fontAlgn="base" latinLnBrk="1" hangingPunct="1">
              <a:lnSpc>
                <a:spcPct val="6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     </a:t>
            </a:r>
            <a:r>
              <a:rPr kumimoji="1" lang="ko-KR" altLang="en-US" sz="1600" kern="0" noProof="0" dirty="0">
                <a:latin typeface="맑은 고딕"/>
                <a:ea typeface="맑은 고딕"/>
              </a:rPr>
              <a:t>마</a:t>
            </a:r>
            <a:r>
              <a:rPr kumimoji="1" lang="en-US" altLang="ko-KR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. </a:t>
            </a:r>
            <a:r>
              <a:rPr kumimoji="1" lang="ko-KR" altLang="en-US" sz="160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안전작업 계획</a:t>
            </a:r>
            <a:r>
              <a:rPr kumimoji="1" lang="en-US" altLang="ko-KR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1" lang="ko-KR" altLang="en-US" sz="160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작업순서</a:t>
            </a:r>
            <a:r>
              <a:rPr kumimoji="1" lang="en-US" altLang="ko-KR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1" lang="ko-KR" altLang="en-US" sz="160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</a:t>
            </a:r>
            <a:endParaRPr kumimoji="1" lang="ko-KR" altLang="en-US" sz="16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58" name="표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6042622"/>
              </p:ext>
            </p:extLst>
          </p:nvPr>
        </p:nvGraphicFramePr>
        <p:xfrm>
          <a:off x="539552" y="1124744"/>
          <a:ext cx="7920880" cy="5108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44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163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187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순서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위험성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대책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1" dirty="0">
                          <a:latin typeface="+mj-ea"/>
                          <a:ea typeface="+mj-ea"/>
                          <a:cs typeface="Meiryo" pitchFamily="34" charset="-128"/>
                        </a:rPr>
                        <a:t>1.</a:t>
                      </a:r>
                      <a:r>
                        <a:rPr lang="ko-KR" altLang="en-US" sz="1200" b="1">
                          <a:latin typeface="+mj-ea"/>
                          <a:ea typeface="+mj-ea"/>
                          <a:cs typeface="Meiryo" pitchFamily="34" charset="-128"/>
                        </a:rPr>
                        <a:t>작업계획 수립</a:t>
                      </a:r>
                      <a:endParaRPr lang="en-US" altLang="ko-KR" sz="12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  <a:p>
                      <a:pPr algn="l" latinLnBrk="1"/>
                      <a:endParaRPr lang="en-US" altLang="ko-KR" sz="14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현장 투입</a:t>
                      </a:r>
                      <a:r>
                        <a:rPr lang="ko-KR" altLang="en-US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전 현장 특성 및 개인의 건강상태를 고려하지 못하여</a:t>
                      </a: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현장 내 안전사고 발생 위험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작업자 안전교육 실시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952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정기안전교육 </a:t>
                      </a:r>
                      <a:r>
                        <a:rPr lang="en-US" altLang="ko-K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(1</a:t>
                      </a:r>
                      <a:r>
                        <a:rPr lang="ko-KR" altLang="en-US" sz="12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회</a:t>
                      </a:r>
                      <a:r>
                        <a:rPr lang="en-US" altLang="ko-K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2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월</a:t>
                      </a:r>
                      <a:r>
                        <a:rPr lang="en-US" altLang="ko-K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171450" marR="0" lvl="0" indent="952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특별안전교육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TBM</a:t>
                      </a: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실시 </a:t>
                      </a: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매일</a:t>
                      </a: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171450" marR="0" lvl="0" indent="9525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개인 보호구 착용 확인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1" dirty="0">
                          <a:latin typeface="+mj-ea"/>
                          <a:ea typeface="+mj-ea"/>
                          <a:cs typeface="Meiryo" pitchFamily="34" charset="-128"/>
                        </a:rPr>
                        <a:t>2. </a:t>
                      </a:r>
                      <a:r>
                        <a:rPr lang="ko-KR" altLang="en-US" sz="1200" b="1">
                          <a:latin typeface="+mj-ea"/>
                          <a:ea typeface="+mj-ea"/>
                          <a:cs typeface="Meiryo" pitchFamily="34" charset="-128"/>
                        </a:rPr>
                        <a:t>공도구 점검 및 장비 점검</a:t>
                      </a:r>
                      <a:endParaRPr lang="en-US" altLang="ko-KR" sz="12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  <a:p>
                      <a:pPr algn="l" latinLnBrk="1"/>
                      <a:endParaRPr lang="ko-KR" altLang="en-US" sz="12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dirty="0">
                          <a:latin typeface="Cambria Math"/>
                        </a:rPr>
                        <a:t>전기공도구 점검 불량에 의한 감전 사고 발생</a:t>
                      </a:r>
                      <a:endParaRPr lang="en-US" altLang="ko-KR" sz="1200" b="0" dirty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dirty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dirty="0">
                          <a:latin typeface="Cambria Math"/>
                        </a:rPr>
                        <a:t>장비</a:t>
                      </a:r>
                      <a:r>
                        <a:rPr lang="en-US" altLang="ko-KR" sz="1200" b="0" dirty="0">
                          <a:latin typeface="Cambria Math"/>
                        </a:rPr>
                        <a:t>(</a:t>
                      </a:r>
                      <a:r>
                        <a:rPr lang="ko-KR" altLang="en-US" sz="1200" b="0">
                          <a:latin typeface="Cambria Math"/>
                        </a:rPr>
                        <a:t>굴삭기</a:t>
                      </a:r>
                      <a:r>
                        <a:rPr lang="en-US" altLang="ko-KR" sz="1200" b="0" dirty="0">
                          <a:latin typeface="Cambria Math"/>
                        </a:rPr>
                        <a:t>, </a:t>
                      </a:r>
                      <a:r>
                        <a:rPr lang="ko-KR" altLang="en-US" sz="1200" b="0">
                          <a:latin typeface="Cambria Math"/>
                        </a:rPr>
                        <a:t>카고</a:t>
                      </a:r>
                      <a:r>
                        <a:rPr lang="ko-KR" altLang="en-US" sz="1200" b="0" baseline="0">
                          <a:latin typeface="Cambria Math"/>
                        </a:rPr>
                        <a:t> 크레인</a:t>
                      </a:r>
                      <a:r>
                        <a:rPr lang="en-US" altLang="ko-KR" sz="1200" b="0" baseline="0" dirty="0">
                          <a:latin typeface="Cambria Math"/>
                        </a:rPr>
                        <a:t> </a:t>
                      </a:r>
                      <a:r>
                        <a:rPr lang="ko-KR" altLang="en-US" sz="1200" b="0" baseline="0">
                          <a:latin typeface="Cambria Math"/>
                        </a:rPr>
                        <a:t>등</a:t>
                      </a:r>
                      <a:r>
                        <a:rPr lang="en-US" altLang="ko-KR" sz="1200" b="0" baseline="0" dirty="0">
                          <a:latin typeface="Cambria Math"/>
                        </a:rPr>
                        <a:t>) </a:t>
                      </a:r>
                      <a:r>
                        <a:rPr lang="ko-KR" altLang="en-US" sz="1200" b="0" baseline="0">
                          <a:latin typeface="Cambria Math"/>
                        </a:rPr>
                        <a:t>점검 불량으로 낙하</a:t>
                      </a:r>
                      <a:r>
                        <a:rPr lang="en-US" altLang="ko-KR" sz="1200" b="0" baseline="0" dirty="0">
                          <a:latin typeface="Cambria Math"/>
                        </a:rPr>
                        <a:t>, </a:t>
                      </a:r>
                      <a:r>
                        <a:rPr lang="ko-KR" altLang="en-US" sz="1200" b="0" baseline="0">
                          <a:latin typeface="Cambria Math"/>
                        </a:rPr>
                        <a:t>협착 사고 발생 위험</a:t>
                      </a:r>
                      <a:r>
                        <a:rPr lang="ko-KR" altLang="en-US" sz="1200" b="0">
                          <a:latin typeface="Cambria Math"/>
                        </a:rPr>
                        <a:t> </a:t>
                      </a:r>
                      <a:endParaRPr lang="en-US" altLang="ko-KR" sz="12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975" marR="0" lvl="0" indent="-180975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전기공도구 접지 상태 확인 및 </a:t>
                      </a:r>
                      <a:r>
                        <a:rPr lang="ko-KR" altLang="en-US" sz="120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공도구</a:t>
                      </a: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점검 후 사용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80975" marR="0" lvl="0" indent="-180975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와이어로프</a:t>
                      </a:r>
                      <a:r>
                        <a:rPr lang="en-US" altLang="ko-K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2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샤클 등 인양공구는 자체 점검 후 사용</a:t>
                      </a:r>
                      <a:r>
                        <a:rPr lang="en-US" altLang="ko-K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노후 로프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슬링벨트 사용 금지</a:t>
                      </a: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80975" marR="0" lvl="0" indent="-180975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작업계획서 확인 후 작업 시행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1" dirty="0">
                          <a:latin typeface="+mj-ea"/>
                          <a:ea typeface="+mj-ea"/>
                          <a:cs typeface="Meiryo" pitchFamily="34" charset="-128"/>
                        </a:rPr>
                        <a:t>3. </a:t>
                      </a:r>
                      <a:r>
                        <a:rPr lang="ko-KR" altLang="en-US" sz="1200" b="1">
                          <a:latin typeface="+mj-ea"/>
                          <a:ea typeface="+mj-ea"/>
                          <a:cs typeface="Meiryo" pitchFamily="34" charset="-128"/>
                        </a:rPr>
                        <a:t>자재 반입 </a:t>
                      </a:r>
                      <a:endParaRPr lang="ko-KR" altLang="en-US" sz="12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dirty="0">
                          <a:latin typeface="Cambria Math"/>
                        </a:rPr>
                        <a:t>자재 하역작업 시 주변 통제 미흡으로 협착</a:t>
                      </a:r>
                      <a:endParaRPr lang="en-US" altLang="ko-KR" sz="1200" b="0" dirty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dirty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baseline="0" dirty="0">
                          <a:latin typeface="Cambria Math"/>
                        </a:rPr>
                        <a:t>자재 야적상태 불량으로 자재 붕괴</a:t>
                      </a:r>
                      <a:r>
                        <a:rPr lang="en-US" altLang="ko-KR" sz="1200" b="0" baseline="0" dirty="0">
                          <a:latin typeface="Cambria Math"/>
                        </a:rPr>
                        <a:t> </a:t>
                      </a:r>
                      <a:r>
                        <a:rPr lang="ko-KR" altLang="en-US" sz="1200" b="0" baseline="0">
                          <a:latin typeface="Cambria Math"/>
                        </a:rPr>
                        <a:t>및 도괴위험 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신호수를 배치한다</a:t>
                      </a:r>
                      <a:r>
                        <a:rPr lang="en-US" altLang="ko-K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표지판을 설치한다</a:t>
                      </a:r>
                      <a:r>
                        <a:rPr lang="en-US" altLang="ko-K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배관은 구름방지목을 설치하고 관리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자재주변은 휀스를 설치하여 관리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776" y="1736812"/>
            <a:ext cx="1800000" cy="1197818"/>
          </a:xfrm>
          <a:prstGeom prst="rect">
            <a:avLst/>
          </a:prstGeom>
          <a:ln w="3175">
            <a:solidFill>
              <a:schemeClr val="accent1"/>
            </a:solidFill>
          </a:ln>
        </p:spPr>
      </p:pic>
      <p:pic>
        <p:nvPicPr>
          <p:cNvPr id="8" name="Picture 12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9572" y="3429120"/>
            <a:ext cx="1800000" cy="1080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9" name="그림 1"/>
          <p:cNvPicPr preferRelativeResize="0"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72" y="5049300"/>
            <a:ext cx="1800000" cy="1080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제목 1"/>
          <p:cNvSpPr txBox="1">
            <a:spLocks/>
          </p:cNvSpPr>
          <p:nvPr/>
        </p:nvSpPr>
        <p:spPr>
          <a:xfrm rot="20837499">
            <a:off x="2315296" y="2978130"/>
            <a:ext cx="4513407" cy="91552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1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4" algn="ctr" rtl="0" latinLnBrk="1">
              <a:spcBef>
                <a:spcPct val="0"/>
              </a:spcBef>
            </a:pPr>
            <a:r>
              <a:rPr lang="en-US" altLang="ko-KR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353446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3584" y="-905"/>
            <a:ext cx="2773003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>
                <a:latin typeface="맑은 고딕"/>
                <a:ea typeface="맑은 고딕"/>
                <a:cs typeface="+mj-cs"/>
              </a:rPr>
              <a:t>3.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작업 중 </a:t>
            </a:r>
            <a:r>
              <a:rPr lang="en-US" altLang="ko-KR" b="1" dirty="0"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확보 계획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1" name="Rectangle 2"/>
          <p:cNvSpPr txBox="1">
            <a:spLocks noChangeArrowheads="1"/>
          </p:cNvSpPr>
          <p:nvPr/>
        </p:nvSpPr>
        <p:spPr>
          <a:xfrm>
            <a:off x="212724" y="620688"/>
            <a:ext cx="4971343" cy="576064"/>
          </a:xfrm>
          <a:prstGeom prst="rect">
            <a:avLst/>
          </a:prstGeom>
          <a:noFill/>
        </p:spPr>
        <p:txBody>
          <a:bodyPr anchor="ctr"/>
          <a:lstStyle/>
          <a:p>
            <a:pPr marL="609600" marR="0" lvl="0" indent="-609600" algn="l" defTabSz="685800" rtl="0" eaLnBrk="1" fontAlgn="base" latinLnBrk="1" hangingPunct="1">
              <a:lnSpc>
                <a:spcPct val="6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     </a:t>
            </a:r>
            <a:r>
              <a:rPr kumimoji="1" lang="ko-KR" altLang="en-US" sz="1600" kern="0" noProof="0" dirty="0">
                <a:latin typeface="맑은 고딕"/>
                <a:ea typeface="맑은 고딕"/>
              </a:rPr>
              <a:t>마</a:t>
            </a:r>
            <a:r>
              <a:rPr kumimoji="1" lang="en-US" altLang="ko-KR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. </a:t>
            </a:r>
            <a:r>
              <a:rPr kumimoji="1" lang="ko-KR" altLang="en-US" sz="160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안전작업 계획</a:t>
            </a:r>
            <a:r>
              <a:rPr kumimoji="1" lang="en-US" altLang="ko-KR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1" lang="ko-KR" altLang="en-US" sz="160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작업순서</a:t>
            </a:r>
            <a:r>
              <a:rPr kumimoji="1" lang="en-US" altLang="ko-KR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1" lang="ko-KR" altLang="en-US" sz="160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</a:t>
            </a:r>
            <a:endParaRPr kumimoji="1" lang="ko-KR" altLang="en-US" sz="16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58" name="표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4582003"/>
              </p:ext>
            </p:extLst>
          </p:nvPr>
        </p:nvGraphicFramePr>
        <p:xfrm>
          <a:off x="539552" y="1124744"/>
          <a:ext cx="7920880" cy="5403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44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163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187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순서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위험성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대책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1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4. </a:t>
                      </a:r>
                      <a:r>
                        <a:rPr lang="ko-KR" altLang="en-US" sz="1200" b="1" kern="120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굴착 작업</a:t>
                      </a:r>
                    </a:p>
                    <a:p>
                      <a:pPr algn="l" latinLnBrk="1"/>
                      <a:endParaRPr lang="en-US" altLang="ko-KR" sz="14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dirty="0">
                          <a:latin typeface="Cambria Math"/>
                        </a:rPr>
                        <a:t>굴삭기 </a:t>
                      </a:r>
                      <a:r>
                        <a:rPr lang="ko-KR" altLang="en-US" sz="1200" b="0" dirty="0" err="1">
                          <a:latin typeface="Cambria Math"/>
                        </a:rPr>
                        <a:t>버킷</a:t>
                      </a:r>
                      <a:r>
                        <a:rPr lang="ko-KR" altLang="en-US" sz="1200" b="0" dirty="0">
                          <a:latin typeface="Cambria Math"/>
                        </a:rPr>
                        <a:t> 탈락에 의한 낙하</a:t>
                      </a:r>
                      <a:endParaRPr lang="en-US" altLang="ko-KR" sz="1200" b="0" dirty="0">
                        <a:latin typeface="Cambria Math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en-US" altLang="ko-KR" sz="1200" b="0" dirty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baseline="0" dirty="0">
                          <a:latin typeface="Cambria Math"/>
                        </a:rPr>
                        <a:t>굴착사면 붕괴 위험</a:t>
                      </a:r>
                      <a:endParaRPr lang="en-US" altLang="ko-KR" sz="1200" b="0" baseline="0" dirty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baseline="0" dirty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baseline="0" dirty="0">
                          <a:latin typeface="Cambria Math"/>
                        </a:rPr>
                        <a:t>주변 통해  보행자 전도 위험 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굴착사면은 법규사항을 준수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굴착 전 안전교육을 실시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안전휀스 및 라바콘을 설치하고 보행자 통로를 확보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안내원을 배치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굴삭기 사용 시 운전원의 자격 유무 확인 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1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5. </a:t>
                      </a:r>
                      <a:r>
                        <a:rPr lang="ko-KR" altLang="en-US" sz="1200" b="1" kern="120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배관 부설</a:t>
                      </a:r>
                      <a:endParaRPr lang="en-US" altLang="ko-KR" sz="1200" b="1" kern="1200" dirty="0">
                        <a:solidFill>
                          <a:schemeClr val="dk1"/>
                        </a:solidFill>
                        <a:latin typeface="+mj-ea"/>
                        <a:ea typeface="+mn-ea"/>
                        <a:cs typeface="Meiryo" pitchFamily="34" charset="-128"/>
                      </a:endParaRPr>
                    </a:p>
                    <a:p>
                      <a:pPr algn="l" latinLnBrk="1"/>
                      <a:endParaRPr lang="en-US" altLang="ko-KR" sz="1200" b="1" kern="1200" dirty="0">
                        <a:solidFill>
                          <a:schemeClr val="dk1"/>
                        </a:solidFill>
                        <a:latin typeface="+mj-ea"/>
                        <a:ea typeface="+mn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dirty="0">
                          <a:latin typeface="Cambria Math"/>
                        </a:rPr>
                        <a:t>배관 부설 시</a:t>
                      </a:r>
                      <a:r>
                        <a:rPr lang="ko-KR" altLang="en-US" sz="1200" b="0" baseline="0" dirty="0">
                          <a:latin typeface="Cambria Math"/>
                        </a:rPr>
                        <a:t> </a:t>
                      </a:r>
                      <a:r>
                        <a:rPr lang="ko-KR" altLang="en-US" sz="1200" b="0" baseline="0" dirty="0" err="1">
                          <a:latin typeface="Cambria Math"/>
                        </a:rPr>
                        <a:t>슬링벨트</a:t>
                      </a:r>
                      <a:r>
                        <a:rPr lang="ko-KR" altLang="en-US" sz="1200" b="0" baseline="0" dirty="0">
                          <a:latin typeface="Cambria Math"/>
                        </a:rPr>
                        <a:t> 끊어짐에 의한 낙하 위험</a:t>
                      </a:r>
                      <a:endParaRPr lang="en-US" altLang="ko-KR" sz="1200" b="0" baseline="0" dirty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baseline="0" dirty="0">
                        <a:latin typeface="Cambria Math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baseline="0" dirty="0">
                          <a:latin typeface="Cambria Math"/>
                        </a:rPr>
                        <a:t>  </a:t>
                      </a:r>
                      <a:r>
                        <a:rPr lang="ko-KR" altLang="en-US" sz="1200" b="0" baseline="0">
                          <a:latin typeface="Cambria Math"/>
                        </a:rPr>
                        <a:t>배관부 이동 작업자 사다리 떨어질  </a:t>
                      </a:r>
                      <a:endParaRPr lang="en-US" altLang="ko-KR" sz="1200" b="0" baseline="0" dirty="0">
                        <a:latin typeface="Cambria Math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US" altLang="ko-KR" sz="1200" b="0" baseline="0" dirty="0">
                          <a:latin typeface="Cambria Math"/>
                        </a:rPr>
                        <a:t>       </a:t>
                      </a:r>
                      <a:r>
                        <a:rPr lang="ko-KR" altLang="en-US" sz="1200" b="0" baseline="0">
                          <a:latin typeface="Cambria Math"/>
                        </a:rPr>
                        <a:t>위험</a:t>
                      </a:r>
                      <a:endParaRPr lang="en-US" altLang="ko-KR" sz="1200" b="0" baseline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크레인 작업계획서 확인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안전휀스 및 라바콘을 설치하고 보행자 통로를 확보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안내원을 배치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손상된 슬링벨트는 사용하지 않는다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사다리 점검 후 사용</a:t>
                      </a: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안전통로 확보</a:t>
                      </a: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1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6. </a:t>
                      </a:r>
                      <a:r>
                        <a:rPr lang="ko-KR" altLang="en-US" sz="1200" b="1" kern="120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용접작업</a:t>
                      </a:r>
                      <a:r>
                        <a:rPr lang="en-US" altLang="ko-KR" sz="1200" b="1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 </a:t>
                      </a:r>
                    </a:p>
                    <a:p>
                      <a:pPr algn="l" latinLnBrk="1"/>
                      <a:endParaRPr lang="en-US" altLang="ko-KR" sz="1200" b="1" kern="1200" dirty="0">
                        <a:solidFill>
                          <a:schemeClr val="dk1"/>
                        </a:solidFill>
                        <a:latin typeface="+mj-ea"/>
                        <a:ea typeface="+mn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dirty="0" err="1">
                          <a:latin typeface="Cambria Math"/>
                        </a:rPr>
                        <a:t>용접기</a:t>
                      </a:r>
                      <a:r>
                        <a:rPr lang="ko-KR" altLang="en-US" sz="1200" b="0" dirty="0">
                          <a:latin typeface="Cambria Math"/>
                        </a:rPr>
                        <a:t> 불량에 의한 감전사고</a:t>
                      </a:r>
                      <a:endParaRPr lang="en-US" altLang="ko-KR" sz="1200" b="0" dirty="0">
                        <a:latin typeface="Cambria Math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en-US" altLang="ko-KR" sz="1200" b="0" dirty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baseline="0" dirty="0">
                          <a:latin typeface="Cambria Math"/>
                        </a:rPr>
                        <a:t>용접 중 주변 화재 위험 </a:t>
                      </a:r>
                      <a:endParaRPr lang="en-US" altLang="ko-KR" sz="1200" b="0" baseline="0" dirty="0">
                        <a:latin typeface="Cambria Math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Cambria Math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baseline="0" dirty="0">
                          <a:solidFill>
                            <a:schemeClr val="dk1"/>
                          </a:solidFill>
                          <a:latin typeface="Cambria Math"/>
                          <a:ea typeface="+mn-ea"/>
                          <a:cs typeface="+mn-cs"/>
                        </a:rPr>
                        <a:t>용접불꽃에 의한 화상위험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용접기는 사용 전 점검을 실시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소화기는 용접자 </a:t>
                      </a: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2m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이내 배치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용접보후구를 착용하고 작업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그림 2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75" y="1772936"/>
            <a:ext cx="1800000" cy="10800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그림 3"/>
          <p:cNvPicPr preferRelativeResize="0"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16" y="3645024"/>
            <a:ext cx="1800000" cy="10800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그림 4"/>
          <p:cNvPicPr preferRelativeResize="0"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72" y="5265084"/>
            <a:ext cx="1800000" cy="1080000"/>
          </a:xfrm>
          <a:prstGeom prst="rect">
            <a:avLst/>
          </a:prstGeom>
        </p:spPr>
      </p:pic>
      <p:sp>
        <p:nvSpPr>
          <p:cNvPr id="12" name="제목 1"/>
          <p:cNvSpPr txBox="1">
            <a:spLocks/>
          </p:cNvSpPr>
          <p:nvPr/>
        </p:nvSpPr>
        <p:spPr>
          <a:xfrm rot="20837499">
            <a:off x="2315296" y="2978130"/>
            <a:ext cx="4513407" cy="91552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1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4" algn="ctr" rtl="0" latinLnBrk="1">
              <a:spcBef>
                <a:spcPct val="0"/>
              </a:spcBef>
            </a:pPr>
            <a:r>
              <a:rPr lang="en-US" altLang="ko-KR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6954377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11968" y="-905"/>
            <a:ext cx="2773003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4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>
                <a:latin typeface="맑은 고딕"/>
                <a:ea typeface="맑은 고딕"/>
                <a:cs typeface="+mj-cs"/>
              </a:rPr>
              <a:t>3.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작업 중 </a:t>
            </a:r>
            <a:r>
              <a:rPr lang="en-US" altLang="ko-KR" b="1" dirty="0">
                <a:latin typeface="맑은 고딕"/>
                <a:ea typeface="맑은 고딕"/>
                <a:cs typeface="+mj-cs"/>
              </a:rPr>
              <a:t>SHE </a:t>
            </a:r>
            <a:r>
              <a:rPr lang="ko-KR" altLang="en-US" b="1" dirty="0">
                <a:latin typeface="맑은 고딕"/>
                <a:ea typeface="맑은 고딕"/>
                <a:cs typeface="+mj-cs"/>
              </a:rPr>
              <a:t>확보 계획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1" name="Rectangle 2"/>
          <p:cNvSpPr txBox="1">
            <a:spLocks noChangeArrowheads="1"/>
          </p:cNvSpPr>
          <p:nvPr/>
        </p:nvSpPr>
        <p:spPr>
          <a:xfrm>
            <a:off x="212724" y="620688"/>
            <a:ext cx="4971343" cy="576064"/>
          </a:xfrm>
          <a:prstGeom prst="rect">
            <a:avLst/>
          </a:prstGeom>
          <a:noFill/>
        </p:spPr>
        <p:txBody>
          <a:bodyPr anchor="ctr"/>
          <a:lstStyle/>
          <a:p>
            <a:pPr marL="609600" marR="0" lvl="0" indent="-609600" algn="l" defTabSz="685800" rtl="0" eaLnBrk="1" fontAlgn="base" latinLnBrk="1" hangingPunct="1">
              <a:lnSpc>
                <a:spcPct val="60000"/>
              </a:lnSpc>
              <a:spcBef>
                <a:spcPct val="0"/>
              </a:spcBef>
              <a:spcAft>
                <a:spcPct val="50000"/>
              </a:spcAft>
              <a:buClr>
                <a:srgbClr val="273C82"/>
              </a:buClr>
              <a:buSzPct val="100000"/>
              <a:buFontTx/>
              <a:buNone/>
              <a:tabLst/>
              <a:defRPr/>
            </a:pPr>
            <a:r>
              <a:rPr kumimoji="1" lang="ko-KR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     </a:t>
            </a:r>
            <a:r>
              <a:rPr kumimoji="1" lang="ko-KR" altLang="en-US" sz="1600" kern="0" noProof="0" dirty="0">
                <a:latin typeface="맑은 고딕"/>
                <a:ea typeface="맑은 고딕"/>
              </a:rPr>
              <a:t>마</a:t>
            </a:r>
            <a:r>
              <a:rPr kumimoji="1" lang="en-US" altLang="ko-KR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/>
                <a:ea typeface="맑은 고딕"/>
              </a:rPr>
              <a:t>. </a:t>
            </a:r>
            <a:r>
              <a:rPr kumimoji="1" lang="ko-KR" altLang="en-US" sz="160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안전작업 계획</a:t>
            </a:r>
            <a:r>
              <a:rPr kumimoji="1" lang="en-US" altLang="ko-KR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1" lang="ko-KR" altLang="en-US" sz="160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작업순서</a:t>
            </a:r>
            <a:r>
              <a:rPr kumimoji="1" lang="en-US" altLang="ko-KR" sz="16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1" lang="ko-KR" altLang="en-US" sz="160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</a:t>
            </a:r>
            <a:endParaRPr kumimoji="1" lang="ko-KR" altLang="en-US" sz="16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58" name="표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5081780"/>
              </p:ext>
            </p:extLst>
          </p:nvPr>
        </p:nvGraphicFramePr>
        <p:xfrm>
          <a:off x="539552" y="1124744"/>
          <a:ext cx="7920880" cy="52107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44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163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187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순서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위험성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>
                          <a:latin typeface="+mj-ea"/>
                          <a:ea typeface="+mj-ea"/>
                          <a:cs typeface="Meiryo" pitchFamily="34" charset="-128"/>
                        </a:rPr>
                        <a:t>대책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1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7. </a:t>
                      </a:r>
                      <a:r>
                        <a:rPr lang="ko-KR" altLang="en-US" sz="1200" b="1" kern="120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Meiryo" pitchFamily="34" charset="-128"/>
                        </a:rPr>
                        <a:t>되메우기</a:t>
                      </a:r>
                    </a:p>
                    <a:p>
                      <a:pPr algn="l" latinLnBrk="1"/>
                      <a:endParaRPr lang="en-US" altLang="ko-KR" sz="1400" b="0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되메움</a:t>
                      </a:r>
                      <a:r>
                        <a:rPr lang="ko-KR" altLang="en-US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작업 시 운전 미숙으로 인한 회전 </a:t>
                      </a:r>
                      <a:r>
                        <a:rPr lang="ko-KR" altLang="en-US" sz="1200" b="0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후진중</a:t>
                      </a:r>
                      <a:r>
                        <a:rPr lang="ko-KR" altLang="en-US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근로자 추돌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야간에 반사조끼 </a:t>
                      </a:r>
                      <a:r>
                        <a:rPr lang="ko-KR" altLang="en-US" sz="1200" b="0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신호봉</a:t>
                      </a:r>
                      <a:r>
                        <a:rPr lang="ko-KR" altLang="en-US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없이 신호 중 유도자 충돌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휴식 등 운전위치 이탈 시 안전조치 소홀</a:t>
                      </a:r>
                      <a:endParaRPr lang="en-US" altLang="ko-KR" sz="12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되메움</a:t>
                      </a: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작업 중 근로자 개인 보호구 착용 철저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식별이 용이하도록 </a:t>
                      </a:r>
                      <a:r>
                        <a:rPr lang="ko-KR" altLang="en-US" sz="120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신호봉</a:t>
                      </a:r>
                      <a:r>
                        <a:rPr lang="en-US" altLang="ko-KR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altLang="ko-KR" sz="12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200" b="0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반사조끼 착용 신호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ko-KR" altLang="en-US" sz="120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운전원</a:t>
                      </a:r>
                      <a:r>
                        <a:rPr lang="ko-KR" alt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위치 이탈 시 전원 차단 및 브레이크 사용 등 이탈 방지</a:t>
                      </a:r>
                      <a:endParaRPr lang="en-US" altLang="ko-KR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endParaRPr lang="ko-KR" altLang="en-US" sz="12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3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300" b="0" dirty="0">
                        <a:latin typeface="Cambria Math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99035">
                <a:tc>
                  <a:txBody>
                    <a:bodyPr/>
                    <a:lstStyle/>
                    <a:p>
                      <a:pPr algn="l" latinLnBrk="1"/>
                      <a:endParaRPr lang="ko-KR" altLang="en-US" sz="1200" b="1" dirty="0">
                        <a:latin typeface="+mj-ea"/>
                        <a:ea typeface="+mj-ea"/>
                        <a:cs typeface="Meiryo" pitchFamily="34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3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en-US" altLang="ko-KR" sz="13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그림 2"/>
          <p:cNvPicPr preferRelativeResize="0"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36"/>
          <a:stretch/>
        </p:blipFill>
        <p:spPr>
          <a:xfrm>
            <a:off x="737326" y="1772816"/>
            <a:ext cx="1800000" cy="10800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1" name="제목 1"/>
          <p:cNvSpPr>
            <a:spLocks noGrp="1"/>
          </p:cNvSpPr>
          <p:nvPr>
            <p:ph type="title"/>
          </p:nvPr>
        </p:nvSpPr>
        <p:spPr>
          <a:xfrm rot="20837499">
            <a:off x="2315296" y="2978130"/>
            <a:ext cx="4513407" cy="915521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lvl="4" algn="ctr" rtl="0" latinLnBrk="1">
              <a:spcBef>
                <a:spcPct val="0"/>
              </a:spcBef>
            </a:pP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(SHE </a:t>
            </a:r>
            <a:r>
              <a:rPr lang="ko-KR" altLang="en-US" sz="2400" b="1" kern="120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계획서 작성예시</a:t>
            </a:r>
            <a:r>
              <a:rPr lang="en-US" altLang="ko-KR" sz="2400" b="1" kern="1200" dirty="0">
                <a:solidFill>
                  <a:srgbClr val="FF0000"/>
                </a:solidFill>
                <a:latin typeface="맑은 고딕"/>
                <a:ea typeface="맑은 고딕"/>
                <a:cs typeface="+mj-cs"/>
              </a:rPr>
              <a:t>)</a:t>
            </a:r>
            <a:endParaRPr lang="ko-KR" altLang="en-US" sz="24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518429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175">
          <a:solidFill>
            <a:schemeClr val="tx1"/>
          </a:solidFill>
        </a:ln>
      </a:spPr>
      <a:bodyPr lIns="36000" rIns="36000" rtlCol="0" anchor="ctr"/>
      <a:lstStyle>
        <a:defPPr fontAlgn="base">
          <a:spcBef>
            <a:spcPct val="0"/>
          </a:spcBef>
          <a:spcAft>
            <a:spcPct val="0"/>
          </a:spcAft>
          <a:buFont typeface="Arial" pitchFamily="34" charset="0"/>
          <a:buChar char="•"/>
          <a:defRPr kumimoji="1" sz="900"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12700">
          <a:solidFill>
            <a:schemeClr val="tx2">
              <a:lumMod val="60000"/>
              <a:lumOff val="40000"/>
            </a:schemeClr>
          </a:solidFill>
        </a:ln>
      </a:spPr>
      <a:bodyPr wrap="square" rtlCol="0">
        <a:spAutoFit/>
      </a:bodyPr>
      <a:lstStyle>
        <a:defPPr fontAlgn="base">
          <a:defRPr sz="1100" b="1" dirty="0" smtClean="0">
            <a:latin typeface="+mn-ea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815a09ae-06d8-4115-9a0e-6ea71d6976ad}" enabled="0" method="" siteId="{815a09ae-06d8-4115-9a0e-6ea71d6976ad}" actionId="{50cdc29c-aaf5-4a58-8cfb-ea0d8c32abde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Words>1889</Words>
  <TotalTime>0</TotalTime>
  <Application>Microsoft Office PowerPoint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B1651</dc:creator>
  <dcterms:modified xsi:type="dcterms:W3CDTF">2023-05-17T06:42:37Z</dcterms:modified>
  <dc:title>슬라이드 1</dc:title>
  <cp:lastPrinted>2018-03-05T02:44:53Z</cp:lastPrinted>
  <cp:lastModifiedBy>양유진(Yang Eu Jin)/경영지원팀/코원에너지서비스</cp:lastModifiedBy>
  <dcterms:created xsi:type="dcterms:W3CDTF">2015-04-08T04:26:49Z</dcterms:created>
  <cp:revision>336</cp:revi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af75817b-f191-4ea0-91cb-f6b042f90394_Enabled">
    <vt:lpwstr>true</vt:lpwstr>
  </property>
  <property fmtid="{D5CDD505-2E9C-101B-9397-08002B2CF9AE}" pid="3" name="MSIP_Label_af75817b-f191-4ea0-91cb-f6b042f90394_SetDate">
    <vt:lpwstr>2021-03-04T07:11:44Z</vt:lpwstr>
  </property>
  <property fmtid="{D5CDD505-2E9C-101B-9397-08002B2CF9AE}" pid="4" name="MSIP_Label_af75817b-f191-4ea0-91cb-f6b042f90394_Method">
    <vt:lpwstr>Standard</vt:lpwstr>
  </property>
  <property fmtid="{D5CDD505-2E9C-101B-9397-08002B2CF9AE}" pid="5" name="MSIP_Label_af75817b-f191-4ea0-91cb-f6b042f90394_Name">
    <vt:lpwstr>Internal</vt:lpwstr>
  </property>
  <property fmtid="{D5CDD505-2E9C-101B-9397-08002B2CF9AE}" pid="6" name="MSIP_Label_af75817b-f191-4ea0-91cb-f6b042f90394_SiteId">
    <vt:lpwstr>815a09ae-06d8-4115-9a0e-6ea71d6976ad</vt:lpwstr>
  </property>
  <property fmtid="{D5CDD505-2E9C-101B-9397-08002B2CF9AE}" pid="7" name="MSIP_Label_af75817b-f191-4ea0-91cb-f6b042f90394_ActionId">
    <vt:lpwstr>3e646539-ccef-4ac3-946b-3d9e03ac77d0</vt:lpwstr>
  </property>
  <property fmtid="{D5CDD505-2E9C-101B-9397-08002B2CF9AE}" pid="8" name="MSIP_Label_af75817b-f191-4ea0-91cb-f6b042f90394_ContentBits">
    <vt:lpwstr>0</vt:lpwstr>
  </property>
</Properties>
</file>