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6858000" cy="9906000" type="A4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1278" y="-1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6341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825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0013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3110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41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5728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38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826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08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4180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9508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B1759-31AE-42A1-9649-D2436CF41219}" type="datetimeFigureOut">
              <a:rPr lang="ko-KR" altLang="en-US" smtClean="0"/>
              <a:pPr/>
              <a:t>2019-08-22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C3E31-A244-4470-8727-1F712B7340B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33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95003" y="1270660"/>
            <a:ext cx="6673932" cy="855023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69177" y="546265"/>
            <a:ext cx="6321631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  <a:spcBef>
                <a:spcPts val="2400"/>
              </a:spcBef>
            </a:pPr>
            <a:r>
              <a:rPr lang="ko-KR" altLang="en-US" b="1" u="sng" spc="-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도시가스 공급규정 개정에 따른 특수계량기 관리비 부과 안내문</a:t>
            </a:r>
            <a:endParaRPr lang="en-US" altLang="ko-KR" sz="1600" spc="-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795" y="8983524"/>
            <a:ext cx="3272348" cy="5090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9177" y="1436901"/>
            <a:ext cx="6321631" cy="7504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2100"/>
              </a:lnSpc>
              <a:spcBef>
                <a:spcPts val="600"/>
              </a:spcBef>
            </a:pP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1400" spc="-9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경상북도 도시가스 공급규정 제</a:t>
            </a:r>
            <a:r>
              <a:rPr lang="en-US" altLang="ko-KR" sz="1400" spc="-9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14</a:t>
            </a:r>
            <a:r>
              <a:rPr lang="ko-KR" altLang="en-US" sz="1400" spc="-9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조 ③항에 의한 특수계량기 관리비용 부과안내</a:t>
            </a:r>
            <a:endParaRPr lang="en-US" altLang="ko-KR" sz="1400" spc="-9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ts val="2100"/>
              </a:lnSpc>
            </a:pP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적용일자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1400" u="sng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2019</a:t>
            </a:r>
            <a:r>
              <a:rPr lang="ko-KR" altLang="en-US" sz="1400" u="sng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400" u="sng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09</a:t>
            </a:r>
            <a:r>
              <a:rPr lang="ko-KR" altLang="en-US" sz="1400" u="sng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1400" u="sng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400" u="sng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부</a:t>
            </a:r>
            <a:endParaRPr lang="en-US" altLang="ko-KR" sz="1400" u="sng" dirty="0" smtClean="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3050" indent="-273050">
              <a:lnSpc>
                <a:spcPts val="2100"/>
              </a:lnSpc>
              <a:spcBef>
                <a:spcPts val="600"/>
              </a:spcBef>
            </a:pP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특수계량기 관리비용 부과 취지                                                    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최근 특수계량기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디지털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다기능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가스안전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누출점검용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14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보급이 증대되어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도시가스 회사가 계량기 정기 및 고장 교체의 편의성을 제공하기 위해 도시가스 공급규정 개정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(2019.7.30)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 함께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아래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4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항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4)</a:t>
            </a:r>
            <a:r>
              <a:rPr lang="ko-KR" altLang="en-US" sz="14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 같이 </a:t>
            </a:r>
            <a:r>
              <a:rPr lang="ko-KR" altLang="en-US" sz="1400" u="sng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특수계량기 </a:t>
            </a:r>
            <a:r>
              <a:rPr lang="ko-KR" altLang="en-US" sz="1400" u="sng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관리비를 사용자에게 부과 시행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합니다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marL="273050" indent="-273050">
              <a:lnSpc>
                <a:spcPts val="2100"/>
              </a:lnSpc>
              <a:spcBef>
                <a:spcPts val="600"/>
              </a:spcBef>
            </a:pPr>
            <a:r>
              <a:rPr lang="en-US" altLang="ko-KR" sz="14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해당 아파트의 등급확인은 아래 사진을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참조 하여 세대별 확인바랍니다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</a:p>
          <a:p>
            <a:pPr marL="179388" indent="-179388">
              <a:lnSpc>
                <a:spcPts val="2100"/>
              </a:lnSpc>
            </a:pPr>
            <a:r>
              <a:rPr lang="en-US" altLang="ko-KR" sz="1400" spc="-9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공급규정 </a:t>
            </a:r>
            <a:r>
              <a:rPr lang="en-US" altLang="ko-KR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4] 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가스계량기 관리비용 </a:t>
            </a:r>
            <a:r>
              <a:rPr lang="en-US" altLang="ko-KR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14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조 제</a:t>
            </a:r>
            <a:r>
              <a:rPr lang="en-US" altLang="ko-KR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항 관련</a:t>
            </a:r>
            <a:r>
              <a:rPr lang="en-US" altLang="ko-KR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1200" spc="-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179388" indent="-179388">
              <a:lnSpc>
                <a:spcPts val="2100"/>
              </a:lnSpc>
            </a:pPr>
            <a:endParaRPr lang="en-US" altLang="ko-KR" sz="1200" spc="-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179388" indent="-179388">
              <a:lnSpc>
                <a:spcPts val="2100"/>
              </a:lnSpc>
            </a:pPr>
            <a:endParaRPr lang="en-US" altLang="ko-KR" sz="1200" spc="-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179388" indent="-179388">
              <a:lnSpc>
                <a:spcPts val="2100"/>
              </a:lnSpc>
            </a:pPr>
            <a:endParaRPr lang="en-US" altLang="ko-KR" sz="1200" spc="-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179388" indent="-179388">
              <a:lnSpc>
                <a:spcPts val="2100"/>
              </a:lnSpc>
            </a:pPr>
            <a:r>
              <a:rPr lang="ko-KR" altLang="en-US" sz="1200" spc="-5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 </a:t>
            </a:r>
            <a:endParaRPr lang="en-US" altLang="ko-KR" sz="1400" spc="-5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179388" indent="-179388">
              <a:lnSpc>
                <a:spcPts val="2100"/>
              </a:lnSpc>
            </a:pP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</a:p>
          <a:p>
            <a:pPr marL="179388" indent="-179388">
              <a:lnSpc>
                <a:spcPts val="2100"/>
              </a:lnSpc>
            </a:pPr>
            <a:endParaRPr lang="en-US" altLang="ko-KR" sz="1600" spc="-9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1200"/>
              </a:lnSpc>
            </a:pP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※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계량기 등급확인 </a:t>
            </a:r>
            <a:r>
              <a:rPr lang="en-US" altLang="ko-KR" sz="11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1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빨간색 네모 </a:t>
            </a:r>
            <a:r>
              <a:rPr lang="ko-KR" altLang="en-US" sz="11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부분</a:t>
            </a:r>
            <a:r>
              <a:rPr lang="en-US" altLang="ko-KR" sz="11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endParaRPr lang="en-US" altLang="ko-KR" sz="1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1400" spc="-8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문  </a:t>
            </a:r>
            <a:r>
              <a:rPr lang="ko-KR" altLang="en-US" sz="1400" spc="-8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의  처</a:t>
            </a:r>
            <a:endParaRPr lang="en-US" altLang="ko-KR" sz="1400" spc="-8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1400"/>
              </a:lnSpc>
              <a:spcBef>
                <a:spcPts val="300"/>
              </a:spcBef>
            </a:pPr>
            <a:r>
              <a:rPr lang="en-US" altLang="ko-KR" sz="1400" spc="-8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400" spc="-8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1400" spc="-8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1400" spc="-8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서비스센터</a:t>
            </a:r>
            <a:r>
              <a:rPr lang="en-US" altLang="ko-KR" sz="1400" spc="-8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☎ </a:t>
            </a:r>
            <a:r>
              <a:rPr lang="en-US" altLang="ko-KR" sz="1400" spc="-8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1670-0799</a:t>
            </a:r>
            <a:endParaRPr lang="en-US" altLang="ko-KR" sz="1400" spc="-8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나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14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영남에너지서비스㈜ 고객지원팀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☎ 054-460-6234, 6242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0826" y="3768143"/>
            <a:ext cx="20306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050" dirty="0" smtClean="0">
                <a:latin typeface="HY헤드라인M" pitchFamily="18" charset="-127"/>
                <a:ea typeface="HY헤드라인M" pitchFamily="18" charset="-127"/>
              </a:rPr>
              <a:t>단위 </a:t>
            </a:r>
            <a:r>
              <a:rPr lang="en-US" altLang="ko-KR" sz="105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050" dirty="0" smtClean="0">
                <a:latin typeface="HY헤드라인M" pitchFamily="18" charset="-127"/>
                <a:ea typeface="HY헤드라인M" pitchFamily="18" charset="-127"/>
              </a:rPr>
              <a:t>원</a:t>
            </a:r>
            <a:r>
              <a:rPr lang="en-US" altLang="ko-KR" sz="105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1050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sz="105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050" dirty="0" smtClean="0">
                <a:latin typeface="HY헤드라인M" pitchFamily="18" charset="-127"/>
                <a:ea typeface="HY헤드라인M" pitchFamily="18" charset="-127"/>
              </a:rPr>
              <a:t>부가세 별도</a:t>
            </a:r>
            <a:r>
              <a:rPr lang="en-US" altLang="ko-KR" sz="105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0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70148" y="4029753"/>
            <a:ext cx="6768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/>
            <a:r>
              <a:rPr lang="ko-KR" altLang="en-US" sz="9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등급</a:t>
            </a:r>
            <a:r>
              <a:rPr lang="en-US" altLang="ko-KR" sz="9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(KS)</a:t>
            </a:r>
            <a:endParaRPr lang="ko-KR" altLang="en-US" sz="9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0673" y="4099028"/>
            <a:ext cx="6768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/>
            <a:r>
              <a:rPr lang="ko-KR" altLang="en-US" sz="9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기종</a:t>
            </a:r>
          </a:p>
        </p:txBody>
      </p:sp>
      <p:pic>
        <p:nvPicPr>
          <p:cNvPr id="1030" name="Picture 6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4763" y="6897216"/>
            <a:ext cx="1465200" cy="910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688" y="6897216"/>
            <a:ext cx="1398435" cy="9119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2" name="Picture 8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64343" y="6897216"/>
            <a:ext cx="1465200" cy="9112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3" name="Picture 9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5184" y="6897216"/>
            <a:ext cx="1465200" cy="910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0" name="모서리가 둥근 직사각형 19"/>
          <p:cNvSpPr/>
          <p:nvPr/>
        </p:nvSpPr>
        <p:spPr>
          <a:xfrm>
            <a:off x="953898" y="6920384"/>
            <a:ext cx="771903" cy="21370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3608360" y="7477722"/>
            <a:ext cx="607699" cy="23944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3171032" y="7012622"/>
            <a:ext cx="366177" cy="24141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5365932" y="6880022"/>
            <a:ext cx="667051" cy="17212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503402"/>
              </p:ext>
            </p:extLst>
          </p:nvPr>
        </p:nvGraphicFramePr>
        <p:xfrm>
          <a:off x="620688" y="4088904"/>
          <a:ext cx="5876155" cy="24388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0187"/>
                <a:gridCol w="1133856"/>
                <a:gridCol w="1060704"/>
                <a:gridCol w="1060704"/>
                <a:gridCol w="1060704"/>
              </a:tblGrid>
              <a:tr h="304862">
                <a:tc rowSpan="3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10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0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개정 후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9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9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04862">
                <a:tc vMerge="1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9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OIML</a:t>
                      </a:r>
                      <a:endParaRPr lang="ko-KR" altLang="en-US" sz="10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G1.6</a:t>
                      </a:r>
                      <a:endParaRPr lang="ko-KR" altLang="en-US" sz="1000" b="1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G2.5</a:t>
                      </a:r>
                      <a:endParaRPr lang="ko-KR" altLang="en-US" sz="1000" b="1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G4</a:t>
                      </a:r>
                      <a:endParaRPr lang="ko-KR" altLang="en-US" sz="1000" b="1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04862">
                <a:tc vMerge="1"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endParaRPr lang="ko-KR" altLang="en-US" sz="9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KS</a:t>
                      </a:r>
                      <a:endParaRPr lang="ko-KR" altLang="en-US" sz="1000" b="0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2.5</a:t>
                      </a:r>
                      <a:endParaRPr lang="ko-KR" altLang="en-US" sz="1000" b="1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4</a:t>
                      </a:r>
                      <a:endParaRPr lang="ko-KR" altLang="en-US" sz="1000" b="1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0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6</a:t>
                      </a:r>
                      <a:endParaRPr lang="ko-KR" altLang="en-US" sz="1000" b="1" i="0" u="none" strike="noStrike" kern="1200" dirty="0" smtClean="0">
                        <a:solidFill>
                          <a:srgbClr val="FFFFFF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+mn-cs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0486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디지털계량기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210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190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180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048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다기능 가스안전 계량기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비원격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780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760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790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0486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원격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</a:tr>
              <a:tr h="3048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누출점검용 계량기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비원격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250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230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Y헤드라인M" pitchFamily="18" charset="-127"/>
                          <a:ea typeface="HY헤드라인M" pitchFamily="18" charset="-127"/>
                        </a:rPr>
                        <a:t>220</a:t>
                      </a:r>
                      <a:endParaRPr lang="ko-KR" altLang="en-US" sz="1000" b="1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6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원격</a:t>
                      </a:r>
                      <a:endParaRPr lang="ko-KR" altLang="en-US" sz="10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1178854" y="4213651"/>
            <a:ext cx="9737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/>
            <a:r>
              <a:rPr lang="ko-KR" altLang="en-US" sz="11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등급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696" y="4520952"/>
            <a:ext cx="676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/>
            <a:r>
              <a:rPr lang="ko-KR" altLang="en-US" sz="11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기종</a:t>
            </a:r>
            <a:endParaRPr lang="ko-KR" altLang="en-US" sz="12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622300" y="4095750"/>
            <a:ext cx="1549400" cy="9080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261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2022</TotalTime>
  <Words>195</Words>
  <Application>Microsoft Office PowerPoint</Application>
  <PresentationFormat>A4 용지(210x297mm)</PresentationFormat>
  <Paragraphs>53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정희용(EF059)/고객지원팀</dc:creator>
  <cp:lastModifiedBy>배두한(E0331)/본사부</cp:lastModifiedBy>
  <cp:revision>85</cp:revision>
  <cp:lastPrinted>2019-08-21T07:56:38Z</cp:lastPrinted>
  <dcterms:created xsi:type="dcterms:W3CDTF">2018-06-18T05:08:18Z</dcterms:created>
  <dcterms:modified xsi:type="dcterms:W3CDTF">2019-08-22T01:12:36Z</dcterms:modified>
</cp:coreProperties>
</file>