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425" r:id="rId2"/>
    <p:sldId id="502" r:id="rId3"/>
    <p:sldId id="392" r:id="rId4"/>
    <p:sldId id="391" r:id="rId5"/>
    <p:sldId id="514" r:id="rId6"/>
    <p:sldId id="509" r:id="rId7"/>
    <p:sldId id="510" r:id="rId8"/>
    <p:sldId id="511" r:id="rId9"/>
    <p:sldId id="512" r:id="rId10"/>
    <p:sldId id="513" r:id="rId11"/>
    <p:sldId id="501" r:id="rId12"/>
    <p:sldId id="484" r:id="rId13"/>
    <p:sldId id="494" r:id="rId14"/>
    <p:sldId id="505" r:id="rId15"/>
    <p:sldId id="506" r:id="rId16"/>
    <p:sldId id="507" r:id="rId17"/>
    <p:sldId id="508" r:id="rId18"/>
  </p:sldIdLst>
  <p:sldSz cx="9144000" cy="6858000" type="screen4x3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6">
          <p15:clr>
            <a:srgbClr val="A4A3A4"/>
          </p15:clr>
        </p15:guide>
        <p15:guide id="2" orient="horz" pos="2069">
          <p15:clr>
            <a:srgbClr val="A4A3A4"/>
          </p15:clr>
        </p15:guide>
        <p15:guide id="3" orient="horz" pos="935">
          <p15:clr>
            <a:srgbClr val="A4A3A4"/>
          </p15:clr>
        </p15:guide>
        <p15:guide id="4" orient="horz" pos="3680">
          <p15:clr>
            <a:srgbClr val="A4A3A4"/>
          </p15:clr>
        </p15:guide>
        <p15:guide id="5" pos="1995">
          <p15:clr>
            <a:srgbClr val="A4A3A4"/>
          </p15:clr>
        </p15:guide>
        <p15:guide id="6" pos="2404">
          <p15:clr>
            <a:srgbClr val="A4A3A4"/>
          </p15:clr>
        </p15:guide>
        <p15:guide id="7" pos="3266">
          <p15:clr>
            <a:srgbClr val="A4A3A4"/>
          </p15:clr>
        </p15:guide>
        <p15:guide id="8" pos="771">
          <p15:clr>
            <a:srgbClr val="A4A3A4"/>
          </p15:clr>
        </p15:guide>
        <p15:guide id="9" pos="3833">
          <p15:clr>
            <a:srgbClr val="A4A3A4"/>
          </p15:clr>
        </p15:guide>
        <p15:guide id="10" pos="8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B9B9B"/>
    <a:srgbClr val="D4DE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28" autoAdjust="0"/>
    <p:restoredTop sz="94464" autoAdjust="0"/>
  </p:normalViewPr>
  <p:slideViewPr>
    <p:cSldViewPr showGuides="1">
      <p:cViewPr varScale="1">
        <p:scale>
          <a:sx n="107" d="100"/>
          <a:sy n="107" d="100"/>
        </p:scale>
        <p:origin x="1872" y="114"/>
      </p:cViewPr>
      <p:guideLst>
        <p:guide orient="horz" pos="1366"/>
        <p:guide orient="horz" pos="2069"/>
        <p:guide orient="horz" pos="935"/>
        <p:guide orient="horz" pos="3680"/>
        <p:guide pos="1995"/>
        <p:guide pos="2404"/>
        <p:guide pos="3266"/>
        <p:guide pos="771"/>
        <p:guide pos="3833"/>
        <p:guide pos="8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64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448" cy="497918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643" y="0"/>
            <a:ext cx="2945448" cy="497918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r">
              <a:defRPr sz="1200"/>
            </a:lvl1pPr>
          </a:lstStyle>
          <a:p>
            <a:fld id="{BF74FBE9-32CF-44B4-A183-E0D42F7D068E}" type="datetimeFigureOut">
              <a:rPr lang="ko-KR" altLang="en-US" smtClean="0"/>
              <a:t>2019-08-07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30308"/>
            <a:ext cx="2945448" cy="497918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643" y="9430308"/>
            <a:ext cx="2945448" cy="497918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r">
              <a:defRPr sz="1200"/>
            </a:lvl1pPr>
          </a:lstStyle>
          <a:p>
            <a:fld id="{59A42A8E-D890-413E-8C91-A50C72667B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43142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411"/>
          </a:xfrm>
          <a:prstGeom prst="rect">
            <a:avLst/>
          </a:prstGeom>
        </p:spPr>
        <p:txBody>
          <a:bodyPr vert="horz" lIns="91440" tIns="45719" rIns="91440" bIns="4571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6411"/>
          </a:xfrm>
          <a:prstGeom prst="rect">
            <a:avLst/>
          </a:prstGeom>
        </p:spPr>
        <p:txBody>
          <a:bodyPr vert="horz" lIns="91440" tIns="45719" rIns="91440" bIns="45719" rtlCol="0"/>
          <a:lstStyle>
            <a:lvl1pPr algn="r">
              <a:defRPr sz="1200"/>
            </a:lvl1pPr>
          </a:lstStyle>
          <a:p>
            <a:fld id="{33721B1E-B847-4F67-AEFD-A6296E2C2324}" type="datetimeFigureOut">
              <a:rPr lang="ko-KR" altLang="en-US" smtClean="0"/>
              <a:pPr/>
              <a:t>2019-08-07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19" rIns="91440" bIns="45719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19" rIns="91440" bIns="45719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30091"/>
            <a:ext cx="2945659" cy="496411"/>
          </a:xfrm>
          <a:prstGeom prst="rect">
            <a:avLst/>
          </a:prstGeom>
        </p:spPr>
        <p:txBody>
          <a:bodyPr vert="horz" lIns="91440" tIns="45719" rIns="91440" bIns="4571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19" rIns="91440" bIns="45719" rtlCol="0" anchor="b"/>
          <a:lstStyle>
            <a:lvl1pPr algn="r">
              <a:defRPr sz="1200"/>
            </a:lvl1pPr>
          </a:lstStyle>
          <a:p>
            <a:fld id="{418CE204-646B-40AF-B5E1-8958EC6EDC7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569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5988" y="744538"/>
            <a:ext cx="4965700" cy="372427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FD2C8-90D1-4F1E-9F70-818B47ACC35E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4569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5988" y="744538"/>
            <a:ext cx="4965700" cy="372427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FD2C8-90D1-4F1E-9F70-818B47ACC35E}" type="slidenum">
              <a:rPr lang="ko-KR" altLang="en-US" smtClean="0">
                <a:solidFill>
                  <a:prstClr val="black"/>
                </a:solidFill>
              </a:rPr>
              <a:pPr/>
              <a:t>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3024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CE204-646B-40AF-B5E1-8958EC6EDC75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231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AA0BF-DE4E-44A3-BF22-E150EE7B316C}" type="datetime1">
              <a:rPr lang="ko-KR" altLang="en-US" smtClean="0"/>
              <a:pPr/>
              <a:t>2019-08-07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0825" y="0"/>
            <a:ext cx="4321175" cy="549275"/>
          </a:xfrm>
        </p:spPr>
        <p:txBody>
          <a:bodyPr>
            <a:normAutofit/>
          </a:bodyPr>
          <a:lstStyle>
            <a:lvl1pPr algn="l">
              <a:defRPr sz="1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FA857-ABA7-40F1-A866-7084CEE59A6C}" type="datetime1">
              <a:rPr lang="ko-KR" altLang="en-US" smtClean="0"/>
              <a:pPr/>
              <a:t>2019-08-07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0" y="549275"/>
            <a:ext cx="9144000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83B50-352F-41A3-9F4E-8FCD212D49F2}" type="datetime1">
              <a:rPr lang="ko-KR" altLang="en-US" smtClean="0"/>
              <a:pPr/>
              <a:t>2019-08-07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1F7720EE-1C9A-4C17-95DD-0FA4BACFC84C}" type="datetime1">
              <a:rPr lang="ko-KR" altLang="en-US" smtClean="0">
                <a:solidFill>
                  <a:prstClr val="black"/>
                </a:solidFill>
                <a:latin typeface="Trebuchet MS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2019-08-07</a:t>
            </a:fld>
            <a:endParaRPr lang="ko-KR" altLang="en-US">
              <a:solidFill>
                <a:prstClr val="black"/>
              </a:solidFill>
              <a:latin typeface="Trebuchet MS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endParaRPr lang="ko-KR" altLang="en-US">
              <a:solidFill>
                <a:prstClr val="black"/>
              </a:solidFill>
              <a:latin typeface="Trebuchet MS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pPr algn="l" fontAlgn="auto" latinLnBrk="1">
              <a:spcBef>
                <a:spcPts val="0"/>
              </a:spcBef>
              <a:spcAft>
                <a:spcPts val="0"/>
              </a:spcAft>
            </a:pPr>
            <a:fld id="{D2938D06-D498-4BB2-8AF6-25007EBD01A6}" type="slidenum">
              <a:rPr lang="ko-KR" altLang="en-US">
                <a:solidFill>
                  <a:prstClr val="black"/>
                </a:solidFill>
                <a:latin typeface="Trebuchet MS"/>
              </a:rPr>
              <a:pPr algn="l" fontAlgn="auto" latinLnBrk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ko-KR" altLang="en-US">
              <a:solidFill>
                <a:prstClr val="black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0495344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2D914F-B028-48CD-9655-77D56973B754}" type="datetime1">
              <a:rPr lang="ko-KR" altLang="en-US" smtClean="0"/>
              <a:pPr/>
              <a:t>2019-08-07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52FDF0-E01C-42B8-B7A7-F59275E0DF4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5" r:id="rId3"/>
    <p:sldLayoutId id="2147483656" r:id="rId4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7" name="Text Box 6"/>
          <p:cNvSpPr txBox="1">
            <a:spLocks noChangeArrowheads="1"/>
          </p:cNvSpPr>
          <p:nvPr/>
        </p:nvSpPr>
        <p:spPr bwMode="auto">
          <a:xfrm>
            <a:off x="2915816" y="3609020"/>
            <a:ext cx="3169072" cy="612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auto" latinLnBrk="1">
              <a:spcAft>
                <a:spcPts val="0"/>
              </a:spcAft>
            </a:pPr>
            <a:r>
              <a:rPr lang="en-US" altLang="ko-KR" sz="2400" b="1" dirty="0" smtClean="0">
                <a:solidFill>
                  <a:prstClr val="black"/>
                </a:solidFill>
                <a:latin typeface="맑은 고딕"/>
              </a:rPr>
              <a:t>2019</a:t>
            </a:r>
            <a:r>
              <a:rPr lang="ko-KR" altLang="en-US" sz="2400" b="1" smtClean="0">
                <a:solidFill>
                  <a:prstClr val="black"/>
                </a:solidFill>
                <a:latin typeface="맑은 고딕"/>
              </a:rPr>
              <a:t>년</a:t>
            </a:r>
            <a:r>
              <a:rPr lang="en-US" altLang="ko-KR" sz="2400" b="1" dirty="0" smtClean="0">
                <a:solidFill>
                  <a:prstClr val="black"/>
                </a:solidFill>
                <a:latin typeface="맑은 고딕"/>
              </a:rPr>
              <a:t>   </a:t>
            </a:r>
            <a:endParaRPr lang="en-US" altLang="ko-KR" sz="2400" b="1" dirty="0">
              <a:solidFill>
                <a:prstClr val="black"/>
              </a:solidFill>
              <a:latin typeface="맑은 고딕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0" y="1984087"/>
            <a:ext cx="914399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 latinLnBrk="1">
              <a:spcAft>
                <a:spcPts val="0"/>
              </a:spcAft>
            </a:pPr>
            <a:r>
              <a:rPr lang="ko-KR" altLang="en-US" sz="3600" b="1" dirty="0" smtClean="0">
                <a:solidFill>
                  <a:prstClr val="black"/>
                </a:solidFill>
                <a:latin typeface="맑은 고딕"/>
              </a:rPr>
              <a:t>안전</a:t>
            </a:r>
            <a:r>
              <a:rPr lang="en-US" altLang="ko-KR" sz="3600" b="1" dirty="0" smtClean="0">
                <a:solidFill>
                  <a:prstClr val="black"/>
                </a:solidFill>
                <a:latin typeface="맑은 고딕"/>
              </a:rPr>
              <a:t>/</a:t>
            </a:r>
            <a:r>
              <a:rPr lang="ko-KR" altLang="en-US" sz="3600" b="1" smtClean="0">
                <a:solidFill>
                  <a:prstClr val="black"/>
                </a:solidFill>
                <a:latin typeface="맑은 고딕"/>
              </a:rPr>
              <a:t>보건</a:t>
            </a:r>
            <a:r>
              <a:rPr lang="en-US" altLang="ko-KR" sz="3600" b="1" dirty="0" smtClean="0">
                <a:solidFill>
                  <a:prstClr val="black"/>
                </a:solidFill>
                <a:latin typeface="맑은 고딕"/>
              </a:rPr>
              <a:t>/</a:t>
            </a:r>
            <a:r>
              <a:rPr lang="ko-KR" altLang="en-US" sz="3600" b="1" smtClean="0">
                <a:solidFill>
                  <a:prstClr val="black"/>
                </a:solidFill>
                <a:latin typeface="맑은 고딕"/>
              </a:rPr>
              <a:t>환경</a:t>
            </a:r>
            <a:r>
              <a:rPr lang="en-US" altLang="ko-KR" sz="3600" b="1" dirty="0" smtClean="0">
                <a:solidFill>
                  <a:prstClr val="black"/>
                </a:solidFill>
                <a:latin typeface="맑은 고딕"/>
              </a:rPr>
              <a:t>(SHE) </a:t>
            </a:r>
            <a:r>
              <a:rPr lang="ko-KR" altLang="en-US" sz="3600" b="1" smtClean="0">
                <a:solidFill>
                  <a:prstClr val="black"/>
                </a:solidFill>
                <a:latin typeface="맑은 고딕"/>
              </a:rPr>
              <a:t>관리 계획서</a:t>
            </a:r>
            <a:endParaRPr lang="ko-KR" altLang="en-US" sz="3600" b="1" dirty="0">
              <a:solidFill>
                <a:prstClr val="black"/>
              </a:solidFill>
              <a:latin typeface="맑은 고딕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0" y="5585048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 latinLnBrk="1">
              <a:spcAft>
                <a:spcPts val="0"/>
              </a:spcAft>
            </a:pPr>
            <a:r>
              <a:rPr lang="en-US" altLang="ko-KR" sz="2400" b="1" dirty="0" smtClean="0">
                <a:solidFill>
                  <a:prstClr val="black"/>
                </a:solidFill>
                <a:latin typeface="맑은 고딕"/>
              </a:rPr>
              <a:t>O </a:t>
            </a:r>
            <a:r>
              <a:rPr lang="en-US" altLang="ko-KR" sz="2400" b="1" dirty="0" err="1" smtClean="0">
                <a:solidFill>
                  <a:prstClr val="black"/>
                </a:solidFill>
                <a:latin typeface="맑은 고딕"/>
              </a:rPr>
              <a:t>O</a:t>
            </a:r>
            <a:r>
              <a:rPr lang="en-US" altLang="ko-KR" sz="2400" b="1" dirty="0" smtClean="0">
                <a:solidFill>
                  <a:prstClr val="black"/>
                </a:solidFill>
                <a:latin typeface="맑은 고딕"/>
              </a:rPr>
              <a:t> </a:t>
            </a:r>
            <a:r>
              <a:rPr lang="en-US" altLang="ko-KR" sz="2400" b="1" dirty="0" err="1" smtClean="0">
                <a:solidFill>
                  <a:prstClr val="black"/>
                </a:solidFill>
                <a:latin typeface="맑은 고딕"/>
              </a:rPr>
              <a:t>O</a:t>
            </a:r>
            <a:r>
              <a:rPr lang="en-US" altLang="ko-KR" sz="2400" b="1" dirty="0" smtClean="0">
                <a:solidFill>
                  <a:prstClr val="black"/>
                </a:solidFill>
                <a:latin typeface="맑은 고딕"/>
              </a:rPr>
              <a:t> </a:t>
            </a:r>
            <a:r>
              <a:rPr lang="en-US" altLang="ko-KR" sz="2400" b="1" dirty="0" err="1" smtClean="0">
                <a:solidFill>
                  <a:prstClr val="black"/>
                </a:solidFill>
                <a:latin typeface="맑은 고딕"/>
              </a:rPr>
              <a:t>O</a:t>
            </a:r>
            <a:r>
              <a:rPr lang="en-US" altLang="ko-KR" sz="2400" b="1" dirty="0" smtClean="0">
                <a:solidFill>
                  <a:prstClr val="black"/>
                </a:solidFill>
                <a:latin typeface="맑은 고딕"/>
              </a:rPr>
              <a:t> </a:t>
            </a:r>
            <a:r>
              <a:rPr lang="ko-KR" altLang="en-US" sz="2400" b="1" dirty="0" smtClean="0">
                <a:solidFill>
                  <a:prstClr val="black"/>
                </a:solidFill>
                <a:latin typeface="맑은 고딕"/>
              </a:rPr>
              <a:t>주식회사 </a:t>
            </a:r>
            <a:endParaRPr lang="ko-KR" altLang="en-US" sz="2400" b="1" dirty="0">
              <a:solidFill>
                <a:prstClr val="black"/>
              </a:solidFill>
              <a:latin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424836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51520" y="404664"/>
            <a:ext cx="385191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 latinLnBrk="1">
              <a:spcAft>
                <a:spcPts val="0"/>
              </a:spcAft>
            </a:pPr>
            <a:r>
              <a:rPr lang="ko-KR" altLang="en-US" sz="2800" b="1" dirty="0" smtClean="0">
                <a:solidFill>
                  <a:prstClr val="black"/>
                </a:solidFill>
                <a:latin typeface="맑은 고딕"/>
                <a:sym typeface="Wingdings" panose="05000000000000000000" pitchFamily="2" charset="2"/>
              </a:rPr>
              <a:t> </a:t>
            </a:r>
            <a:r>
              <a:rPr lang="ko-KR" altLang="en-US" sz="2800" b="1" dirty="0" smtClean="0">
                <a:solidFill>
                  <a:prstClr val="black"/>
                </a:solidFill>
                <a:latin typeface="맑은 고딕"/>
              </a:rPr>
              <a:t>목 차</a:t>
            </a:r>
            <a:endParaRPr lang="ko-KR" altLang="en-US" sz="2800" b="1" dirty="0">
              <a:solidFill>
                <a:prstClr val="black"/>
              </a:solidFill>
              <a:latin typeface="맑은 고딕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051720" y="1088740"/>
            <a:ext cx="4500500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14350" indent="-514350" fontAlgn="auto" latinLnBrk="1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ko-KR" altLang="en-US" b="1" dirty="0" smtClean="0">
                <a:solidFill>
                  <a:prstClr val="black"/>
                </a:solidFill>
                <a:latin typeface="맑은 고딕"/>
                <a:sym typeface="Wingdings" panose="05000000000000000000" pitchFamily="2" charset="2"/>
              </a:rPr>
              <a:t>안전보건환경</a:t>
            </a:r>
            <a:r>
              <a:rPr lang="en-US" altLang="ko-KR" b="1" dirty="0" smtClean="0">
                <a:solidFill>
                  <a:prstClr val="black"/>
                </a:solidFill>
                <a:latin typeface="맑은 고딕"/>
                <a:sym typeface="Wingdings" panose="05000000000000000000" pitchFamily="2" charset="2"/>
              </a:rPr>
              <a:t>(SHE) </a:t>
            </a:r>
            <a:r>
              <a:rPr lang="ko-KR" altLang="en-US" b="1" smtClean="0">
                <a:solidFill>
                  <a:prstClr val="black"/>
                </a:solidFill>
                <a:latin typeface="맑은 고딕"/>
                <a:sym typeface="Wingdings" panose="05000000000000000000" pitchFamily="2" charset="2"/>
              </a:rPr>
              <a:t>경영 방침</a:t>
            </a:r>
            <a:endParaRPr lang="en-US" altLang="ko-KR" b="1" dirty="0" smtClean="0">
              <a:solidFill>
                <a:prstClr val="black"/>
              </a:solidFill>
              <a:latin typeface="맑은 고딕"/>
              <a:sym typeface="Wingdings" panose="05000000000000000000" pitchFamily="2" charset="2"/>
            </a:endParaRPr>
          </a:p>
          <a:p>
            <a:pPr marL="514350" indent="-514350" fontAlgn="auto" latinLnBrk="1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ko-KR" altLang="en-US" b="1" dirty="0" smtClean="0">
                <a:solidFill>
                  <a:prstClr val="black"/>
                </a:solidFill>
                <a:latin typeface="맑은 고딕"/>
                <a:sym typeface="Wingdings" panose="05000000000000000000" pitchFamily="2" charset="2"/>
              </a:rPr>
              <a:t>협력회사 책임과 역할</a:t>
            </a:r>
            <a:endParaRPr lang="en-US" altLang="ko-KR" b="1" dirty="0" smtClean="0">
              <a:solidFill>
                <a:prstClr val="black"/>
              </a:solidFill>
              <a:latin typeface="맑은 고딕"/>
              <a:sym typeface="Wingdings" panose="05000000000000000000" pitchFamily="2" charset="2"/>
            </a:endParaRPr>
          </a:p>
          <a:p>
            <a:pPr marL="514350" indent="-514350" fontAlgn="auto" latinLnBrk="1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ko-KR" altLang="en-US" b="1" dirty="0" smtClean="0">
                <a:solidFill>
                  <a:prstClr val="black"/>
                </a:solidFill>
                <a:latin typeface="맑은 고딕"/>
                <a:sym typeface="Wingdings" panose="05000000000000000000" pitchFamily="2" charset="2"/>
              </a:rPr>
              <a:t>공사 공정표</a:t>
            </a:r>
            <a:endParaRPr lang="en-US" altLang="ko-KR" b="1" dirty="0">
              <a:solidFill>
                <a:prstClr val="black"/>
              </a:solidFill>
              <a:latin typeface="맑은 고딕"/>
              <a:sym typeface="Wingdings" panose="05000000000000000000" pitchFamily="2" charset="2"/>
            </a:endParaRPr>
          </a:p>
          <a:p>
            <a:pPr marL="514350" indent="-514350" fontAlgn="auto" latinLnBrk="1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ko-KR" altLang="en-US" b="1" dirty="0" smtClean="0">
                <a:solidFill>
                  <a:prstClr val="black"/>
                </a:solidFill>
                <a:latin typeface="맑은 고딕"/>
                <a:sym typeface="Wingdings" panose="05000000000000000000" pitchFamily="2" charset="2"/>
              </a:rPr>
              <a:t>작업 위험성 평가</a:t>
            </a:r>
            <a:endParaRPr lang="en-US" altLang="ko-KR" b="1" dirty="0">
              <a:solidFill>
                <a:prstClr val="black"/>
              </a:solidFill>
              <a:latin typeface="맑은 고딕"/>
              <a:sym typeface="Wingdings" panose="05000000000000000000" pitchFamily="2" charset="2"/>
            </a:endParaRPr>
          </a:p>
          <a:p>
            <a:pPr marL="514350" indent="-514350" fontAlgn="auto" latinLnBrk="1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ko-KR" altLang="en-US" b="1" dirty="0" smtClean="0">
                <a:solidFill>
                  <a:prstClr val="black"/>
                </a:solidFill>
                <a:latin typeface="맑은 고딕"/>
                <a:sym typeface="Wingdings" panose="05000000000000000000" pitchFamily="2" charset="2"/>
              </a:rPr>
              <a:t>사고발생시 비상연락체계</a:t>
            </a:r>
            <a:endParaRPr lang="en-US" altLang="ko-KR" b="1" dirty="0">
              <a:solidFill>
                <a:prstClr val="black"/>
              </a:solidFill>
              <a:latin typeface="맑은 고딕"/>
              <a:sym typeface="Wingdings" panose="05000000000000000000" pitchFamily="2" charset="2"/>
            </a:endParaRPr>
          </a:p>
          <a:p>
            <a:pPr marL="514350" indent="-514350" fontAlgn="auto" latinLnBrk="1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altLang="ko-KR" b="1" dirty="0" smtClean="0">
                <a:solidFill>
                  <a:prstClr val="black"/>
                </a:solidFill>
                <a:latin typeface="맑은 고딕"/>
                <a:sym typeface="Wingdings" panose="05000000000000000000" pitchFamily="2" charset="2"/>
              </a:rPr>
              <a:t>SHE </a:t>
            </a:r>
            <a:r>
              <a:rPr lang="ko-KR" altLang="en-US" b="1" smtClean="0">
                <a:solidFill>
                  <a:prstClr val="black"/>
                </a:solidFill>
                <a:latin typeface="맑은 고딕"/>
                <a:sym typeface="Wingdings" panose="05000000000000000000" pitchFamily="2" charset="2"/>
              </a:rPr>
              <a:t>교육 계획</a:t>
            </a:r>
            <a:endParaRPr lang="en-US" altLang="ko-KR" b="1" dirty="0">
              <a:solidFill>
                <a:prstClr val="black"/>
              </a:solidFill>
              <a:latin typeface="맑은 고딕"/>
              <a:sym typeface="Wingdings" panose="05000000000000000000" pitchFamily="2" charset="2"/>
            </a:endParaRPr>
          </a:p>
          <a:p>
            <a:pPr marL="514350" indent="-514350" fontAlgn="auto" latinLnBrk="1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ko-KR" altLang="en-US" b="1" dirty="0" smtClean="0">
                <a:solidFill>
                  <a:prstClr val="black"/>
                </a:solidFill>
                <a:latin typeface="맑은 고딕"/>
                <a:sym typeface="Wingdings" panose="05000000000000000000" pitchFamily="2" charset="2"/>
              </a:rPr>
              <a:t>안전보호구 지급계획</a:t>
            </a:r>
            <a:endParaRPr lang="en-US" altLang="ko-KR" b="1" dirty="0">
              <a:solidFill>
                <a:prstClr val="black"/>
              </a:solidFill>
              <a:latin typeface="맑은 고딕"/>
              <a:sym typeface="Wingdings" panose="05000000000000000000" pitchFamily="2" charset="2"/>
            </a:endParaRPr>
          </a:p>
          <a:p>
            <a:pPr marL="514350" indent="-514350" fontAlgn="auto" latinLnBrk="1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ko-KR" altLang="en-US" b="1" dirty="0" smtClean="0">
                <a:solidFill>
                  <a:prstClr val="black"/>
                </a:solidFill>
                <a:latin typeface="맑은 고딕"/>
                <a:sym typeface="Wingdings" panose="05000000000000000000" pitchFamily="2" charset="2"/>
              </a:rPr>
              <a:t>안전관리비 집행 계획</a:t>
            </a:r>
            <a:endParaRPr lang="en-US" altLang="ko-KR" b="1" dirty="0" smtClean="0">
              <a:solidFill>
                <a:prstClr val="black"/>
              </a:solidFill>
              <a:latin typeface="맑은 고딕"/>
              <a:sym typeface="Wingdings" panose="05000000000000000000" pitchFamily="2" charset="2"/>
            </a:endParaRPr>
          </a:p>
          <a:p>
            <a:pPr marL="514350" indent="-514350" fontAlgn="auto" latinLnBrk="1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ko-KR" altLang="en-US" b="1" dirty="0" smtClean="0">
                <a:solidFill>
                  <a:prstClr val="black"/>
                </a:solidFill>
                <a:latin typeface="맑은 고딕"/>
                <a:sym typeface="Wingdings" panose="05000000000000000000" pitchFamily="2" charset="2"/>
              </a:rPr>
              <a:t>조직</a:t>
            </a:r>
            <a:r>
              <a:rPr lang="en-US" altLang="ko-KR" b="1" dirty="0" smtClean="0">
                <a:solidFill>
                  <a:prstClr val="black"/>
                </a:solidFill>
                <a:latin typeface="맑은 고딕"/>
                <a:sym typeface="Wingdings" panose="05000000000000000000" pitchFamily="2" charset="2"/>
              </a:rPr>
              <a:t>/</a:t>
            </a:r>
            <a:r>
              <a:rPr lang="ko-KR" altLang="en-US" b="1" smtClean="0">
                <a:solidFill>
                  <a:prstClr val="black"/>
                </a:solidFill>
                <a:latin typeface="맑은 고딕"/>
                <a:sym typeface="Wingdings" panose="05000000000000000000" pitchFamily="2" charset="2"/>
              </a:rPr>
              <a:t>인력 운영 방안 </a:t>
            </a:r>
            <a:endParaRPr lang="en-US" altLang="ko-KR" b="1" dirty="0">
              <a:solidFill>
                <a:prstClr val="black"/>
              </a:solidFill>
              <a:latin typeface="맑은 고딕"/>
              <a:sym typeface="Wingdings" panose="05000000000000000000" pitchFamily="2" charset="2"/>
            </a:endParaRPr>
          </a:p>
          <a:p>
            <a:pPr marL="514350" indent="-514350" fontAlgn="auto" latinLnBrk="1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ko-KR" altLang="en-US" b="1" dirty="0" smtClean="0">
                <a:solidFill>
                  <a:prstClr val="black"/>
                </a:solidFill>
                <a:latin typeface="맑은 고딕"/>
                <a:sym typeface="Wingdings" panose="05000000000000000000" pitchFamily="2" charset="2"/>
              </a:rPr>
              <a:t>비산먼지 방지계획</a:t>
            </a:r>
            <a:endParaRPr lang="en-US" altLang="ko-KR" b="1" dirty="0">
              <a:solidFill>
                <a:prstClr val="black"/>
              </a:solidFill>
              <a:latin typeface="맑은 고딕"/>
              <a:sym typeface="Wingdings" panose="05000000000000000000" pitchFamily="2" charset="2"/>
            </a:endParaRPr>
          </a:p>
          <a:p>
            <a:pPr marL="514350" indent="-514350" fontAlgn="auto" latinLnBrk="1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ko-KR" altLang="en-US" b="1" dirty="0" smtClean="0">
                <a:solidFill>
                  <a:prstClr val="black"/>
                </a:solidFill>
                <a:latin typeface="맑은 고딕"/>
                <a:sym typeface="Wingdings" panose="05000000000000000000" pitchFamily="2" charset="2"/>
              </a:rPr>
              <a:t>건설폐기물 처리계획</a:t>
            </a:r>
            <a:endParaRPr lang="en-US" altLang="ko-KR" b="1" dirty="0">
              <a:solidFill>
                <a:prstClr val="black"/>
              </a:solidFill>
              <a:latin typeface="맑은 고딕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597478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직사각형 38"/>
          <p:cNvSpPr/>
          <p:nvPr/>
        </p:nvSpPr>
        <p:spPr>
          <a:xfrm>
            <a:off x="575556" y="1000733"/>
            <a:ext cx="7992888" cy="525719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9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2" name="텍스트 개체 틀 4"/>
          <p:cNvSpPr txBox="1">
            <a:spLocks/>
          </p:cNvSpPr>
          <p:nvPr/>
        </p:nvSpPr>
        <p:spPr>
          <a:xfrm>
            <a:off x="575556" y="1016732"/>
            <a:ext cx="7992888" cy="3996443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600"/>
              </a:spcBef>
            </a:pPr>
            <a:endParaRPr lang="en-US" altLang="ko-KR" sz="800" dirty="0" smtClean="0"/>
          </a:p>
          <a:p>
            <a:pPr>
              <a:spcBef>
                <a:spcPts val="600"/>
              </a:spcBef>
            </a:pPr>
            <a:r>
              <a:rPr lang="en-US" altLang="ko-KR" sz="2400" dirty="0" smtClean="0"/>
              <a:t> </a:t>
            </a:r>
            <a:r>
              <a:rPr lang="en-US" altLang="ko-KR" sz="2400" b="1" dirty="0" smtClean="0"/>
              <a:t>O </a:t>
            </a:r>
            <a:r>
              <a:rPr lang="en-US" altLang="ko-KR" sz="2400" b="1" dirty="0" err="1" smtClean="0"/>
              <a:t>O</a:t>
            </a:r>
            <a:r>
              <a:rPr lang="en-US" altLang="ko-KR" sz="2400" b="1" dirty="0" smtClean="0"/>
              <a:t> </a:t>
            </a:r>
            <a:r>
              <a:rPr lang="en-US" altLang="ko-KR" sz="2400" b="1" dirty="0" err="1" smtClean="0"/>
              <a:t>O</a:t>
            </a:r>
            <a:r>
              <a:rPr lang="en-US" altLang="ko-KR" sz="2400" b="1" dirty="0" smtClean="0"/>
              <a:t> </a:t>
            </a:r>
            <a:r>
              <a:rPr lang="ko-KR" altLang="en-US" sz="2400" b="1" smtClean="0"/>
              <a:t>주식회사는</a:t>
            </a:r>
            <a:r>
              <a:rPr lang="en-US" altLang="ko-KR" sz="2400" dirty="0" smtClean="0"/>
              <a:t> </a:t>
            </a:r>
            <a:r>
              <a:rPr lang="ko-KR" altLang="ko-KR" sz="2400" b="1" smtClean="0"/>
              <a:t>안전∙보건∙환경을 </a:t>
            </a:r>
            <a:r>
              <a:rPr lang="ko-KR" altLang="en-US" sz="2400" b="1" smtClean="0"/>
              <a:t>기업</a:t>
            </a:r>
            <a:r>
              <a:rPr lang="ko-KR" altLang="ko-KR" sz="2400" b="1" smtClean="0"/>
              <a:t>경영</a:t>
            </a:r>
            <a:r>
              <a:rPr lang="ko-KR" altLang="en-US" sz="2400" b="1" smtClean="0"/>
              <a:t>의 기본</a:t>
            </a:r>
            <a:endParaRPr lang="en-US" altLang="ko-KR" sz="2400" b="1" dirty="0" smtClean="0"/>
          </a:p>
          <a:p>
            <a:pPr>
              <a:spcBef>
                <a:spcPts val="600"/>
              </a:spcBef>
            </a:pPr>
            <a:r>
              <a:rPr lang="en-US" altLang="ko-KR" sz="2400" b="1" dirty="0" smtClean="0"/>
              <a:t> </a:t>
            </a:r>
            <a:r>
              <a:rPr lang="ko-KR" altLang="en-US" sz="2400" b="1" smtClean="0"/>
              <a:t>으로</a:t>
            </a:r>
            <a:r>
              <a:rPr lang="en-US" altLang="ko-KR" sz="2400" b="1" dirty="0" smtClean="0"/>
              <a:t> </a:t>
            </a:r>
            <a:r>
              <a:rPr lang="ko-KR" altLang="en-US" sz="2400" b="1" smtClean="0"/>
              <a:t>인식하고 모든</a:t>
            </a:r>
            <a:r>
              <a:rPr lang="en-US" altLang="ko-KR" sz="2400" b="1" dirty="0" smtClean="0"/>
              <a:t> </a:t>
            </a:r>
            <a:r>
              <a:rPr lang="ko-KR" altLang="en-US" sz="2400" b="1" smtClean="0"/>
              <a:t>작업의 최우선 과제로 삼겠습니다</a:t>
            </a:r>
            <a:r>
              <a:rPr lang="en-US" altLang="ko-KR" sz="2400" b="1" dirty="0" smtClean="0"/>
              <a:t>.</a:t>
            </a:r>
            <a:r>
              <a:rPr lang="ko-KR" altLang="en-US" sz="2400" b="1" smtClean="0"/>
              <a:t> </a:t>
            </a:r>
            <a:endParaRPr lang="en-US" altLang="ko-KR" sz="2400" b="1" dirty="0" smtClean="0"/>
          </a:p>
          <a:p>
            <a:pPr>
              <a:spcBef>
                <a:spcPts val="1200"/>
              </a:spcBef>
            </a:pPr>
            <a:endParaRPr lang="en-US" altLang="ko-KR" sz="1000" b="1" dirty="0" smtClean="0"/>
          </a:p>
          <a:p>
            <a:pPr>
              <a:spcBef>
                <a:spcPts val="1200"/>
              </a:spcBef>
            </a:pPr>
            <a:r>
              <a:rPr lang="en-US" altLang="ko-KR" sz="2400" b="1" dirty="0" smtClean="0"/>
              <a:t>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-</a:t>
            </a:r>
          </a:p>
          <a:p>
            <a:pPr>
              <a:spcBef>
                <a:spcPts val="1200"/>
              </a:spcBef>
            </a:pPr>
            <a:endParaRPr lang="en-US" altLang="ko-KR" sz="2400" b="1" dirty="0" smtClean="0"/>
          </a:p>
          <a:p>
            <a:pPr>
              <a:spcBef>
                <a:spcPts val="1200"/>
              </a:spcBef>
            </a:pPr>
            <a:endParaRPr lang="en-US" altLang="ko-KR" sz="2400" b="1" dirty="0"/>
          </a:p>
          <a:p>
            <a:pPr>
              <a:spcBef>
                <a:spcPts val="1200"/>
              </a:spcBef>
            </a:pPr>
            <a:r>
              <a:rPr lang="en-US" altLang="ko-KR" sz="2400" b="1" dirty="0" smtClean="0"/>
              <a:t>O </a:t>
            </a:r>
            <a:r>
              <a:rPr lang="en-US" altLang="ko-KR" sz="2400" b="1" dirty="0" err="1" smtClean="0"/>
              <a:t>O</a:t>
            </a:r>
            <a:r>
              <a:rPr lang="en-US" altLang="ko-KR" sz="2400" b="1" dirty="0" smtClean="0"/>
              <a:t> </a:t>
            </a:r>
            <a:r>
              <a:rPr lang="en-US" altLang="ko-KR" sz="2400" b="1" dirty="0" err="1" smtClean="0"/>
              <a:t>O</a:t>
            </a:r>
            <a:r>
              <a:rPr lang="en-US" altLang="ko-KR" sz="2400" b="1" dirty="0" smtClean="0"/>
              <a:t> </a:t>
            </a:r>
            <a:r>
              <a:rPr lang="ko-KR" altLang="en-US" sz="2400" b="1" smtClean="0"/>
              <a:t>주식회사  대표이사  </a:t>
            </a:r>
            <a:r>
              <a:rPr lang="en-US" altLang="ko-KR" sz="2400" b="1" dirty="0" smtClean="0"/>
              <a:t>O </a:t>
            </a:r>
            <a:r>
              <a:rPr lang="en-US" altLang="ko-KR" sz="2400" b="1" dirty="0" err="1" smtClean="0"/>
              <a:t>O</a:t>
            </a:r>
            <a:r>
              <a:rPr lang="en-US" altLang="ko-KR" sz="2400" b="1" dirty="0" smtClean="0"/>
              <a:t> </a:t>
            </a:r>
            <a:r>
              <a:rPr lang="en-US" altLang="ko-KR" sz="2400" b="1" dirty="0" err="1" smtClean="0"/>
              <a:t>O</a:t>
            </a:r>
            <a:r>
              <a:rPr lang="en-US" altLang="ko-KR" sz="2400" b="1" dirty="0" smtClean="0"/>
              <a:t> (</a:t>
            </a:r>
            <a:r>
              <a:rPr lang="ko-KR" altLang="en-US" sz="2400" b="1" smtClean="0"/>
              <a:t>서 명</a:t>
            </a:r>
            <a:r>
              <a:rPr lang="en-US" altLang="ko-KR" sz="2400" b="1" dirty="0" smtClean="0"/>
              <a:t>)</a:t>
            </a:r>
          </a:p>
          <a:p>
            <a:pPr>
              <a:spcBef>
                <a:spcPts val="1200"/>
              </a:spcBef>
            </a:pPr>
            <a:endParaRPr lang="en-US" altLang="ko-KR" sz="1000" b="1" dirty="0" smtClean="0"/>
          </a:p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b="1" dirty="0" smtClean="0"/>
              <a:t>              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0" y="-905"/>
            <a:ext cx="3887924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4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700" b="1" dirty="0" smtClean="0">
                <a:latin typeface="맑은 고딕"/>
                <a:ea typeface="맑은 고딕"/>
                <a:cs typeface="+mj-cs"/>
              </a:rPr>
              <a:t>1. </a:t>
            </a:r>
            <a:r>
              <a:rPr lang="ko-KR" altLang="en-US" sz="1700" b="1" smtClean="0">
                <a:latin typeface="맑은 고딕"/>
                <a:ea typeface="맑은 고딕"/>
                <a:cs typeface="+mj-cs"/>
              </a:rPr>
              <a:t>안전보건환경</a:t>
            </a:r>
            <a:r>
              <a:rPr lang="en-US" altLang="ko-KR" sz="1700" b="1" dirty="0" smtClean="0">
                <a:latin typeface="맑은 고딕"/>
                <a:ea typeface="맑은 고딕"/>
                <a:cs typeface="+mj-cs"/>
              </a:rPr>
              <a:t>(SHE) </a:t>
            </a:r>
            <a:r>
              <a:rPr lang="ko-KR" altLang="en-US" sz="1700" b="1" dirty="0" smtClean="0">
                <a:latin typeface="맑은 고딕"/>
                <a:ea typeface="맑은 고딕"/>
                <a:cs typeface="+mj-cs"/>
              </a:rPr>
              <a:t>경영방침</a:t>
            </a:r>
            <a:endParaRPr kumimoji="0" lang="ko-KR" altLang="en-US" sz="17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4</a:t>
            </a:fld>
            <a:endParaRPr lang="ko-KR" altLang="en-US"/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622748"/>
              </p:ext>
            </p:extLst>
          </p:nvPr>
        </p:nvGraphicFramePr>
        <p:xfrm>
          <a:off x="347911" y="980729"/>
          <a:ext cx="8460940" cy="53216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5292588"/>
                <a:gridCol w="1584176"/>
              </a:tblGrid>
              <a:tr h="3566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Meiryo" pitchFamily="34" charset="-128"/>
                        </a:rPr>
                        <a:t>구분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Meiryo" pitchFamily="34" charset="-128"/>
                        </a:rPr>
                        <a:t>협력회사 책임 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Meiryo" pitchFamily="34" charset="-128"/>
                        </a:rPr>
                        <a:t>/ </a:t>
                      </a:r>
                      <a:r>
                        <a:rPr lang="ko-KR" altLang="en-US" sz="12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Meiryo" pitchFamily="34" charset="-128"/>
                        </a:rPr>
                        <a:t>역할</a:t>
                      </a:r>
                      <a:endParaRPr lang="ko-KR" altLang="en-US" sz="12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Meiryo" pitchFamily="34" charset="-128"/>
                        </a:rPr>
                        <a:t>비고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5477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  <a:cs typeface="Meiryo" pitchFamily="34" charset="-128"/>
                        </a:rPr>
                        <a:t>대표이사</a:t>
                      </a:r>
                      <a:endParaRPr lang="ko-KR" altLang="en-US" sz="12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○ 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○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○ 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○ 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○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○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○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spcBef>
                          <a:spcPts val="600"/>
                        </a:spcBef>
                      </a:pPr>
                      <a:endParaRPr lang="ko-KR" altLang="en-US" sz="120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3627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  <a:cs typeface="Meiryo" pitchFamily="34" charset="-128"/>
                        </a:rPr>
                        <a:t>안전관리자</a:t>
                      </a:r>
                      <a:endParaRPr lang="en-US" altLang="ko-KR" sz="1200" b="1" dirty="0" smtClean="0">
                        <a:latin typeface="+mn-ea"/>
                        <a:ea typeface="+mn-ea"/>
                        <a:cs typeface="Meiryo" pitchFamily="34" charset="-128"/>
                      </a:endParaRPr>
                    </a:p>
                    <a:p>
                      <a:pPr algn="ctr" latinLnBrk="1"/>
                      <a:r>
                        <a:rPr lang="en-US" altLang="ko-KR" sz="1200" b="1" dirty="0" smtClean="0">
                          <a:latin typeface="+mn-ea"/>
                          <a:ea typeface="+mn-ea"/>
                          <a:cs typeface="Meiryo" pitchFamily="34" charset="-128"/>
                        </a:rPr>
                        <a:t>(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  <a:cs typeface="Meiryo" pitchFamily="34" charset="-128"/>
                        </a:rPr>
                        <a:t>시공관리자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  <a:cs typeface="Meiryo" pitchFamily="34" charset="-128"/>
                        </a:rPr>
                        <a:t>)</a:t>
                      </a:r>
                      <a:endParaRPr lang="ko-KR" altLang="en-US" sz="12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○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○ 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○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○ 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○ 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○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○ 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○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○ 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○ 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○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spcBef>
                          <a:spcPts val="600"/>
                        </a:spcBef>
                      </a:pPr>
                      <a:endParaRPr lang="ko-KR" altLang="en-US" sz="120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제목 1"/>
          <p:cNvSpPr txBox="1">
            <a:spLocks/>
          </p:cNvSpPr>
          <p:nvPr/>
        </p:nvSpPr>
        <p:spPr>
          <a:xfrm>
            <a:off x="0" y="-905"/>
            <a:ext cx="3887924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4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b="1" dirty="0" smtClean="0">
                <a:latin typeface="맑은 고딕"/>
                <a:ea typeface="맑은 고딕"/>
                <a:cs typeface="+mj-cs"/>
              </a:rPr>
              <a:t>2. </a:t>
            </a:r>
            <a:r>
              <a:rPr lang="ko-KR" altLang="en-US" b="1" smtClean="0">
                <a:latin typeface="맑은 고딕"/>
                <a:ea typeface="맑은 고딕"/>
                <a:cs typeface="+mj-cs"/>
              </a:rPr>
              <a:t>협력회사 책임과 역할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5</a:t>
            </a:fld>
            <a:endParaRPr lang="ko-KR" altLang="en-US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-905"/>
            <a:ext cx="3887924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4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b="1" dirty="0">
                <a:latin typeface="맑은 고딕"/>
                <a:ea typeface="맑은 고딕"/>
                <a:cs typeface="+mj-cs"/>
              </a:rPr>
              <a:t>3</a:t>
            </a:r>
            <a:r>
              <a:rPr lang="en-US" altLang="ko-KR" b="1" dirty="0" smtClean="0">
                <a:latin typeface="맑은 고딕"/>
                <a:ea typeface="맑은 고딕"/>
                <a:cs typeface="+mj-cs"/>
              </a:rPr>
              <a:t>. </a:t>
            </a:r>
            <a:r>
              <a:rPr lang="ko-KR" altLang="en-US" b="1" smtClean="0">
                <a:latin typeface="맑은 고딕"/>
                <a:ea typeface="맑은 고딕"/>
                <a:cs typeface="+mj-cs"/>
              </a:rPr>
              <a:t>공사 공정표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88537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" y="0"/>
            <a:ext cx="3167843" cy="549275"/>
          </a:xfrm>
        </p:spPr>
        <p:txBody>
          <a:bodyPr>
            <a:normAutofit/>
          </a:bodyPr>
          <a:lstStyle/>
          <a:p>
            <a:r>
              <a:rPr lang="en-US" altLang="ko-KR" sz="1700" b="1" dirty="0" smtClean="0">
                <a:latin typeface="+mn-ea"/>
                <a:ea typeface="+mn-ea"/>
              </a:rPr>
              <a:t>4. </a:t>
            </a:r>
            <a:r>
              <a:rPr lang="ko-KR" altLang="en-US" sz="1700" b="1">
                <a:latin typeface="+mn-ea"/>
                <a:ea typeface="+mn-ea"/>
              </a:rPr>
              <a:t>작업 </a:t>
            </a:r>
            <a:r>
              <a:rPr lang="ko-KR" altLang="en-US" sz="1700" b="1" smtClean="0">
                <a:latin typeface="+mn-ea"/>
                <a:ea typeface="+mn-ea"/>
              </a:rPr>
              <a:t>위험성 평가</a:t>
            </a:r>
            <a:endParaRPr lang="ko-KR" altLang="en-US" sz="1700" dirty="0">
              <a:latin typeface="+mn-ea"/>
              <a:ea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6</a:t>
            </a:fld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7277105"/>
              </p:ext>
            </p:extLst>
          </p:nvPr>
        </p:nvGraphicFramePr>
        <p:xfrm>
          <a:off x="611560" y="1160748"/>
          <a:ext cx="7920880" cy="52629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4705"/>
                <a:gridCol w="6096175"/>
              </a:tblGrid>
              <a:tr h="2757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구분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내용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2467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latin typeface="+mn-lt"/>
                          <a:ea typeface="+mn-ea"/>
                        </a:rPr>
                        <a:t>붕괴 및 매몰사고에 대한 관리계획</a:t>
                      </a:r>
                      <a:endParaRPr lang="ko-KR" altLang="en-US" sz="1100" b="0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100" b="0" dirty="0" smtClean="0"/>
                        <a:t>1) </a:t>
                      </a:r>
                      <a:r>
                        <a:rPr lang="ko-KR" altLang="en-US" sz="1100" b="0" dirty="0" smtClean="0"/>
                        <a:t>굴착 시 붕괴 방지대책 </a:t>
                      </a:r>
                      <a:endParaRPr lang="en-US" altLang="ko-KR" sz="1100" b="0" dirty="0" smtClean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100" b="0" dirty="0" smtClean="0"/>
                        <a:t>  -</a:t>
                      </a:r>
                      <a:r>
                        <a:rPr lang="en-US" altLang="ko-KR" sz="1100" b="0" baseline="0" dirty="0" smtClean="0"/>
                        <a:t> </a:t>
                      </a:r>
                      <a:r>
                        <a:rPr lang="ko-KR" altLang="en-US" sz="1100" b="0" dirty="0" smtClean="0"/>
                        <a:t>신호수 </a:t>
                      </a:r>
                      <a:r>
                        <a:rPr lang="ko-KR" altLang="en-US" sz="1100" b="0" smtClean="0"/>
                        <a:t>배치로 안전 감시</a:t>
                      </a:r>
                      <a:r>
                        <a:rPr lang="en-US" altLang="ko-KR" sz="1100" b="0" dirty="0" smtClean="0"/>
                        <a:t>, </a:t>
                      </a:r>
                      <a:r>
                        <a:rPr lang="ko-KR" altLang="en-US" sz="1100" b="0" dirty="0" smtClean="0"/>
                        <a:t>토사의 변화에 대비  </a:t>
                      </a:r>
                      <a:endParaRPr lang="en-US" altLang="ko-KR" sz="1100" b="0" dirty="0" smtClean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kern="1200" cap="none" spc="0" normalizeH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kumimoji="0" lang="en-US" altLang="ko-KR" sz="1100" b="0" i="0" u="none" strike="noStrike" kern="1200" cap="none" spc="0" normalizeH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ko-KR" altLang="en-US" sz="1100" b="0" i="0" u="none" strike="noStrike" kern="1200" cap="none" spc="0" normalizeH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굴착선 </a:t>
                      </a:r>
                      <a:r>
                        <a:rPr kumimoji="0" lang="ko-KR" altLang="en-US" sz="1100" b="0" i="0" u="none" strike="noStrike" kern="1200" cap="none" spc="0" normalizeH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단부</a:t>
                      </a:r>
                      <a:r>
                        <a:rPr kumimoji="0" lang="ko-KR" altLang="en-US" sz="1100" b="0" i="0" u="none" strike="noStrike" kern="1200" cap="none" spc="0" normalizeH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ko-KR" altLang="en-US" sz="1100" b="0" i="0" u="none" strike="noStrike" kern="1200" cap="none" spc="0" normalizeH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중량물</a:t>
                      </a:r>
                      <a:r>
                        <a:rPr kumimoji="0" lang="ko-KR" altLang="en-US" sz="1100" b="0" i="0" u="none" strike="noStrike" kern="1200" cap="none" spc="0" normalizeH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및 토사 등 자재 적치를 금지하여 붕괴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ko-KR" altLang="en-US" sz="1100" b="0" i="0" u="none" strike="noStrike" kern="1200" cap="none" spc="0" normalizeH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및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ko-KR" altLang="en-US" sz="1100" b="0" i="0" u="none" strike="noStrike" kern="1200" cap="none" spc="0" normalizeH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매몰사고 대비</a:t>
                      </a:r>
                      <a:endParaRPr kumimoji="0" lang="en-US" altLang="ko-KR" sz="1100" b="0" i="0" u="none" strike="noStrike" kern="1200" cap="none" spc="0" normalizeH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2) </a:t>
                      </a:r>
                      <a:r>
                        <a:rPr kumimoji="0" lang="ko-KR" altLang="en-US" sz="1100" b="0" i="0" u="none" strike="noStrike" kern="1200" cap="none" spc="0" normalizeH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연약지반으로 인한 대책수립</a:t>
                      </a:r>
                      <a:endParaRPr kumimoji="0" lang="en-US" altLang="ko-KR" sz="1100" b="0" i="0" u="none" strike="noStrike" kern="1200" cap="none" spc="0" normalizeH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ko-KR" altLang="en-US" sz="11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터파기 한 </a:t>
                      </a:r>
                      <a:r>
                        <a:rPr kumimoji="0" lang="ko-KR" altLang="en-US" sz="11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바닥면</a:t>
                      </a:r>
                      <a:r>
                        <a:rPr kumimoji="0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평탄하게 지반 고르기 시행</a:t>
                      </a:r>
                      <a:endParaRPr lang="en-US" altLang="ko-KR" sz="11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46780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46780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46780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AutoNum type="arabicParenR"/>
                        <a:tabLst/>
                        <a:defRPr/>
                      </a:pPr>
                      <a:endParaRPr lang="en-US" altLang="ko-KR" sz="11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15516" y="728700"/>
            <a:ext cx="3744416" cy="323165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ko-KR" altLang="en-US" sz="1500" b="1" dirty="0" smtClean="0">
                <a:latin typeface="+mn-ea"/>
              </a:rPr>
              <a:t>가</a:t>
            </a:r>
            <a:r>
              <a:rPr lang="en-US" altLang="ko-KR" sz="1500" b="1" dirty="0" smtClean="0">
                <a:latin typeface="+mn-ea"/>
              </a:rPr>
              <a:t>. </a:t>
            </a:r>
            <a:r>
              <a:rPr lang="ko-KR" altLang="en-US" sz="1500" b="1" smtClean="0">
                <a:latin typeface="+mn-ea"/>
              </a:rPr>
              <a:t>중점 위험요소 및 관리 방안 </a:t>
            </a:r>
            <a:endParaRPr lang="en-US" altLang="ko-KR" sz="1500" b="1" dirty="0"/>
          </a:p>
        </p:txBody>
      </p:sp>
    </p:spTree>
    <p:extLst>
      <p:ext uri="{BB962C8B-B14F-4D97-AF65-F5344CB8AC3E}">
        <p14:creationId xmlns:p14="http://schemas.microsoft.com/office/powerpoint/2010/main" val="3113687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" y="0"/>
            <a:ext cx="3419871" cy="549275"/>
          </a:xfrm>
        </p:spPr>
        <p:txBody>
          <a:bodyPr>
            <a:normAutofit/>
          </a:bodyPr>
          <a:lstStyle/>
          <a:p>
            <a:r>
              <a:rPr lang="en-US" altLang="ko-KR" sz="1700" b="1" dirty="0" smtClean="0">
                <a:latin typeface="+mn-ea"/>
              </a:rPr>
              <a:t>4. </a:t>
            </a:r>
            <a:r>
              <a:rPr lang="ko-KR" altLang="en-US" sz="1700" b="1" smtClean="0">
                <a:latin typeface="+mn-ea"/>
              </a:rPr>
              <a:t>작업 위험성 평가</a:t>
            </a:r>
            <a:endParaRPr lang="ko-KR" altLang="en-US" sz="1700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7</a:t>
            </a:fld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1691904"/>
              </p:ext>
            </p:extLst>
          </p:nvPr>
        </p:nvGraphicFramePr>
        <p:xfrm>
          <a:off x="539552" y="1124744"/>
          <a:ext cx="7920880" cy="5108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2844316"/>
                <a:gridCol w="2916324"/>
              </a:tblGrid>
              <a:tr h="31187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순서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위험성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대책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599035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b="1" dirty="0" smtClean="0">
                          <a:latin typeface="+mj-ea"/>
                          <a:ea typeface="+mj-ea"/>
                          <a:cs typeface="Meiryo" pitchFamily="34" charset="-128"/>
                        </a:rPr>
                        <a:t>1.</a:t>
                      </a:r>
                      <a:r>
                        <a:rPr lang="ko-KR" altLang="en-US" sz="1200" b="1" smtClean="0">
                          <a:latin typeface="+mj-ea"/>
                          <a:ea typeface="+mj-ea"/>
                          <a:cs typeface="Meiryo" pitchFamily="34" charset="-128"/>
                        </a:rPr>
                        <a:t>작업계획 수립</a:t>
                      </a:r>
                      <a:endParaRPr lang="en-US" altLang="ko-KR" sz="1200" b="1" dirty="0" smtClean="0">
                        <a:latin typeface="+mj-ea"/>
                        <a:ea typeface="+mj-ea"/>
                        <a:cs typeface="Meiryo" pitchFamily="34" charset="-128"/>
                      </a:endParaRPr>
                    </a:p>
                    <a:p>
                      <a:pPr algn="l" latinLnBrk="1"/>
                      <a:endParaRPr lang="en-US" altLang="ko-KR" sz="1400" b="0" dirty="0" smtClean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99035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b="1" dirty="0" smtClean="0">
                          <a:latin typeface="+mj-ea"/>
                          <a:ea typeface="+mj-ea"/>
                          <a:cs typeface="Meiryo" pitchFamily="34" charset="-128"/>
                        </a:rPr>
                        <a:t>2. </a:t>
                      </a:r>
                      <a:r>
                        <a:rPr lang="ko-KR" altLang="en-US" sz="1200" b="1" smtClean="0">
                          <a:latin typeface="+mj-ea"/>
                          <a:ea typeface="+mj-ea"/>
                          <a:cs typeface="Meiryo" pitchFamily="34" charset="-128"/>
                        </a:rPr>
                        <a:t>공도구 점검 및 장비 점검</a:t>
                      </a:r>
                      <a:endParaRPr lang="en-US" altLang="ko-KR" sz="1200" b="1" dirty="0" smtClean="0">
                        <a:latin typeface="+mj-ea"/>
                        <a:ea typeface="+mj-ea"/>
                        <a:cs typeface="Meiryo" pitchFamily="34" charset="-128"/>
                      </a:endParaRPr>
                    </a:p>
                    <a:p>
                      <a:pPr algn="l" latinLnBrk="1"/>
                      <a:endParaRPr lang="ko-KR" altLang="en-US" sz="1200" b="1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99035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b="1" dirty="0" smtClean="0">
                          <a:latin typeface="+mj-ea"/>
                          <a:ea typeface="+mj-ea"/>
                          <a:cs typeface="Meiryo" pitchFamily="34" charset="-128"/>
                        </a:rPr>
                        <a:t>3. </a:t>
                      </a:r>
                      <a:r>
                        <a:rPr lang="ko-KR" altLang="en-US" sz="1200" b="1" smtClean="0">
                          <a:latin typeface="+mj-ea"/>
                          <a:ea typeface="+mj-ea"/>
                          <a:cs typeface="Meiryo" pitchFamily="34" charset="-128"/>
                        </a:rPr>
                        <a:t>자재 반입 </a:t>
                      </a:r>
                      <a:endParaRPr lang="ko-KR" altLang="en-US" sz="1200" b="1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776" y="1736812"/>
            <a:ext cx="1800000" cy="1197818"/>
          </a:xfrm>
          <a:prstGeom prst="rect">
            <a:avLst/>
          </a:prstGeom>
          <a:ln w="3175">
            <a:solidFill>
              <a:schemeClr val="accent1"/>
            </a:solidFill>
          </a:ln>
        </p:spPr>
      </p:pic>
      <p:pic>
        <p:nvPicPr>
          <p:cNvPr id="6" name="Picture 12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9572" y="3429120"/>
            <a:ext cx="1800000" cy="1080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7" name="그림 1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72" y="5049300"/>
            <a:ext cx="1800000" cy="1080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15516" y="728700"/>
            <a:ext cx="3996444" cy="323165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ko-KR" altLang="en-US" sz="1500" b="1" dirty="0" smtClean="0">
                <a:latin typeface="+mn-ea"/>
              </a:rPr>
              <a:t>나</a:t>
            </a:r>
            <a:r>
              <a:rPr lang="en-US" altLang="ko-KR" sz="1500" b="1" dirty="0" smtClean="0">
                <a:latin typeface="+mn-ea"/>
              </a:rPr>
              <a:t>. </a:t>
            </a:r>
            <a:r>
              <a:rPr lang="ko-KR" altLang="en-US" sz="1500" b="1" smtClean="0">
                <a:latin typeface="+mn-ea"/>
              </a:rPr>
              <a:t>공종별 위험성 평가</a:t>
            </a:r>
            <a:r>
              <a:rPr lang="en-US" altLang="ko-KR" sz="1500" b="1" dirty="0" smtClean="0"/>
              <a:t> </a:t>
            </a:r>
            <a:endParaRPr lang="en-US" altLang="ko-KR" sz="1500" b="1" dirty="0"/>
          </a:p>
        </p:txBody>
      </p:sp>
    </p:spTree>
    <p:extLst>
      <p:ext uri="{BB962C8B-B14F-4D97-AF65-F5344CB8AC3E}">
        <p14:creationId xmlns:p14="http://schemas.microsoft.com/office/powerpoint/2010/main" val="27015217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8</a:t>
            </a:fld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3481445"/>
              </p:ext>
            </p:extLst>
          </p:nvPr>
        </p:nvGraphicFramePr>
        <p:xfrm>
          <a:off x="539552" y="1124744"/>
          <a:ext cx="7920880" cy="5108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2844316"/>
                <a:gridCol w="2916324"/>
              </a:tblGrid>
              <a:tr h="31187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순서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위험성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대책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599035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Meiryo" pitchFamily="34" charset="-128"/>
                        </a:rPr>
                        <a:t>4. </a:t>
                      </a:r>
                      <a:r>
                        <a:rPr lang="ko-KR" altLang="en-US" sz="1200" b="1" kern="120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Meiryo" pitchFamily="34" charset="-128"/>
                        </a:rPr>
                        <a:t>굴착 작업</a:t>
                      </a:r>
                    </a:p>
                    <a:p>
                      <a:pPr algn="l" latinLnBrk="1"/>
                      <a:endParaRPr lang="en-US" altLang="ko-KR" sz="14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99035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Meiryo" pitchFamily="34" charset="-128"/>
                        </a:rPr>
                        <a:t>5. </a:t>
                      </a:r>
                      <a:r>
                        <a:rPr lang="ko-KR" altLang="en-US" sz="1200" b="1" kern="120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Meiryo" pitchFamily="34" charset="-128"/>
                        </a:rPr>
                        <a:t>배관 부설</a:t>
                      </a:r>
                      <a:endParaRPr lang="en-US" altLang="ko-KR" sz="1200" b="1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Meiryo" pitchFamily="34" charset="-128"/>
                      </a:endParaRPr>
                    </a:p>
                    <a:p>
                      <a:pPr algn="l" latinLnBrk="1"/>
                      <a:endParaRPr lang="en-US" altLang="ko-KR" sz="1200" b="1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Meiryo" pitchFamily="34" charset="-128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99035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Meiryo" pitchFamily="34" charset="-128"/>
                        </a:rPr>
                        <a:t>6. </a:t>
                      </a:r>
                      <a:r>
                        <a:rPr lang="ko-KR" altLang="en-US" sz="1200" b="1" kern="120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Meiryo" pitchFamily="34" charset="-128"/>
                        </a:rPr>
                        <a:t>용접작업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Meiryo" pitchFamily="34" charset="-128"/>
                        </a:rPr>
                        <a:t> </a:t>
                      </a:r>
                    </a:p>
                    <a:p>
                      <a:pPr algn="l" latinLnBrk="1"/>
                      <a:endParaRPr lang="en-US" altLang="ko-KR" sz="1200" b="1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Meiryo" pitchFamily="34" charset="-128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그림 4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775" y="1772936"/>
            <a:ext cx="1800000" cy="108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그림 5"/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" y="3380480"/>
            <a:ext cx="1800000" cy="108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그림 6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20" y="4988024"/>
            <a:ext cx="1800000" cy="1080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15516" y="728700"/>
            <a:ext cx="3996444" cy="323165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ko-KR" altLang="en-US" sz="1500" b="1" dirty="0" smtClean="0">
                <a:latin typeface="+mn-ea"/>
              </a:rPr>
              <a:t>나</a:t>
            </a:r>
            <a:r>
              <a:rPr lang="en-US" altLang="ko-KR" sz="1500" b="1" dirty="0" smtClean="0">
                <a:latin typeface="+mn-ea"/>
              </a:rPr>
              <a:t>. </a:t>
            </a:r>
            <a:r>
              <a:rPr lang="ko-KR" altLang="en-US" sz="1500" b="1" smtClean="0">
                <a:latin typeface="+mn-ea"/>
              </a:rPr>
              <a:t>공종별 위험성 평가</a:t>
            </a:r>
            <a:r>
              <a:rPr lang="en-US" altLang="ko-KR" sz="1500" b="1" dirty="0" smtClean="0"/>
              <a:t> </a:t>
            </a:r>
            <a:endParaRPr lang="en-US" altLang="ko-KR" sz="1500" b="1" dirty="0"/>
          </a:p>
        </p:txBody>
      </p:sp>
      <p:sp>
        <p:nvSpPr>
          <p:cNvPr id="11" name="제목 1"/>
          <p:cNvSpPr>
            <a:spLocks noGrp="1"/>
          </p:cNvSpPr>
          <p:nvPr>
            <p:ph type="title"/>
          </p:nvPr>
        </p:nvSpPr>
        <p:spPr>
          <a:xfrm>
            <a:off x="1" y="0"/>
            <a:ext cx="3419871" cy="549275"/>
          </a:xfrm>
        </p:spPr>
        <p:txBody>
          <a:bodyPr>
            <a:normAutofit/>
          </a:bodyPr>
          <a:lstStyle/>
          <a:p>
            <a:r>
              <a:rPr lang="en-US" altLang="ko-KR" sz="1700" b="1" dirty="0" smtClean="0">
                <a:latin typeface="+mn-ea"/>
              </a:rPr>
              <a:t>4. </a:t>
            </a:r>
            <a:r>
              <a:rPr lang="ko-KR" altLang="en-US" sz="1700" b="1" smtClean="0">
                <a:latin typeface="+mn-ea"/>
              </a:rPr>
              <a:t>작업 위험성 평가</a:t>
            </a:r>
            <a:endParaRPr lang="ko-KR" altLang="en-US" sz="1700" dirty="0"/>
          </a:p>
        </p:txBody>
      </p:sp>
    </p:spTree>
    <p:extLst>
      <p:ext uri="{BB962C8B-B14F-4D97-AF65-F5344CB8AC3E}">
        <p14:creationId xmlns:p14="http://schemas.microsoft.com/office/powerpoint/2010/main" val="2095950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9</a:t>
            </a:fld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6726731"/>
              </p:ext>
            </p:extLst>
          </p:nvPr>
        </p:nvGraphicFramePr>
        <p:xfrm>
          <a:off x="539552" y="1124744"/>
          <a:ext cx="7920880" cy="5108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2844316"/>
                <a:gridCol w="2916324"/>
              </a:tblGrid>
              <a:tr h="31187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순서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위험성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대책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599035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b="1" kern="12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Meiryo" pitchFamily="34" charset="-128"/>
                        </a:rPr>
                        <a:t>7. </a:t>
                      </a:r>
                      <a:r>
                        <a:rPr lang="ko-KR" altLang="en-US" sz="1200" b="1" kern="120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Meiryo" pitchFamily="34" charset="-128"/>
                        </a:rPr>
                        <a:t>되메우기</a:t>
                      </a:r>
                    </a:p>
                    <a:p>
                      <a:pPr algn="l" latinLnBrk="1"/>
                      <a:endParaRPr lang="en-US" altLang="ko-KR" sz="1400" b="0" dirty="0" smtClean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endParaRPr lang="en-US" altLang="ko-KR" sz="1200" b="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endParaRPr lang="en-US" altLang="ko-KR" sz="12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99035">
                <a:tc>
                  <a:txBody>
                    <a:bodyPr/>
                    <a:lstStyle/>
                    <a:p>
                      <a:pPr algn="l" latinLnBrk="1"/>
                      <a:endParaRPr lang="ko-KR" altLang="en-US" sz="1200" b="1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300" b="0" dirty="0" smtClean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300" b="0" dirty="0" smtClean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99035">
                <a:tc>
                  <a:txBody>
                    <a:bodyPr/>
                    <a:lstStyle/>
                    <a:p>
                      <a:pPr algn="l" latinLnBrk="1"/>
                      <a:endParaRPr lang="ko-KR" altLang="en-US" sz="1200" b="1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3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그림 4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36"/>
          <a:stretch/>
        </p:blipFill>
        <p:spPr>
          <a:xfrm>
            <a:off x="737326" y="1772816"/>
            <a:ext cx="1800000" cy="108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15516" y="728700"/>
            <a:ext cx="3996444" cy="323165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ko-KR" altLang="en-US" sz="1500" b="1" dirty="0" smtClean="0">
                <a:latin typeface="+mn-ea"/>
              </a:rPr>
              <a:t>나</a:t>
            </a:r>
            <a:r>
              <a:rPr lang="en-US" altLang="ko-KR" sz="1500" b="1" dirty="0" smtClean="0">
                <a:latin typeface="+mn-ea"/>
              </a:rPr>
              <a:t>. </a:t>
            </a:r>
            <a:r>
              <a:rPr lang="ko-KR" altLang="en-US" sz="1500" b="1" smtClean="0">
                <a:latin typeface="+mn-ea"/>
              </a:rPr>
              <a:t>공종별 위험성 평가</a:t>
            </a:r>
            <a:r>
              <a:rPr lang="en-US" altLang="ko-KR" sz="1500" b="1" dirty="0" smtClean="0"/>
              <a:t> </a:t>
            </a:r>
            <a:endParaRPr lang="en-US" altLang="ko-KR" sz="1500" b="1" dirty="0"/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1" y="0"/>
            <a:ext cx="3419871" cy="549275"/>
          </a:xfrm>
        </p:spPr>
        <p:txBody>
          <a:bodyPr>
            <a:normAutofit/>
          </a:bodyPr>
          <a:lstStyle/>
          <a:p>
            <a:r>
              <a:rPr lang="en-US" altLang="ko-KR" sz="1700" b="1" dirty="0" smtClean="0">
                <a:latin typeface="+mn-ea"/>
              </a:rPr>
              <a:t>4. </a:t>
            </a:r>
            <a:r>
              <a:rPr lang="ko-KR" altLang="en-US" sz="1700" b="1" smtClean="0">
                <a:latin typeface="+mn-ea"/>
              </a:rPr>
              <a:t>작업 위험성 평가</a:t>
            </a:r>
            <a:endParaRPr lang="ko-KR" altLang="en-US" sz="1700" dirty="0"/>
          </a:p>
        </p:txBody>
      </p:sp>
    </p:spTree>
    <p:extLst>
      <p:ext uri="{BB962C8B-B14F-4D97-AF65-F5344CB8AC3E}">
        <p14:creationId xmlns:p14="http://schemas.microsoft.com/office/powerpoint/2010/main" val="36716425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1079612" y="2100089"/>
            <a:ext cx="7056784" cy="2016224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9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10</a:t>
            </a:fld>
            <a:endParaRPr lang="ko-KR" altLang="en-US"/>
          </a:p>
        </p:txBody>
      </p:sp>
      <p:sp>
        <p:nvSpPr>
          <p:cNvPr id="5" name="텍스트 개체 틀 4"/>
          <p:cNvSpPr txBox="1">
            <a:spLocks/>
          </p:cNvSpPr>
          <p:nvPr/>
        </p:nvSpPr>
        <p:spPr>
          <a:xfrm>
            <a:off x="600707" y="782676"/>
            <a:ext cx="2625151" cy="405568"/>
          </a:xfrm>
          <a:prstGeom prst="rect">
            <a:avLst/>
          </a:prstGeom>
        </p:spPr>
        <p:txBody>
          <a:bodyPr/>
          <a:lstStyle/>
          <a:p>
            <a:pPr marL="88900" marR="0" lvl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ko-KR" altLang="en-US" sz="1500" b="1" smtClean="0"/>
              <a:t> </a:t>
            </a:r>
            <a:r>
              <a:rPr lang="ko-KR" altLang="en-US" sz="1500" b="1" smtClean="0">
                <a:latin typeface="맑은 고딕"/>
                <a:ea typeface="맑은 고딕"/>
              </a:rPr>
              <a:t>비상연락 체계</a:t>
            </a:r>
            <a:endParaRPr lang="en-US" altLang="ko-KR" sz="1500" b="1" dirty="0" smtClean="0">
              <a:latin typeface="맑은 고딕"/>
              <a:ea typeface="맑은 고딕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 smtClean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 smtClean="0"/>
              <a:t>            </a:t>
            </a:r>
            <a:endParaRPr kumimoji="0" lang="en-US" altLang="ko-KR" sz="15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 smtClean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ko-KR" sz="1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텍스트 개체 틀 4"/>
          <p:cNvSpPr txBox="1">
            <a:spLocks/>
          </p:cNvSpPr>
          <p:nvPr/>
        </p:nvSpPr>
        <p:spPr>
          <a:xfrm>
            <a:off x="-76200" y="1195797"/>
            <a:ext cx="9054704" cy="2412268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500" b="1" dirty="0" smtClean="0"/>
              <a:t>            </a:t>
            </a:r>
            <a:r>
              <a:rPr lang="en-US" altLang="ko-KR" sz="1500" b="1" dirty="0" smtClean="0"/>
              <a:t>1) </a:t>
            </a:r>
            <a:r>
              <a:rPr lang="ko-KR" altLang="en-US" sz="1500" b="1" dirty="0" smtClean="0"/>
              <a:t>사고발생 보고체계</a:t>
            </a:r>
            <a:endParaRPr lang="en-US" altLang="ko-KR" sz="1500" b="1" dirty="0" smtClean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 smtClean="0"/>
              <a:t>                - </a:t>
            </a:r>
            <a:r>
              <a:rPr lang="ko-KR" altLang="en-US" sz="1500" b="1" dirty="0" smtClean="0"/>
              <a:t>최초 발견자는 우리회사 상황실에 사고내용 통보</a:t>
            </a:r>
            <a:endParaRPr lang="en-US" altLang="ko-KR" sz="1500" b="1" dirty="0" smtClean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 smtClean="0"/>
              <a:t>                - </a:t>
            </a:r>
            <a:r>
              <a:rPr lang="ko-KR" altLang="en-US" sz="1500" b="1" dirty="0" smtClean="0"/>
              <a:t>시공관리자는 협력회사 사용부서에게 관련 사실 통보</a:t>
            </a:r>
            <a:endParaRPr lang="en-US" altLang="ko-KR" sz="1500" b="1" dirty="0" smtClean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 smtClean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 smtClean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 smtClean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 smtClean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 smtClean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 smtClean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 smtClean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 smtClean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 smtClean="0"/>
              <a:t>             2) </a:t>
            </a:r>
            <a:r>
              <a:rPr lang="ko-KR" altLang="en-US" sz="1500" b="1" dirty="0" smtClean="0"/>
              <a:t>비상조직</a:t>
            </a:r>
            <a:r>
              <a:rPr lang="en-US" altLang="ko-KR" sz="1500" b="1" dirty="0" smtClean="0"/>
              <a:t>(</a:t>
            </a:r>
            <a:r>
              <a:rPr lang="ko-KR" altLang="en-US" sz="1500" b="1" dirty="0" smtClean="0"/>
              <a:t>연락망</a:t>
            </a:r>
            <a:r>
              <a:rPr lang="en-US" altLang="ko-KR" sz="1500" b="1" dirty="0" smtClean="0"/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 smtClean="0"/>
              <a:t>                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 smtClean="0"/>
              <a:t>             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 smtClean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 smtClean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 smtClean="0"/>
              <a:t>           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5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  <a:endParaRPr lang="en-US" altLang="ko-KR" sz="1500" b="1" noProof="0" dirty="0" smtClean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500" b="1" i="0" u="none" strike="noStrike" kern="1200" cap="none" spc="0" normalizeH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</a:t>
            </a:r>
            <a:endParaRPr kumimoji="0" lang="en-US" altLang="ko-KR" sz="15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baseline="0" dirty="0" smtClean="0"/>
          </a:p>
        </p:txBody>
      </p:sp>
      <p:sp>
        <p:nvSpPr>
          <p:cNvPr id="14" name="직사각형 13"/>
          <p:cNvSpPr/>
          <p:nvPr/>
        </p:nvSpPr>
        <p:spPr>
          <a:xfrm>
            <a:off x="1785938" y="2899397"/>
            <a:ext cx="1439920" cy="44096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400" b="1" smtClean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최초 발견자</a:t>
            </a:r>
            <a:endParaRPr lang="en-US" altLang="ko-KR" sz="1400" b="1" kern="1200" dirty="0" smtClean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690938" y="2863393"/>
            <a:ext cx="1439920" cy="44096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400" b="1" dirty="0" smtClean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상황실</a:t>
            </a:r>
            <a:endParaRPr lang="en-US" altLang="ko-KR" sz="1400" b="1" kern="1200" dirty="0" smtClean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702815" y="3531334"/>
            <a:ext cx="1439920" cy="44096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400" b="1" kern="1200" dirty="0" smtClean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시공관리자</a:t>
            </a:r>
            <a:endParaRPr lang="en-US" altLang="ko-KR" sz="1400" b="1" kern="1200" dirty="0" smtClean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693290" y="2234557"/>
            <a:ext cx="1439920" cy="44096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en-US" altLang="ko-KR" sz="1400" b="1" dirty="0" smtClean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119 / </a:t>
            </a:r>
            <a:r>
              <a:rPr lang="ko-KR" altLang="en-US" sz="1400" b="1" dirty="0" smtClean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경찰서</a:t>
            </a:r>
            <a:endParaRPr lang="en-US" altLang="ko-KR" sz="1400" b="1" kern="1200" dirty="0" smtClean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689600" y="2856150"/>
            <a:ext cx="1661518" cy="44096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400" b="1" dirty="0" smtClean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협력회사 사용부서</a:t>
            </a:r>
            <a:endParaRPr lang="en-US" altLang="ko-KR" sz="1400" b="1" kern="1200" dirty="0" smtClean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693085" y="3521176"/>
            <a:ext cx="1669942" cy="44096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400" b="1" kern="1200" dirty="0" smtClean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협력회사 대표</a:t>
            </a:r>
            <a:endParaRPr lang="en-US" altLang="ko-KR" sz="1400" b="1" kern="1200" dirty="0" smtClean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  <a:p>
            <a:pPr indent="-177800" algn="ctr" defTabSz="895350" rtl="0">
              <a:buSzPct val="120000"/>
            </a:pPr>
            <a:r>
              <a:rPr lang="en-US" altLang="ko-KR" sz="1400" b="1" dirty="0" smtClean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OR </a:t>
            </a:r>
            <a:r>
              <a:rPr lang="ko-KR" altLang="en-US" sz="1400" b="1" kern="1200" dirty="0" smtClean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 비상조직</a:t>
            </a:r>
            <a:endParaRPr lang="en-US" altLang="ko-KR" sz="1400" b="1" kern="1200" dirty="0" smtClean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23" name="오른쪽 화살표 22"/>
          <p:cNvSpPr/>
          <p:nvPr/>
        </p:nvSpPr>
        <p:spPr>
          <a:xfrm rot="19538157">
            <a:off x="5275430" y="3221546"/>
            <a:ext cx="288032" cy="252028"/>
          </a:xfrm>
          <a:prstGeom prst="rightArrow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9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오른쪽 화살표 23"/>
          <p:cNvSpPr/>
          <p:nvPr/>
        </p:nvSpPr>
        <p:spPr>
          <a:xfrm>
            <a:off x="3345396" y="2990249"/>
            <a:ext cx="288032" cy="252028"/>
          </a:xfrm>
          <a:prstGeom prst="rightArrow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9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오른쪽 화살표 24"/>
          <p:cNvSpPr/>
          <p:nvPr/>
        </p:nvSpPr>
        <p:spPr>
          <a:xfrm rot="19202088">
            <a:off x="3309072" y="2577076"/>
            <a:ext cx="288032" cy="252028"/>
          </a:xfrm>
          <a:prstGeom prst="rightArrow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9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오른쪽 화살표 25"/>
          <p:cNvSpPr/>
          <p:nvPr/>
        </p:nvSpPr>
        <p:spPr>
          <a:xfrm rot="2221889">
            <a:off x="3295675" y="3497957"/>
            <a:ext cx="288032" cy="252028"/>
          </a:xfrm>
          <a:prstGeom prst="rightArrow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9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오른쪽 화살표 26"/>
          <p:cNvSpPr/>
          <p:nvPr/>
        </p:nvSpPr>
        <p:spPr>
          <a:xfrm>
            <a:off x="5291708" y="3612257"/>
            <a:ext cx="288032" cy="252028"/>
          </a:xfrm>
          <a:prstGeom prst="rightArrow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9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079612" y="4535599"/>
            <a:ext cx="7056784" cy="2016224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9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41" name="직선 연결선 40"/>
          <p:cNvCxnSpPr/>
          <p:nvPr/>
        </p:nvCxnSpPr>
        <p:spPr>
          <a:xfrm>
            <a:off x="4535996" y="4778288"/>
            <a:ext cx="0" cy="108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연결선 41"/>
          <p:cNvCxnSpPr/>
          <p:nvPr/>
        </p:nvCxnSpPr>
        <p:spPr>
          <a:xfrm>
            <a:off x="2050330" y="5792162"/>
            <a:ext cx="5040000" cy="0"/>
          </a:xfrm>
          <a:prstGeom prst="line">
            <a:avLst/>
          </a:prstGeom>
          <a:ln w="952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>
            <a:off x="7092280" y="5792502"/>
            <a:ext cx="0" cy="216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>
            <a:off x="2040099" y="5800732"/>
            <a:ext cx="0" cy="216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직사각형 44"/>
          <p:cNvSpPr/>
          <p:nvPr/>
        </p:nvSpPr>
        <p:spPr>
          <a:xfrm>
            <a:off x="3818252" y="4680225"/>
            <a:ext cx="1439920" cy="26094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200" b="1" dirty="0" smtClean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안전총괄책임자</a:t>
            </a:r>
            <a:endParaRPr lang="en-US" altLang="ko-KR" sz="1200" b="1" kern="1200" dirty="0" smtClean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4768793" y="5427366"/>
            <a:ext cx="1439920" cy="26094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200" b="1" dirty="0" smtClean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현장소장</a:t>
            </a:r>
            <a:endParaRPr lang="en-US" altLang="ko-KR" sz="1200" b="1" kern="1200" dirty="0" smtClean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3822700" y="5049180"/>
            <a:ext cx="1439920" cy="26094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200" b="1" dirty="0" smtClean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시공관리자</a:t>
            </a:r>
            <a:endParaRPr lang="en-US" altLang="ko-KR" sz="1200" b="1" kern="1200" dirty="0" smtClean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6379629" y="6021388"/>
            <a:ext cx="1439920" cy="26094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200" b="1" dirty="0" err="1" smtClean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통제반</a:t>
            </a:r>
            <a:endParaRPr lang="en-US" altLang="ko-KR" sz="1200" b="1" kern="1200" dirty="0" smtClean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3814006" y="6021388"/>
            <a:ext cx="1439920" cy="26094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200" b="1" dirty="0" err="1" smtClean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복구반</a:t>
            </a:r>
            <a:endParaRPr lang="en-US" altLang="ko-KR" sz="1200" b="1" kern="1200" dirty="0" smtClean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1328738" y="6014741"/>
            <a:ext cx="1439920" cy="26094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200" b="1" dirty="0" smtClean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사고 조사반</a:t>
            </a:r>
            <a:endParaRPr lang="en-US" altLang="ko-KR" sz="1200" b="1" kern="1200" dirty="0" smtClean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cxnSp>
        <p:nvCxnSpPr>
          <p:cNvPr id="51" name="직선 연결선 50"/>
          <p:cNvCxnSpPr/>
          <p:nvPr/>
        </p:nvCxnSpPr>
        <p:spPr>
          <a:xfrm>
            <a:off x="4535996" y="5733256"/>
            <a:ext cx="0" cy="28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/>
          <p:cNvCxnSpPr/>
          <p:nvPr/>
        </p:nvCxnSpPr>
        <p:spPr>
          <a:xfrm>
            <a:off x="4535996" y="5557838"/>
            <a:ext cx="216000" cy="0"/>
          </a:xfrm>
          <a:prstGeom prst="line">
            <a:avLst/>
          </a:prstGeom>
          <a:ln w="952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제목 1"/>
          <p:cNvSpPr txBox="1">
            <a:spLocks/>
          </p:cNvSpPr>
          <p:nvPr/>
        </p:nvSpPr>
        <p:spPr>
          <a:xfrm>
            <a:off x="0" y="-905"/>
            <a:ext cx="5976156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4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700" b="1" dirty="0">
                <a:latin typeface="맑은 고딕"/>
                <a:ea typeface="맑은 고딕"/>
                <a:cs typeface="+mj-cs"/>
              </a:rPr>
              <a:t>5</a:t>
            </a:r>
            <a:r>
              <a:rPr lang="en-US" altLang="ko-KR" sz="1700" b="1" dirty="0" smtClean="0">
                <a:latin typeface="맑은 고딕"/>
                <a:ea typeface="맑은 고딕"/>
                <a:cs typeface="+mj-cs"/>
              </a:rPr>
              <a:t>. </a:t>
            </a:r>
            <a:r>
              <a:rPr lang="ko-KR" altLang="en-US" sz="1700" b="1" smtClean="0">
                <a:latin typeface="맑은 고딕"/>
                <a:ea typeface="맑은 고딕"/>
                <a:cs typeface="+mj-cs"/>
              </a:rPr>
              <a:t>사고 발생시 비상연락 체계</a:t>
            </a:r>
            <a:r>
              <a:rPr lang="en-US" altLang="ko-KR" sz="1700" b="1" dirty="0" smtClean="0">
                <a:latin typeface="맑은 고딕"/>
                <a:ea typeface="맑은 고딕"/>
                <a:cs typeface="+mj-cs"/>
              </a:rPr>
              <a:t> </a:t>
            </a:r>
            <a:endParaRPr kumimoji="0" lang="ko-KR" altLang="en-US" sz="17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1676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11</a:t>
            </a:fld>
            <a:endParaRPr lang="ko-KR" altLang="en-US"/>
          </a:p>
        </p:txBody>
      </p:sp>
      <p:sp>
        <p:nvSpPr>
          <p:cNvPr id="9" name="제목 1"/>
          <p:cNvSpPr txBox="1">
            <a:spLocks/>
          </p:cNvSpPr>
          <p:nvPr/>
        </p:nvSpPr>
        <p:spPr>
          <a:xfrm>
            <a:off x="0" y="-905"/>
            <a:ext cx="6372200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4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700" b="1" dirty="0">
                <a:latin typeface="맑은 고딕"/>
                <a:ea typeface="맑은 고딕"/>
                <a:cs typeface="+mj-cs"/>
              </a:rPr>
              <a:t>6</a:t>
            </a:r>
            <a:r>
              <a:rPr lang="en-US" altLang="ko-KR" sz="1700" b="1" dirty="0" smtClean="0">
                <a:latin typeface="맑은 고딕"/>
                <a:ea typeface="맑은 고딕"/>
                <a:cs typeface="+mj-cs"/>
              </a:rPr>
              <a:t>. SHE </a:t>
            </a:r>
            <a:r>
              <a:rPr lang="ko-KR" altLang="en-US" sz="1700" b="1" smtClean="0">
                <a:latin typeface="맑은 고딕"/>
                <a:ea typeface="맑은 고딕"/>
                <a:cs typeface="+mj-cs"/>
              </a:rPr>
              <a:t>교육</a:t>
            </a:r>
            <a:r>
              <a:rPr lang="en-US" altLang="ko-KR" sz="1700" b="1" dirty="0">
                <a:latin typeface="맑은 고딕"/>
                <a:ea typeface="맑은 고딕"/>
                <a:cs typeface="+mj-cs"/>
              </a:rPr>
              <a:t> </a:t>
            </a:r>
            <a:r>
              <a:rPr lang="ko-KR" altLang="en-US" sz="1700" b="1" smtClean="0">
                <a:latin typeface="맑은 고딕"/>
                <a:ea typeface="맑은 고딕"/>
                <a:cs typeface="+mj-cs"/>
              </a:rPr>
              <a:t>계획</a:t>
            </a:r>
            <a:r>
              <a:rPr lang="en-US" altLang="ko-KR" sz="1700" b="1" dirty="0" smtClean="0">
                <a:latin typeface="맑은 고딕"/>
                <a:ea typeface="맑은 고딕"/>
                <a:cs typeface="+mj-cs"/>
              </a:rPr>
              <a:t> </a:t>
            </a:r>
            <a:endParaRPr kumimoji="0" lang="ko-KR" altLang="en-US" sz="17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4766326"/>
              </p:ext>
            </p:extLst>
          </p:nvPr>
        </p:nvGraphicFramePr>
        <p:xfrm>
          <a:off x="575048" y="1134850"/>
          <a:ext cx="8029401" cy="513846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368660"/>
                <a:gridCol w="1080120"/>
                <a:gridCol w="3770665"/>
                <a:gridCol w="1809956"/>
              </a:tblGrid>
              <a:tr h="469499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교육 항목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대상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교육 내용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ea"/>
                          <a:ea typeface="+mn-ea"/>
                        </a:rPr>
                        <a:t>비 고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668967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80975" marR="0" lvl="0" indent="0" algn="l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marR="0" lvl="0" indent="0" algn="l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15516" y="728700"/>
            <a:ext cx="2736304" cy="323165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marL="285750" lvl="0" indent="-285750">
              <a:spcBef>
                <a:spcPct val="2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1500" b="1" dirty="0" smtClean="0">
                <a:latin typeface="+mn-ea"/>
              </a:rPr>
              <a:t> </a:t>
            </a:r>
            <a:r>
              <a:rPr lang="en-US" altLang="ko-KR" sz="1500" b="1" dirty="0" smtClean="0">
                <a:ea typeface="맑은 고딕"/>
              </a:rPr>
              <a:t>SHE </a:t>
            </a:r>
            <a:r>
              <a:rPr lang="ko-KR" altLang="en-US" sz="1500" b="1" smtClean="0">
                <a:ea typeface="맑은 고딕"/>
              </a:rPr>
              <a:t>교육</a:t>
            </a:r>
            <a:r>
              <a:rPr lang="en-US" altLang="ko-KR" sz="1500" b="1" dirty="0">
                <a:ea typeface="맑은 고딕"/>
              </a:rPr>
              <a:t> </a:t>
            </a:r>
            <a:r>
              <a:rPr lang="ko-KR" altLang="en-US" sz="1500" b="1" smtClean="0">
                <a:ea typeface="맑은 고딕"/>
              </a:rPr>
              <a:t>계획</a:t>
            </a:r>
            <a:r>
              <a:rPr lang="en-US" altLang="ko-KR" sz="1500" b="1" dirty="0" smtClean="0"/>
              <a:t> </a:t>
            </a:r>
            <a:endParaRPr lang="en-US" altLang="ko-KR" sz="1500" b="1" dirty="0"/>
          </a:p>
        </p:txBody>
      </p:sp>
    </p:spTree>
    <p:extLst>
      <p:ext uri="{BB962C8B-B14F-4D97-AF65-F5344CB8AC3E}">
        <p14:creationId xmlns:p14="http://schemas.microsoft.com/office/powerpoint/2010/main" val="337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12</a:t>
            </a:fld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023668"/>
              </p:ext>
            </p:extLst>
          </p:nvPr>
        </p:nvGraphicFramePr>
        <p:xfrm>
          <a:off x="503548" y="1124744"/>
          <a:ext cx="8100901" cy="47885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5125"/>
                <a:gridCol w="889744"/>
                <a:gridCol w="889744"/>
                <a:gridCol w="889744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</a:tblGrid>
              <a:tr h="26604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번호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항목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안전관리자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시공관리자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용접작업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포장작업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일반작업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계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66048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인원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수량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인원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수량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인원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수량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인원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수량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010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안전모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010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안전화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010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반사조끼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432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안전장갑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010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안전대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0101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+mn-ea"/>
                          <a:ea typeface="+mn-ea"/>
                          <a:cs typeface="Meiryo" pitchFamily="34" charset="-128"/>
                        </a:rPr>
                        <a:t>6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보안경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0101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+mn-ea"/>
                          <a:ea typeface="+mn-ea"/>
                          <a:cs typeface="Meiryo" pitchFamily="34" charset="-128"/>
                        </a:rPr>
                        <a:t>7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latin typeface="+mn-ea"/>
                          <a:ea typeface="+mn-ea"/>
                          <a:cs typeface="Meiryo" pitchFamily="34" charset="-128"/>
                        </a:rPr>
                        <a:t>보안면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0101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+mn-ea"/>
                          <a:ea typeface="+mn-ea"/>
                          <a:cs typeface="Meiryo" pitchFamily="34" charset="-128"/>
                        </a:rPr>
                        <a:t>8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  <a:cs typeface="Meiryo" pitchFamily="34" charset="-128"/>
                        </a:rPr>
                        <a:t>귀마개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0101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+mn-ea"/>
                          <a:ea typeface="+mn-ea"/>
                          <a:cs typeface="Meiryo" pitchFamily="34" charset="-128"/>
                        </a:rPr>
                        <a:t>9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latin typeface="+mn-ea"/>
                          <a:ea typeface="+mn-ea"/>
                          <a:cs typeface="Meiryo" pitchFamily="34" charset="-128"/>
                        </a:rPr>
                        <a:t>귀덮개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0101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+mn-ea"/>
                          <a:ea typeface="+mn-ea"/>
                          <a:cs typeface="Meiryo" pitchFamily="34" charset="-128"/>
                        </a:rPr>
                        <a:t>10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  <a:cs typeface="Meiryo" pitchFamily="34" charset="-128"/>
                        </a:rPr>
                        <a:t>방진마스크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0101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+mn-ea"/>
                          <a:ea typeface="+mn-ea"/>
                          <a:cs typeface="Meiryo" pitchFamily="34" charset="-128"/>
                        </a:rPr>
                        <a:t>11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  <a:cs typeface="Meiryo" pitchFamily="34" charset="-128"/>
                        </a:rPr>
                        <a:t>방독마스크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0101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+mn-ea"/>
                          <a:ea typeface="+mn-ea"/>
                          <a:cs typeface="Meiryo" pitchFamily="34" charset="-128"/>
                        </a:rPr>
                        <a:t>12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latin typeface="+mn-ea"/>
                          <a:ea typeface="+mn-ea"/>
                          <a:cs typeface="Meiryo" pitchFamily="34" charset="-128"/>
                        </a:rPr>
                        <a:t>송기마스크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0101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+mn-ea"/>
                          <a:ea typeface="+mn-ea"/>
                          <a:cs typeface="Meiryo" pitchFamily="34" charset="-128"/>
                        </a:rPr>
                        <a:t>13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  <a:cs typeface="Meiryo" pitchFamily="34" charset="-128"/>
                        </a:rPr>
                        <a:t>공기호흡기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0101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제목 1"/>
          <p:cNvSpPr txBox="1">
            <a:spLocks/>
          </p:cNvSpPr>
          <p:nvPr/>
        </p:nvSpPr>
        <p:spPr>
          <a:xfrm>
            <a:off x="0" y="-905"/>
            <a:ext cx="5976156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4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700" b="1" dirty="0">
                <a:latin typeface="맑은 고딕"/>
                <a:ea typeface="맑은 고딕"/>
                <a:cs typeface="+mj-cs"/>
              </a:rPr>
              <a:t>7</a:t>
            </a:r>
            <a:r>
              <a:rPr lang="en-US" altLang="ko-KR" sz="1700" b="1" dirty="0" smtClean="0">
                <a:latin typeface="맑은 고딕"/>
                <a:ea typeface="맑은 고딕"/>
                <a:cs typeface="+mj-cs"/>
              </a:rPr>
              <a:t>. </a:t>
            </a:r>
            <a:r>
              <a:rPr lang="ko-KR" altLang="en-US" sz="1700" b="1" smtClean="0">
                <a:latin typeface="맑은 고딕"/>
                <a:ea typeface="맑은 고딕"/>
                <a:cs typeface="+mj-cs"/>
              </a:rPr>
              <a:t>안전보호구 지급계획</a:t>
            </a:r>
            <a:r>
              <a:rPr lang="en-US" altLang="ko-KR" sz="1700" b="1" dirty="0" smtClean="0">
                <a:latin typeface="맑은 고딕"/>
                <a:ea typeface="맑은 고딕"/>
                <a:cs typeface="+mj-cs"/>
              </a:rPr>
              <a:t> </a:t>
            </a:r>
            <a:endParaRPr kumimoji="0" lang="ko-KR" altLang="en-US" sz="17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5516" y="728700"/>
            <a:ext cx="3456384" cy="323165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marL="171450" indent="-171450" fontAlgn="base">
              <a:buFont typeface="Wingdings" panose="05000000000000000000" pitchFamily="2" charset="2"/>
              <a:buChar char="v"/>
            </a:pPr>
            <a:r>
              <a:rPr lang="ko-KR" altLang="en-US" sz="1500" b="1" smtClean="0">
                <a:latin typeface="+mn-ea"/>
              </a:rPr>
              <a:t> 안전보호구 </a:t>
            </a:r>
            <a:r>
              <a:rPr lang="ko-KR" altLang="en-US" sz="1500" b="1" dirty="0">
                <a:latin typeface="+mn-ea"/>
              </a:rPr>
              <a:t>확보 및 지급 계획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13</a:t>
            </a:fld>
            <a:endParaRPr lang="ko-KR" altLang="en-US"/>
          </a:p>
        </p:txBody>
      </p:sp>
      <p:sp>
        <p:nvSpPr>
          <p:cNvPr id="9" name="제목 1"/>
          <p:cNvSpPr txBox="1">
            <a:spLocks/>
          </p:cNvSpPr>
          <p:nvPr/>
        </p:nvSpPr>
        <p:spPr>
          <a:xfrm>
            <a:off x="0" y="8620"/>
            <a:ext cx="4752020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4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700" b="1" dirty="0">
                <a:latin typeface="맑은 고딕"/>
                <a:ea typeface="맑은 고딕"/>
                <a:cs typeface="+mj-cs"/>
              </a:rPr>
              <a:t>8</a:t>
            </a:r>
            <a:r>
              <a:rPr lang="en-US" altLang="ko-KR" sz="1700" b="1" dirty="0" smtClean="0">
                <a:latin typeface="맑은 고딕"/>
                <a:ea typeface="맑은 고딕"/>
                <a:cs typeface="+mj-cs"/>
              </a:rPr>
              <a:t>. </a:t>
            </a:r>
            <a:r>
              <a:rPr lang="ko-KR" altLang="en-US" sz="1700" b="1" smtClean="0">
                <a:latin typeface="맑은 고딕"/>
                <a:ea typeface="맑은 고딕"/>
                <a:cs typeface="+mj-cs"/>
              </a:rPr>
              <a:t>안전관리비 집행 계획</a:t>
            </a:r>
            <a:r>
              <a:rPr lang="en-US" altLang="ko-KR" sz="1700" b="1" dirty="0" smtClean="0">
                <a:latin typeface="맑은 고딕"/>
                <a:ea typeface="맑은 고딕"/>
                <a:cs typeface="+mj-cs"/>
              </a:rPr>
              <a:t>  </a:t>
            </a:r>
            <a:endParaRPr kumimoji="0" lang="ko-KR" altLang="en-US" sz="17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7943469"/>
              </p:ext>
            </p:extLst>
          </p:nvPr>
        </p:nvGraphicFramePr>
        <p:xfrm>
          <a:off x="583615" y="2766257"/>
          <a:ext cx="7920878" cy="36486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1554"/>
                <a:gridCol w="1131554"/>
                <a:gridCol w="1131554"/>
                <a:gridCol w="1131554"/>
                <a:gridCol w="1131554"/>
                <a:gridCol w="1131554"/>
                <a:gridCol w="1131554"/>
              </a:tblGrid>
              <a:tr h="228985">
                <a:tc gridSpan="7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Meiryo" pitchFamily="34" charset="-128"/>
                        </a:rPr>
                        <a:t>세부 내역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1" dirty="0" smtClean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1" dirty="0" smtClean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1" dirty="0" smtClean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1" dirty="0" smtClean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1" dirty="0" smtClean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1" dirty="0" smtClean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2898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품   명</a:t>
                      </a:r>
                      <a:endParaRPr lang="ko-KR" alt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   량</a:t>
                      </a:r>
                      <a:endParaRPr lang="ko-KR" alt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단 위</a:t>
                      </a:r>
                      <a:endParaRPr lang="ko-KR" alt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단   가</a:t>
                      </a:r>
                      <a:endParaRPr lang="ko-KR" alt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금   액</a:t>
                      </a:r>
                      <a:endParaRPr lang="ko-KR" alt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사용처</a:t>
                      </a:r>
                      <a:endParaRPr lang="ko-KR" alt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비고</a:t>
                      </a:r>
                      <a:endParaRPr lang="ko-KR" alt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2898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latin typeface="+mn-ea"/>
                          <a:ea typeface="+mn-ea"/>
                        </a:rPr>
                        <a:t>근로자 형광조끼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  <a:latin typeface="+mn-ea"/>
                          <a:ea typeface="+mn-ea"/>
                        </a:rPr>
                        <a:t>EA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              </a:t>
                      </a:r>
                      <a: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  <a:t>8,000 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    80,000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effectLst/>
                          <a:latin typeface="+mn-ea"/>
                          <a:ea typeface="+mn-ea"/>
                        </a:rPr>
                        <a:t>현장 배치 시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98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smtClean="0">
                          <a:effectLst/>
                          <a:latin typeface="+mn-ea"/>
                          <a:ea typeface="+mn-ea"/>
                        </a:rPr>
                        <a:t>보 안 경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 smtClean="0"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  <a:latin typeface="+mn-ea"/>
                          <a:ea typeface="+mn-ea"/>
                        </a:rPr>
                        <a:t>EA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              </a:t>
                      </a:r>
                      <a:r>
                        <a:rPr lang="en-US" altLang="ko-KR" sz="1100" u="none" strike="noStrike" dirty="0" smtClean="0">
                          <a:effectLst/>
                          <a:latin typeface="+mn-ea"/>
                          <a:ea typeface="+mn-ea"/>
                        </a:rPr>
                        <a:t>6,000 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60,000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effectLst/>
                          <a:latin typeface="+mn-ea"/>
                          <a:ea typeface="+mn-ea"/>
                        </a:rPr>
                        <a:t>현장 배치 시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98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안 전 띠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EA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100" u="none" strike="noStrike" dirty="0" smtClean="0">
                          <a:effectLst/>
                          <a:latin typeface="+mn-ea"/>
                          <a:ea typeface="+mn-ea"/>
                        </a:rPr>
                        <a:t>           </a:t>
                      </a:r>
                      <a:r>
                        <a:rPr lang="en-US" altLang="ko-KR" sz="1100" u="none" strike="noStrike" dirty="0" smtClean="0">
                          <a:effectLst/>
                          <a:latin typeface="+mn-ea"/>
                          <a:ea typeface="+mn-ea"/>
                        </a:rPr>
                        <a:t>6,500</a:t>
                      </a:r>
                      <a:r>
                        <a:rPr lang="ko-KR" altLang="en-US" sz="1100" u="none" strike="noStrike" dirty="0" smtClean="0">
                          <a:effectLst/>
                          <a:latin typeface="+mn-ea"/>
                          <a:ea typeface="+mn-ea"/>
                        </a:rPr>
                        <a:t>              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65,000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현장 배치 시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543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안전벨트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EA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     </a:t>
                      </a:r>
                      <a:r>
                        <a:rPr lang="ko-KR" altLang="en-US" sz="1100" u="none" strike="noStrike" dirty="0" smtClean="0">
                          <a:effectLst/>
                          <a:latin typeface="+mn-ea"/>
                          <a:ea typeface="+mn-ea"/>
                        </a:rPr>
                        <a:t>        </a:t>
                      </a:r>
                      <a:r>
                        <a:rPr lang="en-US" altLang="ko-KR" sz="1100" u="none" strike="noStrike" dirty="0" smtClean="0">
                          <a:effectLst/>
                          <a:latin typeface="+mn-ea"/>
                          <a:ea typeface="+mn-ea"/>
                        </a:rPr>
                        <a:t>50,000</a:t>
                      </a:r>
                      <a:r>
                        <a:rPr lang="ko-KR" altLang="en-US" sz="1100" u="none" strike="noStrike" dirty="0" smtClean="0">
                          <a:effectLst/>
                          <a:latin typeface="+mn-ea"/>
                          <a:ea typeface="+mn-ea"/>
                        </a:rPr>
                        <a:t>                 </a:t>
                      </a:r>
                      <a:r>
                        <a:rPr lang="en-US" altLang="ko-KR" sz="1100" u="none" strike="noStrike" dirty="0" smtClean="0"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500,000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현장 배치 시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98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추락 </a:t>
                      </a:r>
                      <a:r>
                        <a:rPr lang="ko-KR" altLang="en-US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방지대</a:t>
                      </a:r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EA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     </a:t>
                      </a:r>
                      <a:r>
                        <a:rPr lang="ko-KR" altLang="en-US" sz="1100" u="none" strike="noStrike" dirty="0" smtClean="0">
                          <a:effectLst/>
                          <a:latin typeface="+mn-ea"/>
                          <a:ea typeface="+mn-ea"/>
                        </a:rPr>
                        <a:t>        </a:t>
                      </a:r>
                      <a:r>
                        <a:rPr lang="en-US" altLang="ko-KR" sz="1100" u="none" strike="noStrike" dirty="0" smtClean="0">
                          <a:effectLst/>
                          <a:latin typeface="+mn-ea"/>
                          <a:ea typeface="+mn-ea"/>
                        </a:rPr>
                        <a:t>40,000</a:t>
                      </a:r>
                      <a:r>
                        <a:rPr lang="ko-KR" altLang="en-US" sz="1100" u="none" strike="noStrike" dirty="0" smtClean="0">
                          <a:effectLst/>
                          <a:latin typeface="+mn-ea"/>
                          <a:ea typeface="+mn-ea"/>
                        </a:rPr>
                        <a:t>              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400,000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현장 배치 시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985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985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985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985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985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985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9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  <a:cs typeface="Meiryo" pitchFamily="34" charset="-128"/>
                        </a:rPr>
                        <a:t>합계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1,105,000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7088553"/>
              </p:ext>
            </p:extLst>
          </p:nvPr>
        </p:nvGraphicFramePr>
        <p:xfrm>
          <a:off x="575558" y="1124744"/>
          <a:ext cx="7920877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7796"/>
                <a:gridCol w="6523081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구 분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작업단계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(Steps)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</a:rPr>
                        <a:t>공사명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계약금액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예상 안전관리비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15516" y="728700"/>
            <a:ext cx="2736304" cy="553998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marL="171450" indent="-171450" fontAlgn="base">
              <a:buFont typeface="Wingdings" panose="05000000000000000000" pitchFamily="2" charset="2"/>
              <a:buChar char="v"/>
            </a:pPr>
            <a:r>
              <a:rPr lang="ko-KR" altLang="en-US" sz="1500" b="1" dirty="0" smtClean="0">
                <a:latin typeface="+mn-ea"/>
              </a:rPr>
              <a:t> </a:t>
            </a:r>
            <a:r>
              <a:rPr lang="ko-KR" altLang="en-US" sz="1500" b="1" dirty="0" smtClean="0">
                <a:ea typeface="맑은 고딕"/>
              </a:rPr>
              <a:t>안전관리비 </a:t>
            </a:r>
            <a:r>
              <a:rPr lang="ko-KR" altLang="en-US" sz="1500" b="1" dirty="0">
                <a:ea typeface="맑은 고딕"/>
              </a:rPr>
              <a:t>집행</a:t>
            </a:r>
            <a:r>
              <a:rPr lang="en-US" altLang="ko-KR" sz="1500" b="1" dirty="0">
                <a:ea typeface="맑은 고딕"/>
              </a:rPr>
              <a:t>(</a:t>
            </a:r>
            <a:r>
              <a:rPr lang="ko-KR" altLang="en-US" sz="1500" b="1">
                <a:ea typeface="맑은 고딕"/>
              </a:rPr>
              <a:t>안</a:t>
            </a:r>
            <a:r>
              <a:rPr lang="en-US" altLang="ko-KR" sz="1500" b="1" dirty="0">
                <a:ea typeface="맑은 고딕"/>
              </a:rPr>
              <a:t>)</a:t>
            </a:r>
          </a:p>
          <a:p>
            <a:pPr marL="171450" indent="-171450" fontAlgn="base">
              <a:buFont typeface="Wingdings" panose="05000000000000000000" pitchFamily="2" charset="2"/>
              <a:buChar char="v"/>
            </a:pPr>
            <a:endParaRPr lang="ko-KR" altLang="en-US" sz="1500" b="1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" y="0"/>
            <a:ext cx="4572000" cy="549275"/>
          </a:xfrm>
        </p:spPr>
        <p:txBody>
          <a:bodyPr>
            <a:normAutofit/>
          </a:bodyPr>
          <a:lstStyle/>
          <a:p>
            <a:r>
              <a:rPr lang="en-US" altLang="ko-KR" sz="1700" b="1" dirty="0">
                <a:latin typeface="+mn-ea"/>
                <a:ea typeface="+mn-ea"/>
              </a:rPr>
              <a:t>9</a:t>
            </a:r>
            <a:r>
              <a:rPr lang="en-US" altLang="ko-KR" sz="1700" b="1" dirty="0" smtClean="0">
                <a:latin typeface="+mn-ea"/>
                <a:ea typeface="+mn-ea"/>
              </a:rPr>
              <a:t>. </a:t>
            </a:r>
            <a:r>
              <a:rPr lang="ko-KR" altLang="en-US" sz="1700" b="1" smtClean="0">
                <a:latin typeface="+mn-ea"/>
                <a:ea typeface="+mn-ea"/>
              </a:rPr>
              <a:t>조직</a:t>
            </a:r>
            <a:r>
              <a:rPr lang="en-US" altLang="ko-KR" sz="1700" b="1" dirty="0" smtClean="0">
                <a:latin typeface="+mn-ea"/>
                <a:ea typeface="+mn-ea"/>
              </a:rPr>
              <a:t>/</a:t>
            </a:r>
            <a:r>
              <a:rPr lang="ko-KR" altLang="en-US" sz="1700" b="1" smtClean="0">
                <a:latin typeface="+mn-ea"/>
                <a:ea typeface="+mn-ea"/>
              </a:rPr>
              <a:t>인력 운영 방안</a:t>
            </a:r>
            <a:r>
              <a:rPr lang="en-US" altLang="ko-KR" sz="1700" b="1" dirty="0" smtClean="0">
                <a:latin typeface="+mn-ea"/>
                <a:ea typeface="+mn-ea"/>
              </a:rPr>
              <a:t>  </a:t>
            </a:r>
            <a:endParaRPr lang="ko-KR" altLang="en-US" sz="1700">
              <a:latin typeface="+mn-ea"/>
              <a:ea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14</a:t>
            </a:fld>
            <a:endParaRPr lang="ko-KR" altLang="en-US"/>
          </a:p>
        </p:txBody>
      </p:sp>
      <p:cxnSp>
        <p:nvCxnSpPr>
          <p:cNvPr id="4" name="꺾인 연결선 3"/>
          <p:cNvCxnSpPr>
            <a:stCxn id="11" idx="2"/>
            <a:endCxn id="29" idx="0"/>
          </p:cNvCxnSpPr>
          <p:nvPr/>
        </p:nvCxnSpPr>
        <p:spPr>
          <a:xfrm rot="5400000">
            <a:off x="4332091" y="2887397"/>
            <a:ext cx="940118" cy="871848"/>
          </a:xfrm>
          <a:prstGeom prst="bentConnector3">
            <a:avLst>
              <a:gd name="adj1" fmla="val 26161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꺾인 연결선 4"/>
          <p:cNvCxnSpPr>
            <a:stCxn id="11" idx="2"/>
            <a:endCxn id="36" idx="0"/>
          </p:cNvCxnSpPr>
          <p:nvPr/>
        </p:nvCxnSpPr>
        <p:spPr>
          <a:xfrm rot="16200000" flipH="1">
            <a:off x="5197446" y="2893889"/>
            <a:ext cx="940118" cy="858863"/>
          </a:xfrm>
          <a:prstGeom prst="bentConnector3">
            <a:avLst>
              <a:gd name="adj1" fmla="val 26161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꺾인 연결선 5"/>
          <p:cNvCxnSpPr>
            <a:stCxn id="11" idx="2"/>
            <a:endCxn id="43" idx="0"/>
          </p:cNvCxnSpPr>
          <p:nvPr/>
        </p:nvCxnSpPr>
        <p:spPr>
          <a:xfrm rot="16200000" flipH="1">
            <a:off x="6062802" y="2028534"/>
            <a:ext cx="940118" cy="2589574"/>
          </a:xfrm>
          <a:prstGeom prst="bentConnector3">
            <a:avLst>
              <a:gd name="adj1" fmla="val 2711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꺾인 연결선 6"/>
          <p:cNvCxnSpPr>
            <a:stCxn id="11" idx="2"/>
            <a:endCxn id="22" idx="0"/>
          </p:cNvCxnSpPr>
          <p:nvPr/>
        </p:nvCxnSpPr>
        <p:spPr>
          <a:xfrm rot="5400000">
            <a:off x="3471871" y="2027177"/>
            <a:ext cx="940118" cy="2592288"/>
          </a:xfrm>
          <a:prstGeom prst="bentConnector3">
            <a:avLst>
              <a:gd name="adj1" fmla="val 26161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15516" y="728700"/>
            <a:ext cx="2736304" cy="553998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marL="171450" indent="-171450" fontAlgn="base">
              <a:buFont typeface="Wingdings" panose="05000000000000000000" pitchFamily="2" charset="2"/>
              <a:buChar char="v"/>
            </a:pPr>
            <a:r>
              <a:rPr lang="ko-KR" altLang="en-US" sz="1500" b="1" dirty="0" smtClean="0">
                <a:latin typeface="+mn-ea"/>
              </a:rPr>
              <a:t> </a:t>
            </a:r>
            <a:r>
              <a:rPr lang="en-US" altLang="ko-KR" sz="1500" b="1" dirty="0" smtClean="0">
                <a:latin typeface="+mn-ea"/>
              </a:rPr>
              <a:t>SHE </a:t>
            </a:r>
            <a:r>
              <a:rPr lang="ko-KR" altLang="en-US" sz="1500" b="1" smtClean="0">
                <a:latin typeface="+mn-ea"/>
              </a:rPr>
              <a:t>관리 조직도</a:t>
            </a:r>
            <a:endParaRPr lang="en-US" altLang="ko-KR" sz="1500" b="1" dirty="0">
              <a:ea typeface="맑은 고딕"/>
            </a:endParaRPr>
          </a:p>
          <a:p>
            <a:pPr marL="171450" indent="-171450" fontAlgn="base">
              <a:buFont typeface="Wingdings" panose="05000000000000000000" pitchFamily="2" charset="2"/>
              <a:buChar char="v"/>
            </a:pPr>
            <a:endParaRPr lang="ko-KR" altLang="en-US" sz="1500" b="1" dirty="0" smtClean="0"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4463988" y="2205190"/>
            <a:ext cx="1548172" cy="648072"/>
            <a:chOff x="3466126" y="1806714"/>
            <a:chExt cx="1548172" cy="648072"/>
          </a:xfrm>
        </p:grpSpPr>
        <p:sp>
          <p:nvSpPr>
            <p:cNvPr id="10" name="직사각형 9"/>
            <p:cNvSpPr/>
            <p:nvPr/>
          </p:nvSpPr>
          <p:spPr>
            <a:xfrm>
              <a:off x="3466126" y="1806714"/>
              <a:ext cx="1548172" cy="32403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시공관리자</a:t>
              </a: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3466126" y="2130750"/>
              <a:ext cx="1548172" cy="324036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4463988" y="1119898"/>
            <a:ext cx="1548172" cy="648072"/>
            <a:chOff x="3466126" y="1806714"/>
            <a:chExt cx="1548172" cy="648072"/>
          </a:xfrm>
        </p:grpSpPr>
        <p:sp>
          <p:nvSpPr>
            <p:cNvPr id="13" name="직사각형 12"/>
            <p:cNvSpPr/>
            <p:nvPr/>
          </p:nvSpPr>
          <p:spPr>
            <a:xfrm>
              <a:off x="3466126" y="1806714"/>
              <a:ext cx="1548172" cy="32403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대표이사</a:t>
              </a: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3466126" y="2130750"/>
              <a:ext cx="1548172" cy="324036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6541970" y="1651104"/>
            <a:ext cx="1548172" cy="648072"/>
            <a:chOff x="3466126" y="1806714"/>
            <a:chExt cx="1548172" cy="648072"/>
          </a:xfrm>
        </p:grpSpPr>
        <p:sp>
          <p:nvSpPr>
            <p:cNvPr id="16" name="직사각형 15"/>
            <p:cNvSpPr/>
            <p:nvPr/>
          </p:nvSpPr>
          <p:spPr>
            <a:xfrm>
              <a:off x="3466126" y="1806714"/>
              <a:ext cx="1548172" cy="32403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안전관리자</a:t>
              </a: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3466126" y="2130750"/>
              <a:ext cx="1548172" cy="324036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18" name="직사각형 17"/>
          <p:cNvSpPr/>
          <p:nvPr/>
        </p:nvSpPr>
        <p:spPr>
          <a:xfrm>
            <a:off x="1871700" y="3310462"/>
            <a:ext cx="1548172" cy="324036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토 목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3592140" y="3310462"/>
            <a:ext cx="1548172" cy="324036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 계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5322851" y="3310462"/>
            <a:ext cx="1548172" cy="324036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장 비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7053562" y="3310462"/>
            <a:ext cx="1548172" cy="324036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설 계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1871700" y="3793380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871700" y="4156772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871700" y="4531905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871700" y="4907038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871700" y="5282171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871700" y="5657304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1871700" y="6032437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592140" y="3793380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3592140" y="4156772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592140" y="4531905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592140" y="4907038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592140" y="5282171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592140" y="5657304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3592140" y="6032437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5322851" y="3793380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5322851" y="4156772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322851" y="4531905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5322851" y="4907038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5322851" y="5282171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322851" y="5657304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5322851" y="6032437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7053562" y="3793380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7053562" y="4156772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7053562" y="4531905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7053562" y="4907038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7053562" y="5282171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7053562" y="5657304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053562" y="6032437"/>
            <a:ext cx="1548172" cy="32403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50" name="직선 연결선 49"/>
          <p:cNvCxnSpPr>
            <a:stCxn id="14" idx="2"/>
            <a:endCxn id="10" idx="0"/>
          </p:cNvCxnSpPr>
          <p:nvPr/>
        </p:nvCxnSpPr>
        <p:spPr>
          <a:xfrm>
            <a:off x="5238074" y="1767970"/>
            <a:ext cx="0" cy="4372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flipH="1" flipV="1">
            <a:off x="5238074" y="1975138"/>
            <a:ext cx="1303896" cy="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직사각형 51"/>
          <p:cNvSpPr/>
          <p:nvPr/>
        </p:nvSpPr>
        <p:spPr>
          <a:xfrm>
            <a:off x="467544" y="1232757"/>
            <a:ext cx="3600400" cy="172819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9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3" name="표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1764342"/>
              </p:ext>
            </p:extLst>
          </p:nvPr>
        </p:nvGraphicFramePr>
        <p:xfrm>
          <a:off x="637111" y="1463721"/>
          <a:ext cx="3228018" cy="112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8003"/>
                <a:gridCol w="538003"/>
                <a:gridCol w="538003"/>
                <a:gridCol w="538003"/>
                <a:gridCol w="538003"/>
                <a:gridCol w="538003"/>
              </a:tblGrid>
              <a:tr h="29612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기본인력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추가인력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예상 투입 총 인력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222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Min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Max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Min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Max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8222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인원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222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4" name="직사각형 53"/>
          <p:cNvSpPr/>
          <p:nvPr/>
        </p:nvSpPr>
        <p:spPr>
          <a:xfrm>
            <a:off x="647564" y="1075333"/>
            <a:ext cx="1224136" cy="32763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인력구성</a:t>
            </a:r>
          </a:p>
        </p:txBody>
      </p:sp>
      <p:sp>
        <p:nvSpPr>
          <p:cNvPr id="55" name="직사각형 54"/>
          <p:cNvSpPr/>
          <p:nvPr/>
        </p:nvSpPr>
        <p:spPr>
          <a:xfrm>
            <a:off x="552334" y="2564609"/>
            <a:ext cx="2213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ko-KR" sz="1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▶</a:t>
            </a:r>
            <a:r>
              <a:rPr lang="en-US" altLang="ko-KR" sz="1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SHE</a:t>
            </a:r>
            <a:r>
              <a:rPr lang="ko-KR" altLang="ko-KR" sz="100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미인증자 </a:t>
            </a:r>
            <a:r>
              <a:rPr lang="ko-KR" altLang="ko-KR" sz="10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교육 계획</a:t>
            </a:r>
            <a:endParaRPr lang="ko-KR" altLang="ko-KR" sz="1000">
              <a:latin typeface="+mn-ea"/>
              <a:cs typeface="굴림" panose="020B0600000101010101" pitchFamily="50" charset="-127"/>
            </a:endParaRPr>
          </a:p>
          <a:p>
            <a:r>
              <a:rPr lang="en-US" altLang="ko-KR" sz="1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 : </a:t>
            </a:r>
            <a:r>
              <a:rPr lang="ko-KR" altLang="ko-KR" sz="10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교육시간</a:t>
            </a:r>
            <a:r>
              <a:rPr lang="en-US" altLang="ko-KR" sz="1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 </a:t>
            </a:r>
            <a:r>
              <a:rPr lang="ko-KR" altLang="ko-KR" sz="10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교육자</a:t>
            </a:r>
            <a:r>
              <a:rPr lang="en-US" altLang="ko-KR" sz="1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 </a:t>
            </a:r>
            <a:r>
              <a:rPr lang="ko-KR" altLang="ko-KR" sz="100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교육내용 등</a:t>
            </a:r>
            <a:endParaRPr lang="ko-KR" altLang="ko-KR" sz="1000">
              <a:effectLst/>
              <a:latin typeface="+mn-ea"/>
              <a:cs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955732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" y="0"/>
            <a:ext cx="4572000" cy="549275"/>
          </a:xfrm>
        </p:spPr>
        <p:txBody>
          <a:bodyPr>
            <a:normAutofit/>
          </a:bodyPr>
          <a:lstStyle/>
          <a:p>
            <a:r>
              <a:rPr lang="en-US" altLang="ko-KR" sz="1700" b="1" dirty="0">
                <a:latin typeface="+mn-ea"/>
                <a:ea typeface="+mn-ea"/>
              </a:rPr>
              <a:t>9</a:t>
            </a:r>
            <a:r>
              <a:rPr lang="en-US" altLang="ko-KR" sz="1700" b="1" dirty="0" smtClean="0">
                <a:latin typeface="+mn-ea"/>
                <a:ea typeface="+mn-ea"/>
              </a:rPr>
              <a:t>. </a:t>
            </a:r>
            <a:r>
              <a:rPr lang="ko-KR" altLang="en-US" sz="1700" b="1">
                <a:latin typeface="+mn-ea"/>
              </a:rPr>
              <a:t>조직</a:t>
            </a:r>
            <a:r>
              <a:rPr lang="en-US" altLang="ko-KR" sz="1700" b="1" dirty="0">
                <a:latin typeface="+mn-ea"/>
              </a:rPr>
              <a:t>/</a:t>
            </a:r>
            <a:r>
              <a:rPr lang="ko-KR" altLang="en-US" sz="1700" b="1">
                <a:latin typeface="+mn-ea"/>
              </a:rPr>
              <a:t>인력 운영 방안</a:t>
            </a:r>
            <a:r>
              <a:rPr lang="en-US" altLang="ko-KR" sz="1700" b="1" dirty="0">
                <a:latin typeface="+mn-ea"/>
              </a:rPr>
              <a:t> </a:t>
            </a:r>
            <a:endParaRPr lang="ko-KR" altLang="en-US" sz="1700">
              <a:latin typeface="+mn-ea"/>
              <a:ea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15</a:t>
            </a:fld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15516" y="728700"/>
            <a:ext cx="2736304" cy="323165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marL="171450" indent="-171450" fontAlgn="base">
              <a:buFont typeface="Wingdings" panose="05000000000000000000" pitchFamily="2" charset="2"/>
              <a:buChar char="v"/>
            </a:pPr>
            <a:r>
              <a:rPr lang="ko-KR" altLang="en-US" sz="1500" b="1" dirty="0" smtClean="0">
                <a:latin typeface="+mn-ea"/>
              </a:rPr>
              <a:t> 인력운용 상세현황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635734"/>
              </p:ext>
            </p:extLst>
          </p:nvPr>
        </p:nvGraphicFramePr>
        <p:xfrm>
          <a:off x="611560" y="1156642"/>
          <a:ext cx="7524835" cy="5346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967"/>
                <a:gridCol w="1504967"/>
                <a:gridCol w="1504967"/>
                <a:gridCol w="1504967"/>
                <a:gridCol w="1504967"/>
              </a:tblGrid>
              <a:tr h="6682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담 당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성 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보유 자격증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기초안전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보건교육 이수여부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기타 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68299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68299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68299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68299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68299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68299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68299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45357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" y="0"/>
            <a:ext cx="4572000" cy="549275"/>
          </a:xfrm>
        </p:spPr>
        <p:txBody>
          <a:bodyPr/>
          <a:lstStyle/>
          <a:p>
            <a:r>
              <a:rPr lang="en-US" altLang="ko-KR" sz="17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10. </a:t>
            </a:r>
            <a:r>
              <a:rPr lang="ko-KR" altLang="en-US" sz="1700" b="1" smtClean="0">
                <a:solidFill>
                  <a:prstClr val="black"/>
                </a:solidFill>
                <a:latin typeface="맑은 고딕" panose="020B0503020000020004" pitchFamily="50" charset="-127"/>
              </a:rPr>
              <a:t>비산먼지 방지계획</a:t>
            </a:r>
            <a:r>
              <a:rPr lang="en-US" altLang="ko-KR" sz="17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endParaRPr lang="ko-KR" altLang="en-US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16</a:t>
            </a:fld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7093449"/>
              </p:ext>
            </p:extLst>
          </p:nvPr>
        </p:nvGraphicFramePr>
        <p:xfrm>
          <a:off x="1583668" y="1009958"/>
          <a:ext cx="5868652" cy="52993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4326"/>
                <a:gridCol w="2934326"/>
              </a:tblGrid>
              <a:tr h="366814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비산먼지 등 발생억제시설 및 조치계획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배출 공정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주요 억제시설 및 조치 계획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72508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86880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" y="0"/>
            <a:ext cx="4572000" cy="549275"/>
          </a:xfrm>
        </p:spPr>
        <p:txBody>
          <a:bodyPr>
            <a:normAutofit/>
          </a:bodyPr>
          <a:lstStyle/>
          <a:p>
            <a:r>
              <a:rPr lang="en-US" altLang="ko-KR" sz="17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11. </a:t>
            </a:r>
            <a:r>
              <a:rPr lang="ko-KR" altLang="en-US" sz="1700" b="1" smtClean="0">
                <a:solidFill>
                  <a:prstClr val="black"/>
                </a:solidFill>
                <a:latin typeface="맑은 고딕" panose="020B0503020000020004" pitchFamily="50" charset="-127"/>
              </a:rPr>
              <a:t>건설 폐기물 처리계획</a:t>
            </a:r>
            <a:r>
              <a:rPr lang="en-US" altLang="ko-KR" sz="17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endParaRPr lang="ko-KR" altLang="en-US" sz="170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17</a:t>
            </a:fld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6838828"/>
              </p:ext>
            </p:extLst>
          </p:nvPr>
        </p:nvGraphicFramePr>
        <p:xfrm>
          <a:off x="791580" y="872716"/>
          <a:ext cx="7368482" cy="5238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9862"/>
                <a:gridCol w="669862"/>
                <a:gridCol w="669862"/>
                <a:gridCol w="669862"/>
                <a:gridCol w="669862"/>
                <a:gridCol w="669862"/>
                <a:gridCol w="669862"/>
                <a:gridCol w="669862"/>
                <a:gridCol w="669862"/>
                <a:gridCol w="669862"/>
                <a:gridCol w="669862"/>
              </a:tblGrid>
              <a:tr h="370840"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건설 폐기물 분리 배출계획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건설폐기물의 보관 방법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 gridSpan="11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건설 폐기물의 종류별 발생 </a:t>
                      </a: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</a:rPr>
                        <a:t>예상량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 및 처리계획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건설폐기물의 종류별 발생 </a:t>
                      </a: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</a:rPr>
                        <a:t>예상량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 및 발생주기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건설폐기물의 처리계획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2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분류</a:t>
                      </a:r>
                      <a:endParaRPr lang="ko-KR" sz="10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2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분류번호</a:t>
                      </a:r>
                      <a:endParaRPr lang="ko-KR" sz="10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2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종류</a:t>
                      </a:r>
                      <a:endParaRPr lang="ko-KR" sz="10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2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발생량</a:t>
                      </a:r>
                      <a:endParaRPr lang="ko-KR" sz="10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2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발생주기</a:t>
                      </a:r>
                      <a:endParaRPr lang="ko-KR" sz="10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2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처리</a:t>
                      </a:r>
                      <a:endParaRPr lang="ko-KR" sz="10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2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구분</a:t>
                      </a:r>
                      <a:endParaRPr lang="ko-KR" sz="10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20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운반자</a:t>
                      </a:r>
                      <a:endParaRPr lang="ko-KR" sz="10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20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운반량</a:t>
                      </a:r>
                      <a:endParaRPr lang="ko-KR" sz="10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200" dirty="0" err="1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업</a:t>
                      </a:r>
                      <a:r>
                        <a:rPr lang="ko-KR" altLang="en-US" sz="1000" kern="1200" dirty="0" err="1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체</a:t>
                      </a:r>
                      <a:r>
                        <a:rPr lang="ko-KR" sz="1000" kern="1200" dirty="0" err="1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명</a:t>
                      </a:r>
                      <a:endParaRPr lang="ko-KR" sz="10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2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처리</a:t>
                      </a:r>
                      <a:endParaRPr lang="en-US" altLang="ko-KR" sz="1000" kern="1200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2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방법</a:t>
                      </a:r>
                      <a:endParaRPr lang="ko-KR" sz="10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2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처리량</a:t>
                      </a:r>
                      <a:endParaRPr lang="ko-KR" sz="10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kern="12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sz="1000" kern="12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톤</a:t>
                      </a:r>
                      <a:r>
                        <a:rPr lang="en-US" sz="1000" kern="12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)</a:t>
                      </a:r>
                      <a:endParaRPr lang="ko-KR" sz="10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6458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175">
          <a:solidFill>
            <a:schemeClr val="tx1"/>
          </a:solidFill>
        </a:ln>
      </a:spPr>
      <a:bodyPr lIns="36000" rIns="36000" rtlCol="0" anchor="ctr"/>
      <a:lstStyle>
        <a:defPPr fontAlgn="base">
          <a:spcBef>
            <a:spcPct val="0"/>
          </a:spcBef>
          <a:spcAft>
            <a:spcPct val="0"/>
          </a:spcAft>
          <a:buFont typeface="Arial" pitchFamily="34" charset="0"/>
          <a:buChar char="•"/>
          <a:defRPr kumimoji="1" sz="900" dirty="0" smtClean="0">
            <a:solidFill>
              <a:schemeClr val="tx1">
                <a:lumMod val="75000"/>
                <a:lumOff val="25000"/>
              </a:schemeClr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12700">
          <a:solidFill>
            <a:schemeClr val="tx2">
              <a:lumMod val="60000"/>
              <a:lumOff val="40000"/>
            </a:schemeClr>
          </a:solidFill>
        </a:ln>
      </a:spPr>
      <a:bodyPr wrap="square" rtlCol="0">
        <a:spAutoFit/>
      </a:bodyPr>
      <a:lstStyle>
        <a:defPPr fontAlgn="base">
          <a:defRPr sz="1100" b="1" dirty="0" smtClean="0">
            <a:latin typeface="+mn-e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22223</TotalTime>
  <Words>631</Words>
  <Application>Microsoft Office PowerPoint</Application>
  <PresentationFormat>화면 슬라이드 쇼(4:3)</PresentationFormat>
  <Paragraphs>290</Paragraphs>
  <Slides>17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7" baseType="lpstr">
      <vt:lpstr>Meiryo</vt:lpstr>
      <vt:lpstr>굴림</vt:lpstr>
      <vt:lpstr>맑은 고딕</vt:lpstr>
      <vt:lpstr>Arial</vt:lpstr>
      <vt:lpstr>Cambria Math</vt:lpstr>
      <vt:lpstr>Tahoma</vt:lpstr>
      <vt:lpstr>Times New Roman</vt:lpstr>
      <vt:lpstr>Trebuchet MS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4. 작업 위험성 평가</vt:lpstr>
      <vt:lpstr>4. 작업 위험성 평가</vt:lpstr>
      <vt:lpstr>4. 작업 위험성 평가</vt:lpstr>
      <vt:lpstr>4. 작업 위험성 평가</vt:lpstr>
      <vt:lpstr>PowerPoint 프레젠테이션</vt:lpstr>
      <vt:lpstr>PowerPoint 프레젠테이션</vt:lpstr>
      <vt:lpstr>PowerPoint 프레젠테이션</vt:lpstr>
      <vt:lpstr>PowerPoint 프레젠테이션</vt:lpstr>
      <vt:lpstr>9. 조직/인력 운영 방안  </vt:lpstr>
      <vt:lpstr>9. 조직/인력 운영 방안 </vt:lpstr>
      <vt:lpstr>10. 비산먼지 방지계획 </vt:lpstr>
      <vt:lpstr>11. 건설 폐기물 처리계획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B1651</dc:creator>
  <cp:lastModifiedBy>김대중(Kim Dae Joung)/안전기획팀/영남에너지서비스</cp:lastModifiedBy>
  <cp:revision>381</cp:revision>
  <cp:lastPrinted>2018-12-26T03:48:20Z</cp:lastPrinted>
  <dcterms:created xsi:type="dcterms:W3CDTF">2015-04-08T04:26:49Z</dcterms:created>
  <dcterms:modified xsi:type="dcterms:W3CDTF">2019-08-07T08:23:44Z</dcterms:modified>
</cp:coreProperties>
</file>