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08" y="-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773A9-5C39-4642-9D23-E66AB5BB7F26}" type="datetimeFigureOut">
              <a:rPr lang="ko-KR" altLang="en-US" smtClean="0"/>
              <a:t>2017-08-03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5771D-700A-4501-8CC5-950FFA69BA3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cndic.naver.com/zh/entry?entryID=c_3cf0bce7af0785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8394" y="1908115"/>
            <a:ext cx="3888432" cy="4401205"/>
          </a:xfrm>
          <a:prstGeom prst="rect">
            <a:avLst/>
          </a:prstGeom>
          <a:noFill/>
          <a:ln w="12700">
            <a:noFill/>
          </a:ln>
        </p:spPr>
        <p:txBody>
          <a:bodyPr wrap="square" lIns="72000" rtlCol="0">
            <a:spAutoFit/>
          </a:bodyPr>
          <a:lstStyle/>
          <a:p>
            <a:pPr marL="36000" algn="ctr">
              <a:spcBef>
                <a:spcPts val="1200"/>
              </a:spcBef>
              <a:spcAft>
                <a:spcPts val="1800"/>
              </a:spcAft>
            </a:pPr>
            <a:r>
              <a:rPr lang="ko-KR" altLang="en-US" sz="1200" b="1" dirty="0" smtClean="0">
                <a:latin typeface="+mn-ea"/>
                <a:cs typeface="함초롬돋움" pitchFamily="50" charset="-127"/>
              </a:rPr>
              <a:t>☀ 이사 전 </a:t>
            </a:r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CHECK LIST</a:t>
            </a:r>
          </a:p>
          <a:p>
            <a:pPr marL="36000">
              <a:spcBef>
                <a:spcPts val="1200"/>
              </a:spcBef>
              <a:spcAft>
                <a:spcPts val="1800"/>
              </a:spcAft>
            </a:pPr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 1. </a:t>
            </a:r>
            <a:r>
              <a:rPr lang="ko-KR" altLang="en-US" sz="1200" b="1" dirty="0" smtClean="0">
                <a:latin typeface="+mn-ea"/>
                <a:cs typeface="함초롬돋움" pitchFamily="50" charset="-127"/>
              </a:rPr>
              <a:t>보증금 납부 방법</a:t>
            </a:r>
            <a:r>
              <a:rPr lang="en-US" altLang="ko-KR" sz="1200" dirty="0" smtClean="0">
                <a:latin typeface="+mn-ea"/>
              </a:rPr>
              <a:t/>
            </a:r>
            <a:br>
              <a:rPr lang="en-US" altLang="ko-KR" sz="1200" dirty="0" smtClean="0">
                <a:latin typeface="+mn-ea"/>
              </a:rPr>
            </a:br>
            <a:r>
              <a:rPr lang="en-US" altLang="ko-KR" sz="1200" dirty="0" smtClean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 - 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관할지역 서비스센터 계좌 납부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or 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현금납부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 2. </a:t>
            </a:r>
            <a:r>
              <a:rPr lang="ko-KR" altLang="en-US" sz="1200" b="1" dirty="0" smtClean="0">
                <a:latin typeface="+mn-ea"/>
                <a:cs typeface="함초롬돋움" pitchFamily="50" charset="-127"/>
              </a:rPr>
              <a:t>보증금 환불 방법</a:t>
            </a:r>
            <a:r>
              <a:rPr lang="en-US" altLang="ko-KR" sz="1200" b="1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b="1" dirty="0" smtClean="0">
                <a:latin typeface="+mn-ea"/>
                <a:cs typeface="함초롬돋움" pitchFamily="50" charset="-127"/>
              </a:rPr>
            </a:br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  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- 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서류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: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가입자 명의 통장 사본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>   - 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환불 기간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: 3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일 정도 소요</a:t>
            </a:r>
            <a:endParaRPr lang="en-US" altLang="ko-KR" sz="1200" dirty="0" smtClean="0">
              <a:latin typeface="+mn-ea"/>
              <a:cs typeface="함초롬돋움" pitchFamily="50" charset="-127"/>
            </a:endParaRPr>
          </a:p>
          <a:p>
            <a:pPr marL="36000" indent="-342900"/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  1.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Deposit 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payment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method</a:t>
            </a:r>
            <a:r>
              <a:rPr lang="en-US" altLang="ko-KR" sz="1200" b="1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b="1" dirty="0" smtClean="0">
                <a:latin typeface="+mn-ea"/>
                <a:cs typeface="함초롬돋움" pitchFamily="50" charset="-127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>   - Account transfer or cash</a:t>
            </a:r>
          </a:p>
          <a:p>
            <a:pPr marL="36000" indent="-342900"/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  2.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Deposit 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refund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method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/>
            </a:r>
            <a:br>
              <a:rPr lang="en-US" altLang="ko-KR" sz="1200" b="1" dirty="0">
                <a:latin typeface="함초롬돋움"/>
                <a:ea typeface="함초롬돋움"/>
                <a:cs typeface="함초롬돋움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>   - </a:t>
            </a:r>
            <a:r>
              <a:rPr lang="en-US" altLang="ko-KR" sz="1200" dirty="0">
                <a:latin typeface="함초롬돋움"/>
                <a:ea typeface="함초롬돋움"/>
                <a:cs typeface="함초롬돋움"/>
              </a:rPr>
              <a:t>Required document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>      ☞ Copy of bank book(contractor)</a:t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>   - </a:t>
            </a:r>
            <a:r>
              <a:rPr lang="en-US" altLang="ko-KR" sz="1200" dirty="0">
                <a:latin typeface="함초롬돋움"/>
                <a:ea typeface="함초롬돋움"/>
                <a:cs typeface="함초롬돋움"/>
              </a:rPr>
              <a:t>It will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take 3days to get refund </a:t>
            </a:r>
            <a:r>
              <a:rPr lang="en-US" altLang="ko-KR" sz="1200" dirty="0">
                <a:latin typeface="함초롬돋움"/>
                <a:ea typeface="함초롬돋움"/>
                <a:cs typeface="함초롬돋움"/>
              </a:rPr>
              <a:t>of deposit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endParaRPr lang="en-US" altLang="ko-KR" sz="1200" dirty="0" smtClean="0">
              <a:latin typeface="+mn-ea"/>
              <a:cs typeface="함초롬돋움" pitchFamily="50" charset="-127"/>
            </a:endParaRPr>
          </a:p>
          <a:p>
            <a:pPr marL="36000" indent="-342900"/>
            <a:r>
              <a:rPr lang="en-US" altLang="ko-KR" sz="1200" b="1" dirty="0" smtClean="0">
                <a:latin typeface="+mn-ea"/>
                <a:cs typeface="함초롬돋움" pitchFamily="50" charset="-127"/>
              </a:rPr>
              <a:t>  1. </a:t>
            </a:r>
            <a:r>
              <a:rPr lang="zh-CN" altLang="en-US" sz="1200" b="1" dirty="0" smtClean="0">
                <a:latin typeface="+mn-ea"/>
                <a:cs typeface="함초롬돋움" pitchFamily="50" charset="-127"/>
              </a:rPr>
              <a:t>押金</a:t>
            </a:r>
            <a:r>
              <a:rPr lang="ko-KR" altLang="ko-KR" sz="1200" b="1" dirty="0" err="1" smtClean="0">
                <a:latin typeface="+mn-ea"/>
              </a:rPr>
              <a:t>缴付方法</a:t>
            </a:r>
            <a:r>
              <a:rPr lang="ko-KR" altLang="ko-KR" sz="1200" b="1" dirty="0" smtClean="0">
                <a:latin typeface="+mn-ea"/>
              </a:rPr>
              <a:t> </a:t>
            </a:r>
            <a:endParaRPr lang="en-US" altLang="ko-KR" sz="1200" b="1" dirty="0" smtClean="0">
              <a:latin typeface="+mn-ea"/>
            </a:endParaRPr>
          </a:p>
          <a:p>
            <a:pPr marL="36000" indent="-342900"/>
            <a:r>
              <a:rPr lang="en-US" altLang="ko-KR" sz="1200" dirty="0" smtClean="0">
                <a:latin typeface="+mn-ea"/>
              </a:rPr>
              <a:t>     - </a:t>
            </a:r>
            <a:r>
              <a:rPr lang="ko-KR" altLang="ko-KR" sz="1200" dirty="0" err="1" smtClean="0">
                <a:latin typeface="+mn-ea"/>
              </a:rPr>
              <a:t>管辖区</a:t>
            </a:r>
            <a:r>
              <a:rPr lang="ko-KR" altLang="en-US" sz="1200" dirty="0" err="1" smtClean="0">
                <a:latin typeface="+mn-ea"/>
              </a:rPr>
              <a:t>服务站</a:t>
            </a:r>
            <a:r>
              <a:rPr lang="ko-KR" altLang="ko-KR" sz="1200" dirty="0" err="1" smtClean="0">
                <a:latin typeface="+mn-ea"/>
              </a:rPr>
              <a:t>账户</a:t>
            </a:r>
            <a:r>
              <a:rPr lang="zh-CN" altLang="en-US" sz="1200" dirty="0" smtClean="0">
                <a:latin typeface="+mn-ea"/>
              </a:rPr>
              <a:t>缴付</a:t>
            </a:r>
            <a:r>
              <a:rPr lang="ko-KR" altLang="en-US" sz="1200" dirty="0" smtClean="0">
                <a:latin typeface="+mn-ea"/>
              </a:rPr>
              <a:t>或者</a:t>
            </a:r>
            <a:r>
              <a:rPr lang="zh-CN" altLang="en-US" sz="1200" dirty="0" smtClean="0">
                <a:latin typeface="+mn-ea"/>
              </a:rPr>
              <a:t>缴现金</a:t>
            </a:r>
            <a:r>
              <a:rPr lang="ko-KR" altLang="ko-KR" sz="1200" dirty="0" smtClean="0">
                <a:latin typeface="+mn-ea"/>
                <a:hlinkClick r:id="rId2"/>
              </a:rPr>
              <a:t> </a:t>
            </a:r>
            <a:endParaRPr lang="en-US" altLang="ko-KR" sz="1200" dirty="0" smtClean="0">
              <a:latin typeface="+mn-ea"/>
            </a:endParaRPr>
          </a:p>
          <a:p>
            <a:pPr marL="36000" indent="-342900"/>
            <a:r>
              <a:rPr lang="en-US" altLang="ko-KR" sz="1200" b="1" dirty="0" smtClean="0">
                <a:latin typeface="+mn-ea"/>
              </a:rPr>
              <a:t>  2.</a:t>
            </a:r>
            <a:r>
              <a:rPr lang="ko-KR" altLang="ko-KR" sz="1200" b="1" dirty="0" smtClean="0">
                <a:latin typeface="+mn-ea"/>
              </a:rPr>
              <a:t> </a:t>
            </a:r>
            <a:r>
              <a:rPr lang="zh-CN" altLang="en-US" sz="1200" b="1" dirty="0" smtClean="0">
                <a:latin typeface="+mn-ea"/>
              </a:rPr>
              <a:t>押金</a:t>
            </a:r>
            <a:r>
              <a:rPr lang="ko-KR" altLang="ko-KR" sz="1200" b="1" dirty="0" smtClean="0">
                <a:latin typeface="+mn-ea"/>
              </a:rPr>
              <a:t>退款方法 </a:t>
            </a:r>
            <a:endParaRPr lang="en-US" altLang="ko-KR" sz="1200" b="1" dirty="0" smtClean="0">
              <a:latin typeface="+mn-ea"/>
            </a:endParaRPr>
          </a:p>
          <a:p>
            <a:pPr marL="36000" indent="-342900"/>
            <a:r>
              <a:rPr lang="en-US" altLang="ko-KR" sz="1200" dirty="0" smtClean="0">
                <a:latin typeface="+mn-ea"/>
                <a:cs typeface="함초롬돋움" pitchFamily="50" charset="-127"/>
              </a:rPr>
              <a:t>     - </a:t>
            </a:r>
            <a:r>
              <a:rPr lang="ko-KR" altLang="ko-KR" sz="1200" dirty="0" err="1" smtClean="0">
                <a:latin typeface="+mn-ea"/>
              </a:rPr>
              <a:t>提交文件</a:t>
            </a:r>
            <a:r>
              <a:rPr lang="ko-KR" altLang="ko-KR" sz="1200" dirty="0" smtClean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zh-CN" altLang="en-US" sz="1200" dirty="0" smtClean="0">
                <a:latin typeface="+mn-ea"/>
              </a:rPr>
              <a:t>开户人</a:t>
            </a:r>
            <a:r>
              <a:rPr lang="ko-KR" altLang="ko-KR" sz="1200" dirty="0" smtClean="0">
                <a:latin typeface="+mn-ea"/>
              </a:rPr>
              <a:t>账户</a:t>
            </a:r>
            <a:r>
              <a:rPr lang="zh-CN" altLang="en-US" sz="1200" dirty="0" smtClean="0">
                <a:latin typeface="+mn-ea"/>
              </a:rPr>
              <a:t>复印件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zh-CN" altLang="en-US" sz="1200" dirty="0" smtClean="0">
                <a:latin typeface="+mn-ea"/>
              </a:rPr>
              <a:t>银行存折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ko-KR" sz="1200" dirty="0" smtClean="0">
                <a:latin typeface="+mn-ea"/>
              </a:rPr>
              <a:t> </a:t>
            </a:r>
            <a:endParaRPr lang="en-US" altLang="ko-KR" sz="1200" dirty="0" smtClean="0">
              <a:latin typeface="+mn-ea"/>
            </a:endParaRPr>
          </a:p>
          <a:p>
            <a:pPr marL="36000" indent="-342900"/>
            <a:r>
              <a:rPr lang="en-US" altLang="ko-KR" sz="1200" i="1" dirty="0" smtClean="0">
                <a:latin typeface="+mn-ea"/>
                <a:cs typeface="함초롬돋움" pitchFamily="50" charset="-127"/>
              </a:rPr>
              <a:t>       -</a:t>
            </a:r>
            <a:r>
              <a:rPr lang="ko-KR" altLang="ko-KR" sz="1200" dirty="0" smtClean="0">
                <a:latin typeface="+mn-ea"/>
              </a:rPr>
              <a:t> 退款期间</a:t>
            </a:r>
            <a:r>
              <a:rPr lang="en-US" altLang="ko-KR" sz="1200" dirty="0" smtClean="0">
                <a:latin typeface="+mn-ea"/>
              </a:rPr>
              <a:t> : </a:t>
            </a:r>
            <a:r>
              <a:rPr lang="zh-CN" altLang="en-US" sz="1200" dirty="0" smtClean="0">
                <a:latin typeface="+mn-ea"/>
              </a:rPr>
              <a:t>需</a:t>
            </a:r>
            <a:r>
              <a:rPr lang="en-US" altLang="ko-KR" sz="1200" dirty="0" smtClean="0">
                <a:latin typeface="+mn-ea"/>
              </a:rPr>
              <a:t>3</a:t>
            </a:r>
            <a:r>
              <a:rPr lang="ko-KR" altLang="ko-KR" sz="1200" dirty="0" err="1" smtClean="0">
                <a:latin typeface="+mn-ea"/>
              </a:rPr>
              <a:t>天</a:t>
            </a:r>
            <a:r>
              <a:rPr lang="ko-KR" altLang="en-US" sz="1200" dirty="0" err="1" smtClean="0">
                <a:latin typeface="+mn-ea"/>
              </a:rPr>
              <a:t>左右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/>
            </a:r>
            <a:br>
              <a:rPr lang="en-US" altLang="ko-KR" sz="1200" dirty="0" smtClean="0">
                <a:latin typeface="+mn-ea"/>
                <a:cs typeface="함초롬돋움" pitchFamily="50" charset="-127"/>
              </a:rPr>
            </a:br>
            <a:endParaRPr lang="ko-KR" altLang="en-US" sz="1200" dirty="0">
              <a:latin typeface="+mn-ea"/>
              <a:cs typeface="함초롬돋움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1077" y="1645201"/>
            <a:ext cx="4752528" cy="407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  <a:cs typeface="함초롬돋움" pitchFamily="50" charset="-127"/>
              </a:rPr>
              <a:t>도시가스 보증금 납부 안내 </a:t>
            </a:r>
            <a:r>
              <a:rPr lang="en-US" altLang="ko-KR" sz="1600" b="1" dirty="0" smtClean="0">
                <a:latin typeface="+mn-ea"/>
                <a:cs typeface="함초롬돋움" pitchFamily="50" charset="-127"/>
              </a:rPr>
              <a:t>!</a:t>
            </a:r>
            <a:br>
              <a:rPr lang="en-US" altLang="ko-KR" sz="1600" b="1" dirty="0" smtClean="0">
                <a:latin typeface="+mn-ea"/>
                <a:cs typeface="함초롬돋움" pitchFamily="50" charset="-127"/>
              </a:rPr>
            </a:br>
            <a:r>
              <a:rPr lang="en-US" altLang="ko-KR" sz="1200" dirty="0" smtClean="0">
                <a:latin typeface="+mn-ea"/>
                <a:cs typeface="함초롬돋움" pitchFamily="50" charset="-127"/>
              </a:rPr>
              <a:t>- 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도시가스 공급규정 제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25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조 ①에 의거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50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만원  보증금 설정</a:t>
            </a:r>
            <a:endParaRPr lang="en-US" altLang="ko-KR" sz="1200" dirty="0" smtClean="0">
              <a:latin typeface="+mn-ea"/>
              <a:cs typeface="함초롬돋움" pitchFamily="50" charset="-127"/>
            </a:endParaRPr>
          </a:p>
          <a:p>
            <a:r>
              <a:rPr lang="en-US" altLang="ko-KR" sz="1200" dirty="0" smtClean="0">
                <a:latin typeface="+mn-ea"/>
                <a:cs typeface="함초롬돋움" pitchFamily="50" charset="-127"/>
              </a:rPr>
              <a:t>- 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원활한 처리를 위해 이사 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3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일 전 꼭 전</a:t>
            </a:r>
            <a:r>
              <a:rPr lang="en-US" altLang="ko-KR" sz="1200" dirty="0" smtClean="0">
                <a:latin typeface="+mn-ea"/>
                <a:cs typeface="함초롬돋움" pitchFamily="50" charset="-127"/>
              </a:rPr>
              <a:t>/</a:t>
            </a:r>
            <a:r>
              <a:rPr lang="ko-KR" altLang="en-US" sz="1200" dirty="0" smtClean="0">
                <a:latin typeface="+mn-ea"/>
                <a:cs typeface="함초롬돋움" pitchFamily="50" charset="-127"/>
              </a:rPr>
              <a:t>출입 신청바랍니다</a:t>
            </a:r>
            <a:endParaRPr lang="en-US" altLang="ko-KR" sz="1200" dirty="0" smtClean="0">
              <a:latin typeface="+mn-ea"/>
              <a:cs typeface="함초롬돋움" pitchFamily="50" charset="-127"/>
            </a:endParaRPr>
          </a:p>
          <a:p>
            <a:endParaRPr lang="en-US" altLang="zh-TW" sz="1600" dirty="0" smtClean="0">
              <a:latin typeface="+mn-ea"/>
            </a:endParaRPr>
          </a:p>
          <a:p>
            <a:r>
              <a:rPr lang="en-US" altLang="ko-KR" sz="1600" b="1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City gas deposit Guide</a:t>
            </a:r>
          </a:p>
          <a:p>
            <a:r>
              <a:rPr lang="en-US" altLang="ko-KR" sz="16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 </a:t>
            </a:r>
            <a:r>
              <a:rPr lang="en-US" altLang="ko-KR" sz="12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- According to article 25 of the </a:t>
            </a:r>
            <a:r>
              <a:rPr lang="en-US" altLang="ko-KR" sz="1200" dirty="0" smtClean="0">
                <a:latin typeface="함초롬돋움"/>
                <a:ea typeface="함초롬돋움"/>
                <a:cs typeface="함초롬돋움"/>
              </a:rPr>
              <a:t>【</a:t>
            </a:r>
            <a:r>
              <a:rPr lang="en-US" altLang="ko-KR" sz="12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City gas Supply Regulation</a:t>
            </a:r>
            <a:r>
              <a:rPr lang="en-US" altLang="ko-KR" sz="1200" dirty="0" smtClean="0">
                <a:latin typeface="함초롬돋움"/>
                <a:ea typeface="함초롬돋움"/>
                <a:cs typeface="함초롬돋움"/>
              </a:rPr>
              <a:t>】,   </a:t>
            </a:r>
            <a:br>
              <a:rPr lang="en-US" altLang="ko-KR" sz="1200" dirty="0" smtClean="0">
                <a:latin typeface="함초롬돋움"/>
                <a:ea typeface="함초롬돋움"/>
                <a:cs typeface="함초롬돋움"/>
              </a:rPr>
            </a:br>
            <a:r>
              <a:rPr lang="en-US" altLang="ko-KR" sz="1200" dirty="0" smtClean="0">
                <a:latin typeface="함초롬돋움"/>
                <a:ea typeface="함초롬돋움"/>
                <a:cs typeface="함초롬돋움"/>
              </a:rPr>
              <a:t>    the amount of deposit is 500,000 won.</a:t>
            </a:r>
          </a:p>
          <a:p>
            <a:r>
              <a:rPr lang="en-US" altLang="ko-KR" sz="1200" dirty="0" smtClean="0">
                <a:latin typeface="함초롬돋움"/>
                <a:ea typeface="함초롬돋움"/>
                <a:cs typeface="함초롬돋움"/>
              </a:rPr>
              <a:t> -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  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Please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request 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termination of use and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refund your deposit    </a:t>
            </a:r>
          </a:p>
          <a:p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   3 days 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before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moving date.</a:t>
            </a:r>
            <a:endParaRPr lang="en-US" altLang="ko-KR" sz="1200" b="1" dirty="0">
              <a:latin typeface="함초롬돋움"/>
              <a:ea typeface="함초롬돋움"/>
              <a:cs typeface="함초롬돋움"/>
            </a:endParaRPr>
          </a:p>
          <a:p>
            <a:endParaRPr lang="en-US" altLang="zh-TW" sz="1200" dirty="0" smtClean="0">
              <a:latin typeface="+mn-ea"/>
            </a:endParaRPr>
          </a:p>
          <a:p>
            <a:r>
              <a:rPr lang="zh-TW" altLang="en-US" sz="1600" b="1" dirty="0" smtClean="0">
                <a:latin typeface="SimSun" pitchFamily="2" charset="-122"/>
                <a:ea typeface="SimSun" pitchFamily="2" charset="-122"/>
              </a:rPr>
              <a:t>天然气</a:t>
            </a:r>
            <a:r>
              <a:rPr lang="zh-CN" altLang="en-US" sz="1600" b="1" dirty="0" smtClean="0">
                <a:latin typeface="SimSun" pitchFamily="2" charset="-122"/>
                <a:ea typeface="SimSun" pitchFamily="2" charset="-122"/>
              </a:rPr>
              <a:t>押金缴纳说明：</a:t>
            </a:r>
            <a:endParaRPr lang="en-US" altLang="zh-TW" sz="1600" b="1" dirty="0" smtClean="0">
              <a:latin typeface="SimSun" pitchFamily="2" charset="-122"/>
              <a:ea typeface="SimSun" pitchFamily="2" charset="-122"/>
            </a:endParaRPr>
          </a:p>
          <a:p>
            <a:pPr>
              <a:buFontTx/>
              <a:buChar char="-"/>
            </a:pPr>
            <a:r>
              <a:rPr lang="zh-CN" altLang="en-US" sz="1200" dirty="0" smtClean="0">
                <a:latin typeface="SimSun" pitchFamily="2" charset="-122"/>
                <a:ea typeface="SimSun" pitchFamily="2" charset="-122"/>
              </a:rPr>
              <a:t> 根据</a:t>
            </a:r>
            <a:r>
              <a:rPr lang="zh-TW" altLang="en-US" sz="1200" dirty="0" smtClean="0">
                <a:latin typeface="SimSun" pitchFamily="2" charset="-122"/>
                <a:ea typeface="SimSun" pitchFamily="2" charset="-122"/>
              </a:rPr>
              <a:t>天然气</a:t>
            </a:r>
            <a:r>
              <a:rPr lang="zh-CN" altLang="en-US" sz="1200" dirty="0" smtClean="0">
                <a:latin typeface="SimSun" pitchFamily="2" charset="-122"/>
              </a:rPr>
              <a:t>供给规定第</a:t>
            </a:r>
            <a:r>
              <a:rPr lang="en-US" altLang="ko-KR" sz="1200" dirty="0" smtClean="0">
                <a:latin typeface="SimSun" pitchFamily="2" charset="-122"/>
                <a:ea typeface="SimSun" pitchFamily="2" charset="-122"/>
              </a:rPr>
              <a:t>25</a:t>
            </a:r>
            <a:r>
              <a:rPr lang="zh-CN" altLang="en-US" sz="1200" dirty="0" smtClean="0">
                <a:latin typeface="SimSun" pitchFamily="2" charset="-122"/>
              </a:rPr>
              <a:t>条</a:t>
            </a:r>
            <a:r>
              <a:rPr lang="ko-KR" altLang="en-US" sz="1200" dirty="0" smtClean="0">
                <a:latin typeface="SimSun" pitchFamily="2" charset="-122"/>
                <a:cs typeface="함초롬돋움" pitchFamily="50" charset="-127"/>
              </a:rPr>
              <a:t> </a:t>
            </a:r>
            <a:endParaRPr lang="en-US" altLang="ko-KR" sz="1200" dirty="0" smtClean="0">
              <a:latin typeface="SimSun" pitchFamily="2" charset="-122"/>
              <a:cs typeface="함초롬돋움" pitchFamily="50" charset="-127"/>
            </a:endParaRPr>
          </a:p>
          <a:p>
            <a:r>
              <a:rPr lang="ko-KR" altLang="en-US" sz="1200" dirty="0" smtClean="0">
                <a:latin typeface="SimSun" pitchFamily="2" charset="-122"/>
                <a:cs typeface="함초롬돋움" pitchFamily="50" charset="-127"/>
              </a:rPr>
              <a:t>①</a:t>
            </a:r>
            <a:r>
              <a:rPr lang="zh-TW" altLang="en-US" sz="1200" dirty="0" smtClean="0">
                <a:latin typeface="SimSun" pitchFamily="2" charset="-122"/>
                <a:ea typeface="SimSun" pitchFamily="2" charset="-122"/>
              </a:rPr>
              <a:t>押金</a:t>
            </a:r>
            <a:r>
              <a:rPr lang="en-US" altLang="zh-TW" sz="1200" dirty="0" smtClean="0">
                <a:latin typeface="SimSun" pitchFamily="2" charset="-122"/>
                <a:ea typeface="SimSun" pitchFamily="2" charset="-122"/>
              </a:rPr>
              <a:t> 50</a:t>
            </a:r>
            <a:r>
              <a:rPr lang="ko-KR" altLang="ko-KR" sz="1200" dirty="0" smtClean="0">
                <a:latin typeface="SimSun" pitchFamily="2" charset="-122"/>
              </a:rPr>
              <a:t>万</a:t>
            </a:r>
            <a:r>
              <a:rPr lang="ko-KR" altLang="en-US" sz="1200" dirty="0" smtClean="0">
                <a:latin typeface="SimSun" pitchFamily="2" charset="-122"/>
              </a:rPr>
              <a:t>元 。</a:t>
            </a:r>
            <a:endParaRPr lang="en-US" altLang="ko-KR" sz="1200" dirty="0" smtClean="0">
              <a:latin typeface="SimSun" pitchFamily="2" charset="-122"/>
              <a:ea typeface="SimSun" pitchFamily="2" charset="-122"/>
            </a:endParaRPr>
          </a:p>
          <a:p>
            <a:r>
              <a:rPr lang="zh-CN" altLang="en-US" sz="1200" dirty="0" smtClean="0">
                <a:latin typeface="SimSun" pitchFamily="2" charset="-122"/>
              </a:rPr>
              <a:t>为了便于处理，请在搬家前</a:t>
            </a:r>
            <a:r>
              <a:rPr lang="en-US" altLang="zh-CN" sz="1200" dirty="0" smtClean="0">
                <a:latin typeface="SimSun" pitchFamily="2" charset="-122"/>
                <a:ea typeface="SimSun" pitchFamily="2" charset="-122"/>
              </a:rPr>
              <a:t> </a:t>
            </a:r>
            <a:r>
              <a:rPr lang="en-US" altLang="ko-KR" sz="1200" dirty="0" smtClean="0">
                <a:latin typeface="SimSun" pitchFamily="2" charset="-122"/>
                <a:ea typeface="SimSun" pitchFamily="2" charset="-122"/>
              </a:rPr>
              <a:t>3</a:t>
            </a:r>
            <a:r>
              <a:rPr lang="zh-CN" altLang="en-US" sz="1200" dirty="0" smtClean="0">
                <a:latin typeface="SimSun" pitchFamily="2" charset="-122"/>
                <a:ea typeface="SimSun" pitchFamily="2" charset="-122"/>
              </a:rPr>
              <a:t>天以前打电话申请加入或退出</a:t>
            </a:r>
            <a:r>
              <a:rPr lang="ko-KR" altLang="en-US" sz="1200" dirty="0" smtClean="0">
                <a:latin typeface="SimSun" pitchFamily="2" charset="-122"/>
              </a:rPr>
              <a:t>。</a:t>
            </a:r>
            <a:endParaRPr lang="en-US" altLang="zh-TW" sz="1200" dirty="0" smtClean="0">
              <a:latin typeface="SimSun" pitchFamily="2" charset="-122"/>
              <a:ea typeface="SimSun" pitchFamily="2" charset="-122"/>
            </a:endParaRPr>
          </a:p>
          <a:p>
            <a:endParaRPr lang="en-US" altLang="ko-KR" sz="1050" dirty="0" smtClean="0">
              <a:latin typeface="+mn-ea"/>
              <a:cs typeface="함초롬돋움" pitchFamily="50" charset="-127"/>
            </a:endParaRPr>
          </a:p>
          <a:p>
            <a:endParaRPr lang="en-US" altLang="ko-KR" sz="1050" dirty="0" smtClean="0">
              <a:latin typeface="+mn-ea"/>
              <a:cs typeface="함초롬돋움" pitchFamily="50" charset="-127"/>
            </a:endParaRPr>
          </a:p>
          <a:p>
            <a:endParaRPr lang="en-US" altLang="ko-KR" sz="1050" dirty="0" smtClean="0">
              <a:latin typeface="+mn-ea"/>
              <a:cs typeface="함초롬돋움" pitchFamily="50" charset="-127"/>
            </a:endParaRPr>
          </a:p>
          <a:p>
            <a:r>
              <a:rPr lang="ko-KR" altLang="en-US" sz="1300" dirty="0" smtClean="0">
                <a:latin typeface="+mn-ea"/>
                <a:cs typeface="함초롬돋움" pitchFamily="50" charset="-127"/>
              </a:rPr>
              <a:t>도시가스 전출입 예약</a:t>
            </a:r>
            <a:endParaRPr lang="en-US" altLang="ko-KR" sz="1300" dirty="0" smtClean="0">
              <a:latin typeface="+mn-ea"/>
              <a:cs typeface="함초롬돋움" pitchFamily="50" charset="-127"/>
            </a:endParaRPr>
          </a:p>
          <a:p>
            <a:r>
              <a:rPr lang="zh-CN" altLang="en-US" sz="1200" dirty="0" smtClean="0">
                <a:latin typeface="+mn-ea"/>
                <a:cs typeface="함초롬돋움" pitchFamily="50" charset="-127"/>
              </a:rPr>
              <a:t>天然气入</a:t>
            </a:r>
            <a:r>
              <a:rPr lang="en-US" altLang="zh-CN" sz="1200" dirty="0" smtClean="0">
                <a:latin typeface="+mn-ea"/>
                <a:cs typeface="함초롬돋움" pitchFamily="50" charset="-127"/>
              </a:rPr>
              <a:t>/</a:t>
            </a:r>
            <a:r>
              <a:rPr lang="zh-CN" altLang="en-US" sz="1200" dirty="0" smtClean="0">
                <a:latin typeface="+mn-ea"/>
                <a:cs typeface="함초롬돋움" pitchFamily="50" charset="-127"/>
              </a:rPr>
              <a:t>退</a:t>
            </a:r>
            <a:r>
              <a:rPr lang="ko-KR" altLang="en-US" sz="1200" dirty="0" smtClean="0">
                <a:latin typeface="+mn-ea"/>
              </a:rPr>
              <a:t>预订</a:t>
            </a:r>
            <a:endParaRPr lang="en-US" altLang="ko-KR" sz="1200" dirty="0" smtClean="0">
              <a:latin typeface="+mn-ea"/>
            </a:endParaRPr>
          </a:p>
          <a:p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Reservation </a:t>
            </a:r>
            <a:r>
              <a:rPr lang="en-US" altLang="ko-KR" sz="1200" b="1" dirty="0">
                <a:latin typeface="함초롬돋움"/>
                <a:ea typeface="함초롬돋움"/>
                <a:cs typeface="함초롬돋움"/>
              </a:rPr>
              <a:t>of city gas </a:t>
            </a:r>
            <a:r>
              <a:rPr lang="en-US" altLang="ko-KR" sz="1200" b="1" dirty="0" smtClean="0">
                <a:latin typeface="함초롬돋움"/>
                <a:ea typeface="함초롬돋움"/>
                <a:cs typeface="함초롬돋움"/>
              </a:rPr>
              <a:t>transference</a:t>
            </a:r>
            <a:r>
              <a:rPr lang="en-US" altLang="ko-KR" sz="1300" dirty="0" smtClean="0">
                <a:latin typeface="함초롬돋움"/>
                <a:ea typeface="함초롬돋움"/>
                <a:cs typeface="함초롬돋움"/>
              </a:rPr>
              <a:t> </a:t>
            </a:r>
            <a:endParaRPr lang="en-US" altLang="ko-KR" sz="1300" dirty="0" smtClean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1077" y="1628800"/>
            <a:ext cx="4752528" cy="4608512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5400000">
            <a:off x="5391113" y="1949135"/>
            <a:ext cx="4542994" cy="3888432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152800" y="5013176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 </a:t>
            </a:r>
            <a:r>
              <a:rPr lang="ko-KR" altLang="en-US" b="1" u="sng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☎ </a:t>
            </a:r>
            <a:r>
              <a:rPr lang="en-US" altLang="ko-KR" b="1" u="sng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1599-0009 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A4 용지(210x297mm)</PresentationFormat>
  <Paragraphs>28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E0139</dc:creator>
  <cp:lastModifiedBy>E0139</cp:lastModifiedBy>
  <cp:revision>1</cp:revision>
  <dcterms:created xsi:type="dcterms:W3CDTF">2017-08-02T23:59:17Z</dcterms:created>
  <dcterms:modified xsi:type="dcterms:W3CDTF">2017-08-02T23:59:59Z</dcterms:modified>
</cp:coreProperties>
</file>