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420" r:id="rId2"/>
    <p:sldId id="446" r:id="rId3"/>
    <p:sldId id="423" r:id="rId4"/>
    <p:sldId id="447" r:id="rId5"/>
    <p:sldId id="448" r:id="rId6"/>
    <p:sldId id="449" r:id="rId7"/>
    <p:sldId id="450" r:id="rId8"/>
    <p:sldId id="451" r:id="rId9"/>
    <p:sldId id="453" r:id="rId10"/>
    <p:sldId id="452" r:id="rId11"/>
    <p:sldId id="456" r:id="rId12"/>
    <p:sldId id="454" r:id="rId13"/>
    <p:sldId id="455" r:id="rId14"/>
    <p:sldId id="457" r:id="rId15"/>
    <p:sldId id="458" r:id="rId16"/>
    <p:sldId id="437" r:id="rId17"/>
    <p:sldId id="459" r:id="rId18"/>
    <p:sldId id="285" r:id="rId19"/>
  </p:sldIdLst>
  <p:sldSz cx="9906000" cy="6858000" type="A4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2CC"/>
    <a:srgbClr val="2038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6353" autoAdjust="0"/>
  </p:normalViewPr>
  <p:slideViewPr>
    <p:cSldViewPr snapToGrid="0">
      <p:cViewPr varScale="1">
        <p:scale>
          <a:sx n="106" d="100"/>
          <a:sy n="106" d="100"/>
        </p:scale>
        <p:origin x="147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5B546A-FB92-4AE3-ADC6-D538548ABD67}" type="datetimeFigureOut">
              <a:rPr lang="ko-KR" altLang="en-US" smtClean="0"/>
              <a:t>2023-05-10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5BCD55-3AEC-4446-A974-896184C355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04451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25BCD55-3AEC-4446-A974-896184C3551C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29606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6CD6C-C1C4-457F-80EE-7FBC3C4B2374}" type="datetimeFigureOut">
              <a:rPr lang="ko-KR" altLang="en-US" smtClean="0"/>
              <a:t>2023-05-10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A8915-3303-4EA3-A240-0F682A9D93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34382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6CD6C-C1C4-457F-80EE-7FBC3C4B2374}" type="datetimeFigureOut">
              <a:rPr lang="ko-KR" altLang="en-US" smtClean="0"/>
              <a:t>2023-05-10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A8915-3303-4EA3-A240-0F682A9D93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67979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6CD6C-C1C4-457F-80EE-7FBC3C4B2374}" type="datetimeFigureOut">
              <a:rPr lang="ko-KR" altLang="en-US" smtClean="0"/>
              <a:t>2023-05-10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A8915-3303-4EA3-A240-0F682A9D93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17001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6CD6C-C1C4-457F-80EE-7FBC3C4B2374}" type="datetimeFigureOut">
              <a:rPr lang="ko-KR" altLang="en-US" smtClean="0"/>
              <a:t>2023-05-10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A8915-3303-4EA3-A240-0F682A9D93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25132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6CD6C-C1C4-457F-80EE-7FBC3C4B2374}" type="datetimeFigureOut">
              <a:rPr lang="ko-KR" altLang="en-US" smtClean="0"/>
              <a:t>2023-05-10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A8915-3303-4EA3-A240-0F682A9D93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383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6CD6C-C1C4-457F-80EE-7FBC3C4B2374}" type="datetimeFigureOut">
              <a:rPr lang="ko-KR" altLang="en-US" smtClean="0"/>
              <a:t>2023-05-10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A8915-3303-4EA3-A240-0F682A9D93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4962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6CD6C-C1C4-457F-80EE-7FBC3C4B2374}" type="datetimeFigureOut">
              <a:rPr lang="ko-KR" altLang="en-US" smtClean="0"/>
              <a:t>2023-05-10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A8915-3303-4EA3-A240-0F682A9D93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70109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6CD6C-C1C4-457F-80EE-7FBC3C4B2374}" type="datetimeFigureOut">
              <a:rPr lang="ko-KR" altLang="en-US" smtClean="0"/>
              <a:t>2023-05-10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A8915-3303-4EA3-A240-0F682A9D93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78323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6CD6C-C1C4-457F-80EE-7FBC3C4B2374}" type="datetimeFigureOut">
              <a:rPr lang="ko-KR" altLang="en-US" smtClean="0"/>
              <a:t>2023-05-10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A8915-3303-4EA3-A240-0F682A9D93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45821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6CD6C-C1C4-457F-80EE-7FBC3C4B2374}" type="datetimeFigureOut">
              <a:rPr lang="ko-KR" altLang="en-US" smtClean="0"/>
              <a:t>2023-05-10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A8915-3303-4EA3-A240-0F682A9D93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7600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6CD6C-C1C4-457F-80EE-7FBC3C4B2374}" type="datetimeFigureOut">
              <a:rPr lang="ko-KR" altLang="en-US" smtClean="0"/>
              <a:t>2023-05-10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A8915-3303-4EA3-A240-0F682A9D93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1457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D6CD6C-C1C4-457F-80EE-7FBC3C4B2374}" type="datetimeFigureOut">
              <a:rPr lang="ko-KR" altLang="en-US" smtClean="0"/>
              <a:t>2023-05-10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CA8915-3303-4EA3-A240-0F682A9D93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4084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2">
            <a:extLst>
              <a:ext uri="{FF2B5EF4-FFF2-40B4-BE49-F238E27FC236}">
                <a16:creationId xmlns:a16="http://schemas.microsoft.com/office/drawing/2014/main" id="{8F5B104B-37FF-4209-A57A-754DB79E8FAE}"/>
              </a:ext>
            </a:extLst>
          </p:cNvPr>
          <p:cNvSpPr txBox="1">
            <a:spLocks/>
          </p:cNvSpPr>
          <p:nvPr/>
        </p:nvSpPr>
        <p:spPr>
          <a:xfrm>
            <a:off x="811489" y="2040000"/>
            <a:ext cx="5932442" cy="1245137"/>
          </a:xfrm>
          <a:prstGeom prst="rect">
            <a:avLst/>
          </a:prstGeom>
        </p:spPr>
        <p:txBody>
          <a:bodyPr vert="horz" lIns="108000" tIns="36000" rIns="108000" bIns="36000" rtlCol="0" anchor="ctr">
            <a:noAutofit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</a:pPr>
            <a:r>
              <a:rPr lang="en-US" altLang="ko-KR" sz="2800" b="1" dirty="0">
                <a:solidFill>
                  <a:schemeClr val="accent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rPr>
              <a:t>OOO</a:t>
            </a:r>
            <a:r>
              <a:rPr lang="ko-KR" altLang="en-US" sz="2800" b="1" dirty="0">
                <a:solidFill>
                  <a:schemeClr val="accent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rPr>
              <a:t> 현장</a:t>
            </a:r>
            <a:r>
              <a:rPr lang="en-US" altLang="ko-KR" sz="2800" b="1" dirty="0">
                <a:solidFill>
                  <a:schemeClr val="accent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rPr>
              <a:t> SHE</a:t>
            </a:r>
            <a:r>
              <a:rPr lang="ko-KR" altLang="en-US" sz="2800" b="1" dirty="0">
                <a:solidFill>
                  <a:schemeClr val="accent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rPr>
              <a:t>계획서</a:t>
            </a:r>
            <a:endParaRPr lang="ko-KR" altLang="en-US" sz="1600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5F8D367-2A78-4ACE-BD4A-F088C650DBE1}"/>
              </a:ext>
            </a:extLst>
          </p:cNvPr>
          <p:cNvSpPr txBox="1"/>
          <p:nvPr/>
        </p:nvSpPr>
        <p:spPr>
          <a:xfrm>
            <a:off x="939954" y="4629543"/>
            <a:ext cx="5199589" cy="318924"/>
          </a:xfrm>
          <a:prstGeom prst="rect">
            <a:avLst/>
          </a:prstGeom>
          <a:noFill/>
        </p:spPr>
        <p:txBody>
          <a:bodyPr wrap="square" lIns="108000" tIns="36000" rIns="108000" bIns="36000" rtlCol="0">
            <a:spAutoFit/>
          </a:bodyPr>
          <a:lstStyle/>
          <a:p>
            <a:pPr algn="ctr"/>
            <a:r>
              <a:rPr lang="en-US" altLang="ko-KR" sz="1600" b="1" dirty="0">
                <a:latin typeface="Tahoma" panose="020B0604030504040204" pitchFamily="34" charset="0"/>
              </a:rPr>
              <a:t>2023. 00.</a:t>
            </a:r>
            <a:endParaRPr lang="ko-KR" altLang="en-US" sz="1600" b="1" dirty="0">
              <a:latin typeface="Tahoma" panose="020B060403050404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96C9E12-8C2D-4706-BAC2-578E9861BD3A}"/>
              </a:ext>
            </a:extLst>
          </p:cNvPr>
          <p:cNvSpPr txBox="1"/>
          <p:nvPr/>
        </p:nvSpPr>
        <p:spPr>
          <a:xfrm>
            <a:off x="3094426" y="4981866"/>
            <a:ext cx="1369065" cy="257369"/>
          </a:xfrm>
          <a:prstGeom prst="rect">
            <a:avLst/>
          </a:prstGeom>
          <a:noFill/>
        </p:spPr>
        <p:txBody>
          <a:bodyPr wrap="none" lIns="108000" tIns="36000" rIns="108000" bIns="36000" rtlCol="0">
            <a:spAutoFit/>
          </a:bodyPr>
          <a:lstStyle/>
          <a:p>
            <a:pPr algn="ctr"/>
            <a: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  <a:t>주식회사 </a:t>
            </a:r>
            <a:r>
              <a:rPr lang="en-US" altLang="ko-KR" sz="1200" b="1" dirty="0">
                <a:latin typeface="맑은 고딕" pitchFamily="50" charset="-127"/>
                <a:ea typeface="맑은 고딕" pitchFamily="50" charset="-127"/>
              </a:rPr>
              <a:t>OOOO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655BCAA-20F0-47F5-9190-A6D65164037B}"/>
              </a:ext>
            </a:extLst>
          </p:cNvPr>
          <p:cNvSpPr/>
          <p:nvPr/>
        </p:nvSpPr>
        <p:spPr>
          <a:xfrm>
            <a:off x="0" y="-18000"/>
            <a:ext cx="128464" cy="6876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5BC566A-8088-4C1E-9096-6029245065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7362" y="1497894"/>
            <a:ext cx="4328638" cy="4880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3376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1655BCAA-20F0-47F5-9190-A6D65164037B}"/>
              </a:ext>
            </a:extLst>
          </p:cNvPr>
          <p:cNvSpPr/>
          <p:nvPr/>
        </p:nvSpPr>
        <p:spPr>
          <a:xfrm>
            <a:off x="-1" y="878275"/>
            <a:ext cx="5317068" cy="62088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목  차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C3D92C-154B-36D9-AC8E-33A00E086E28}"/>
              </a:ext>
            </a:extLst>
          </p:cNvPr>
          <p:cNvSpPr txBox="1"/>
          <p:nvPr/>
        </p:nvSpPr>
        <p:spPr>
          <a:xfrm>
            <a:off x="1914786" y="1825134"/>
            <a:ext cx="6804561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9875" indent="-269875">
              <a:spcBef>
                <a:spcPts val="600"/>
              </a:spcBef>
              <a:buAutoNum type="arabicPeriod"/>
            </a:pPr>
            <a:r>
              <a:rPr lang="ko-KR" altLang="en-US" sz="1600" b="1" dirty="0"/>
              <a:t>협력회사의 역할과 의무 </a:t>
            </a:r>
            <a:r>
              <a:rPr lang="en-US" altLang="ko-KR" sz="1600" b="1" dirty="0"/>
              <a:t>(</a:t>
            </a:r>
            <a:r>
              <a:rPr lang="ko-KR" altLang="en-US" sz="1600" b="1" dirty="0"/>
              <a:t>책임과 권한</a:t>
            </a:r>
            <a:r>
              <a:rPr lang="en-US" altLang="ko-KR" sz="1600" b="1" dirty="0"/>
              <a:t>)</a:t>
            </a:r>
          </a:p>
          <a:p>
            <a:pPr marL="269875" indent="-269875">
              <a:spcBef>
                <a:spcPts val="600"/>
              </a:spcBef>
              <a:buAutoNum type="arabicPeriod"/>
            </a:pPr>
            <a:r>
              <a:rPr lang="ko-KR" altLang="en-US" sz="1600" b="1" dirty="0"/>
              <a:t>인력배치 방안</a:t>
            </a:r>
            <a:br>
              <a:rPr lang="en-US" altLang="ko-KR" sz="1600" b="1" dirty="0"/>
            </a:br>
            <a:r>
              <a:rPr lang="en-US" altLang="ko-KR" sz="1600" dirty="0"/>
              <a:t>- </a:t>
            </a:r>
            <a:r>
              <a:rPr lang="ko-KR" altLang="en-US" sz="1600" dirty="0"/>
              <a:t>안전보건관계법령에 따른 법정 선임자</a:t>
            </a:r>
            <a:br>
              <a:rPr lang="en-US" altLang="ko-KR" sz="1600" dirty="0"/>
            </a:br>
            <a:r>
              <a:rPr lang="en-US" altLang="ko-KR" sz="1600" dirty="0"/>
              <a:t>- </a:t>
            </a:r>
            <a:r>
              <a:rPr lang="ko-KR" altLang="en-US" sz="1600" dirty="0"/>
              <a:t>역량</a:t>
            </a:r>
            <a:r>
              <a:rPr lang="en-US" altLang="ko-KR" sz="1600" dirty="0"/>
              <a:t>/</a:t>
            </a:r>
            <a:r>
              <a:rPr lang="ko-KR" altLang="en-US" sz="1600" dirty="0"/>
              <a:t>기술</a:t>
            </a:r>
            <a:r>
              <a:rPr lang="en-US" altLang="ko-KR" sz="1600" dirty="0"/>
              <a:t>/</a:t>
            </a:r>
            <a:r>
              <a:rPr lang="ko-KR" altLang="en-US" sz="1600" dirty="0"/>
              <a:t>경험 보유인력 확보 및 배치 계획</a:t>
            </a:r>
            <a:br>
              <a:rPr lang="en-US" altLang="ko-KR" sz="1600" dirty="0"/>
            </a:br>
            <a:r>
              <a:rPr lang="en-US" altLang="ko-KR" sz="1600" dirty="0"/>
              <a:t>- </a:t>
            </a:r>
            <a:r>
              <a:rPr lang="ko-KR" altLang="en-US" sz="1600" dirty="0"/>
              <a:t>단기 채용 작업인력 및 신규인력에 대한 관리 방안</a:t>
            </a:r>
            <a:endParaRPr lang="en-US" altLang="ko-KR" sz="1600" dirty="0"/>
          </a:p>
          <a:p>
            <a:pPr marL="269875" indent="-269875">
              <a:spcBef>
                <a:spcPts val="600"/>
              </a:spcBef>
              <a:buAutoNum type="arabicPeriod"/>
            </a:pPr>
            <a:r>
              <a:rPr lang="ko-KR" altLang="en-US" sz="1600" b="1" dirty="0" err="1"/>
              <a:t>교육</a:t>
            </a:r>
            <a:r>
              <a:rPr lang="ko-KR" altLang="en-US" sz="16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∙</a:t>
            </a:r>
            <a:r>
              <a:rPr lang="ko-KR" altLang="en-US" sz="1600" b="1" dirty="0" err="1"/>
              <a:t>훈련계획</a:t>
            </a:r>
            <a:endParaRPr lang="en-US" altLang="ko-KR" sz="1600" b="1" dirty="0"/>
          </a:p>
          <a:p>
            <a:pPr marL="269875" indent="-269875">
              <a:spcBef>
                <a:spcPts val="600"/>
              </a:spcBef>
              <a:buAutoNum type="arabicPeriod"/>
            </a:pPr>
            <a:r>
              <a:rPr lang="ko-KR" altLang="en-US" sz="1600" b="1" dirty="0"/>
              <a:t>보건관리 </a:t>
            </a:r>
            <a:r>
              <a:rPr lang="en-US" altLang="ko-KR" sz="1600" b="1" dirty="0"/>
              <a:t>(</a:t>
            </a:r>
            <a:r>
              <a:rPr lang="ko-KR" altLang="en-US" sz="1600" b="1" dirty="0"/>
              <a:t>작업환경측정</a:t>
            </a:r>
            <a:r>
              <a:rPr lang="en-US" altLang="ko-KR" sz="1600" b="1" dirty="0"/>
              <a:t>, </a:t>
            </a:r>
            <a:r>
              <a:rPr lang="ko-KR" altLang="en-US" sz="1600" b="1" dirty="0"/>
              <a:t>특수건강검진 등</a:t>
            </a:r>
            <a:r>
              <a:rPr lang="en-US" altLang="ko-KR" sz="1600" b="1" dirty="0"/>
              <a:t>)</a:t>
            </a:r>
          </a:p>
          <a:p>
            <a:pPr marL="269875" indent="-269875">
              <a:spcBef>
                <a:spcPts val="600"/>
              </a:spcBef>
              <a:buAutoNum type="arabicPeriod"/>
            </a:pPr>
            <a:r>
              <a:rPr lang="ko-KR" altLang="en-US" sz="1600" b="1" dirty="0"/>
              <a:t>사고 및 비상대응 관리</a:t>
            </a:r>
            <a:endParaRPr lang="en-US" altLang="ko-KR" sz="1600" b="1" dirty="0"/>
          </a:p>
          <a:p>
            <a:pPr marL="269875" indent="-269875">
              <a:spcBef>
                <a:spcPts val="600"/>
              </a:spcBef>
              <a:buAutoNum type="arabicPeriod"/>
            </a:pPr>
            <a:r>
              <a:rPr lang="ko-KR" altLang="en-US" sz="1600" b="1" dirty="0"/>
              <a:t>위험성평가 및 작업중 </a:t>
            </a:r>
            <a:r>
              <a:rPr lang="en-US" altLang="ko-KR" sz="1600" b="1" dirty="0"/>
              <a:t>SHE </a:t>
            </a:r>
            <a:r>
              <a:rPr lang="ko-KR" altLang="en-US" sz="1600" b="1" dirty="0"/>
              <a:t>확보 계획</a:t>
            </a:r>
            <a:endParaRPr lang="en-US" altLang="ko-KR" sz="1600" b="1" dirty="0"/>
          </a:p>
          <a:p>
            <a:pPr marL="269875" indent="-269875">
              <a:spcBef>
                <a:spcPts val="600"/>
              </a:spcBef>
              <a:buAutoNum type="arabicPeriod"/>
            </a:pPr>
            <a:r>
              <a:rPr lang="ko-KR" altLang="en-US" sz="1600" b="1" dirty="0"/>
              <a:t>개인보호구 지급 및 관리</a:t>
            </a:r>
            <a:endParaRPr lang="en-US" altLang="ko-KR" sz="1600" b="1" dirty="0"/>
          </a:p>
          <a:p>
            <a:pPr marL="269875" indent="-269875">
              <a:spcBef>
                <a:spcPts val="600"/>
              </a:spcBef>
              <a:buAutoNum type="arabicPeriod"/>
            </a:pPr>
            <a:r>
              <a:rPr lang="ko-KR" altLang="en-US" sz="1600" b="1" dirty="0"/>
              <a:t>자체 </a:t>
            </a:r>
            <a:r>
              <a:rPr lang="en-US" altLang="ko-KR" sz="1600" b="1" dirty="0"/>
              <a:t>SHE</a:t>
            </a:r>
            <a:r>
              <a:rPr lang="ko-KR" altLang="en-US" sz="1600" b="1" dirty="0"/>
              <a:t> 점검 방안</a:t>
            </a:r>
            <a:endParaRPr lang="en-US" altLang="ko-KR" sz="1600" b="1" dirty="0"/>
          </a:p>
          <a:p>
            <a:pPr marL="269875" indent="-269875">
              <a:spcBef>
                <a:spcPts val="600"/>
              </a:spcBef>
              <a:buAutoNum type="arabicPeriod"/>
            </a:pPr>
            <a:r>
              <a:rPr lang="ko-KR" altLang="en-US" sz="1600" b="1" dirty="0"/>
              <a:t>안전보건비용 집행 방안</a:t>
            </a:r>
            <a:endParaRPr lang="en-US" altLang="ko-KR" sz="1600" b="1" dirty="0"/>
          </a:p>
          <a:p>
            <a:pPr marL="269875" indent="-269875">
              <a:spcBef>
                <a:spcPts val="600"/>
              </a:spcBef>
              <a:buAutoNum type="arabicPeriod"/>
            </a:pPr>
            <a:r>
              <a:rPr lang="en-US" altLang="ko-KR" sz="1600" b="1" dirty="0"/>
              <a:t> SHE </a:t>
            </a:r>
            <a:r>
              <a:rPr lang="ko-KR" altLang="en-US" sz="1600" b="1" dirty="0"/>
              <a:t>관련 인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∙</a:t>
            </a:r>
            <a:r>
              <a:rPr lang="ko-KR" altLang="en-US" sz="1600" b="1" dirty="0"/>
              <a:t>허가 </a:t>
            </a:r>
            <a:r>
              <a:rPr lang="en-US" altLang="ko-KR" sz="1600" b="1" dirty="0"/>
              <a:t>List</a:t>
            </a:r>
          </a:p>
          <a:p>
            <a:pPr marL="269875" indent="-269875">
              <a:spcBef>
                <a:spcPts val="600"/>
              </a:spcBef>
              <a:buAutoNum type="arabicPeriod"/>
            </a:pPr>
            <a:r>
              <a:rPr lang="en-US" altLang="ko-KR" sz="1600" b="1" dirty="0"/>
              <a:t> </a:t>
            </a:r>
            <a:r>
              <a:rPr lang="ko-KR" altLang="en-US" sz="1600" b="1" dirty="0"/>
              <a:t>산업재해 현황 </a:t>
            </a:r>
            <a:r>
              <a:rPr lang="en-US" altLang="ko-KR" sz="1600" b="1" dirty="0"/>
              <a:t>(</a:t>
            </a:r>
            <a:r>
              <a:rPr lang="ko-KR" altLang="en-US" sz="1600" b="1" dirty="0"/>
              <a:t>최근 </a:t>
            </a:r>
            <a:r>
              <a:rPr lang="en-US" altLang="ko-KR" sz="1600" b="1" dirty="0"/>
              <a:t>2</a:t>
            </a:r>
            <a:r>
              <a:rPr lang="ko-KR" altLang="en-US" sz="1600" b="1" dirty="0"/>
              <a:t>년간</a:t>
            </a:r>
            <a:r>
              <a:rPr lang="en-US" altLang="ko-KR" sz="1600" b="1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8990452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9" name="직선 연결선 78">
            <a:extLst>
              <a:ext uri="{FF2B5EF4-FFF2-40B4-BE49-F238E27FC236}">
                <a16:creationId xmlns:a16="http://schemas.microsoft.com/office/drawing/2014/main" id="{45C6385D-6343-491B-B156-A8E8D3B11202}"/>
              </a:ext>
            </a:extLst>
          </p:cNvPr>
          <p:cNvCxnSpPr/>
          <p:nvPr/>
        </p:nvCxnSpPr>
        <p:spPr>
          <a:xfrm>
            <a:off x="0" y="584684"/>
            <a:ext cx="9906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5B396C69-4366-4446-A341-549C65C0443E}"/>
              </a:ext>
            </a:extLst>
          </p:cNvPr>
          <p:cNvSpPr txBox="1"/>
          <p:nvPr/>
        </p:nvSpPr>
        <p:spPr>
          <a:xfrm>
            <a:off x="128465" y="36002"/>
            <a:ext cx="8576264" cy="548682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marL="0" marR="0" lvl="0" indent="0" algn="l" defTabSz="95781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 Unicode MS" pitchFamily="50" charset="-127"/>
              </a:rPr>
              <a:t>1. </a:t>
            </a:r>
            <a:r>
              <a:rPr lang="ko-KR" altLang="en-US" sz="2000" b="1" dirty="0"/>
              <a:t>협력회사의 역할과 의무</a:t>
            </a:r>
            <a:endParaRPr kumimoji="0" lang="ko-KR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맑은 고딕" panose="020B0503020000020004" pitchFamily="50" charset="-127"/>
              <a:cs typeface="Arial Unicode MS" pitchFamily="50" charset="-127"/>
            </a:endParaRPr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E1C4EC08-AACC-EB71-8F12-B6E7A8C067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6416951"/>
              </p:ext>
            </p:extLst>
          </p:nvPr>
        </p:nvGraphicFramePr>
        <p:xfrm>
          <a:off x="4313468" y="1478844"/>
          <a:ext cx="5455614" cy="47932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9348">
                  <a:extLst>
                    <a:ext uri="{9D8B030D-6E8A-4147-A177-3AD203B41FA5}">
                      <a16:colId xmlns:a16="http://schemas.microsoft.com/office/drawing/2014/main" val="222487617"/>
                    </a:ext>
                  </a:extLst>
                </a:gridCol>
                <a:gridCol w="575743">
                  <a:extLst>
                    <a:ext uri="{9D8B030D-6E8A-4147-A177-3AD203B41FA5}">
                      <a16:colId xmlns:a16="http://schemas.microsoft.com/office/drawing/2014/main" val="574378228"/>
                    </a:ext>
                  </a:extLst>
                </a:gridCol>
                <a:gridCol w="3890523">
                  <a:extLst>
                    <a:ext uri="{9D8B030D-6E8A-4147-A177-3AD203B41FA5}">
                      <a16:colId xmlns:a16="http://schemas.microsoft.com/office/drawing/2014/main" val="673011317"/>
                    </a:ext>
                  </a:extLst>
                </a:gridCol>
              </a:tblGrid>
              <a:tr h="35151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  <a:cs typeface="Meiryo" pitchFamily="34" charset="-128"/>
                        </a:rPr>
                        <a:t>구분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  <a:cs typeface="Meiryo" pitchFamily="34" charset="-128"/>
                        </a:rPr>
                        <a:t>담당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  <a:cs typeface="Meiryo" pitchFamily="34" charset="-128"/>
                        </a:rPr>
                        <a:t>역할 </a:t>
                      </a:r>
                      <a:r>
                        <a:rPr lang="en-US" altLang="ko-KR" sz="120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  <a:cs typeface="Meiryo" pitchFamily="34" charset="-128"/>
                        </a:rPr>
                        <a:t>/ </a:t>
                      </a:r>
                      <a:r>
                        <a:rPr lang="ko-KR" altLang="en-US" sz="120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  <a:cs typeface="Meiryo" pitchFamily="34" charset="-128"/>
                        </a:rPr>
                        <a:t>의무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7308930"/>
                  </a:ext>
                </a:extLst>
              </a:tr>
              <a:tr h="145164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  <a:cs typeface="Meiryo" pitchFamily="34" charset="-128"/>
                        </a:rPr>
                        <a:t>안전보건</a:t>
                      </a:r>
                      <a:endParaRPr lang="en-US" altLang="ko-KR" sz="1050" b="1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  <a:cs typeface="Meiryo" pitchFamily="34" charset="-128"/>
                      </a:endParaRPr>
                    </a:p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  <a:cs typeface="Meiryo" pitchFamily="34" charset="-128"/>
                        </a:rPr>
                        <a:t>관리책임자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  <a:cs typeface="Meiryo" pitchFamily="34" charset="-128"/>
                        </a:rPr>
                        <a:t>OOO</a:t>
                      </a:r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•</a:t>
                      </a:r>
                      <a:r>
                        <a:rPr lang="ko-KR" altLang="en-US" sz="10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 계약 이행을 위한 안전</a:t>
                      </a:r>
                      <a:r>
                        <a:rPr lang="en-US" altLang="ko-KR" sz="1000" kern="1200" dirty="0">
                          <a:solidFill>
                            <a:sysClr val="windowText" lastClr="000000"/>
                          </a:solidFill>
                          <a:latin typeface="Cambria Math"/>
                          <a:ea typeface="Cambria Math"/>
                          <a:cs typeface="+mn-cs"/>
                        </a:rPr>
                        <a:t>·</a:t>
                      </a:r>
                      <a:r>
                        <a:rPr lang="ko-KR" altLang="en-US" sz="10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보건관리 업무 총괄</a:t>
                      </a:r>
                      <a:endParaRPr lang="en-US" altLang="ko-KR" sz="1000" kern="1200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0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현장 안전관리자</a:t>
                      </a:r>
                      <a:r>
                        <a:rPr lang="en-US" altLang="ko-KR" sz="10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0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시공관리자 및 현장소장 등 선임</a:t>
                      </a:r>
                      <a:endParaRPr lang="en-US" altLang="ko-KR" sz="1000" kern="1200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•</a:t>
                      </a:r>
                      <a:r>
                        <a:rPr lang="ko-KR" altLang="en-US" sz="10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 주요 안전보건 </a:t>
                      </a:r>
                      <a:r>
                        <a:rPr lang="ko-KR" altLang="en-US" sz="1000" kern="1200" dirty="0">
                          <a:solidFill>
                            <a:sysClr val="windowText" lastClr="000000"/>
                          </a:solidFill>
                          <a:latin typeface="Cambria Math"/>
                          <a:ea typeface="+mn-ea"/>
                          <a:cs typeface="+mn-cs"/>
                        </a:rPr>
                        <a:t>업무계획 승인 및 시행</a:t>
                      </a:r>
                      <a:endParaRPr lang="en-US" altLang="ko-KR" sz="1000" kern="1200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•</a:t>
                      </a:r>
                      <a:r>
                        <a:rPr lang="ko-KR" altLang="en-US" sz="10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 작업 수행 중 발생한 안전사고의 책임</a:t>
                      </a:r>
                      <a:endParaRPr lang="en-US" altLang="ko-KR" sz="1000" kern="1200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•</a:t>
                      </a:r>
                      <a:r>
                        <a:rPr lang="ko-KR" altLang="en-US" sz="10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 안전</a:t>
                      </a:r>
                      <a:r>
                        <a:rPr lang="en-US" altLang="ko-KR" sz="1000" kern="1200" dirty="0">
                          <a:solidFill>
                            <a:sysClr val="windowText" lastClr="000000"/>
                          </a:solidFill>
                          <a:latin typeface="Cambria Math"/>
                          <a:ea typeface="Cambria Math"/>
                          <a:cs typeface="+mn-cs"/>
                        </a:rPr>
                        <a:t>·</a:t>
                      </a:r>
                      <a:r>
                        <a:rPr lang="ko-KR" altLang="en-US" sz="10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보건작업에 필요한 제반 사항을 최우선으로 지원 </a:t>
                      </a:r>
                      <a:endParaRPr lang="en-US" altLang="ko-KR" sz="1000" kern="1200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•</a:t>
                      </a:r>
                      <a:r>
                        <a:rPr lang="ko-KR" altLang="en-US" sz="10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0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SHE </a:t>
                      </a:r>
                      <a:r>
                        <a:rPr lang="ko-KR" altLang="en-US" sz="10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이행점검 및 점검결과 자체교육</a:t>
                      </a:r>
                      <a:r>
                        <a:rPr lang="en-US" altLang="ko-KR" sz="10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점검</a:t>
                      </a:r>
                      <a:r>
                        <a:rPr lang="en-US" altLang="ko-KR" sz="1000" kern="1200" dirty="0">
                          <a:solidFill>
                            <a:sysClr val="windowText" lastClr="000000"/>
                          </a:solidFill>
                          <a:latin typeface="돋움"/>
                          <a:ea typeface="돋움"/>
                          <a:cs typeface="+mn-cs"/>
                        </a:rPr>
                        <a:t>•</a:t>
                      </a:r>
                      <a:r>
                        <a:rPr lang="ko-KR" altLang="en-US" sz="1000" kern="120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+mn-cs"/>
                        </a:rPr>
                        <a:t>교육결과 회사 통보</a:t>
                      </a:r>
                      <a:r>
                        <a:rPr lang="en-US" altLang="ko-KR" sz="1000" kern="120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en-US" altLang="ko-KR" sz="1000" kern="1200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1474545"/>
                  </a:ext>
                </a:extLst>
              </a:tr>
              <a:tr h="167948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  <a:cs typeface="Meiryo" pitchFamily="34" charset="-128"/>
                        </a:rPr>
                        <a:t>안전관리자</a:t>
                      </a:r>
                      <a:endParaRPr lang="en-US" altLang="ko-KR" sz="1050" b="1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  <a:cs typeface="Meiryo" pitchFamily="34" charset="-128"/>
                      </a:endParaRPr>
                    </a:p>
                    <a:p>
                      <a:pPr algn="ctr" latinLnBrk="1"/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  <a:cs typeface="Meiryo" pitchFamily="34" charset="-128"/>
                        </a:rPr>
                        <a:t>(</a:t>
                      </a: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  <a:cs typeface="Meiryo" pitchFamily="34" charset="-128"/>
                        </a:rPr>
                        <a:t>시공관리자</a:t>
                      </a: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  <a:cs typeface="Meiryo" pitchFamily="34" charset="-128"/>
                        </a:rPr>
                        <a:t>)</a:t>
                      </a:r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  <a:cs typeface="Meiryo" pitchFamily="34" charset="-128"/>
                        </a:rPr>
                        <a:t>OOO</a:t>
                      </a:r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•</a:t>
                      </a:r>
                      <a:r>
                        <a:rPr lang="ko-KR" altLang="en-US" sz="1000" kern="1200" baseline="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 작업자 개인보호구 착용상태 및 작업 준비상태 확인 및 지도</a:t>
                      </a:r>
                      <a:r>
                        <a:rPr lang="ko-KR" altLang="en-US" sz="10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altLang="ko-KR" sz="1000" kern="1200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•</a:t>
                      </a:r>
                      <a:r>
                        <a:rPr lang="ko-KR" altLang="en-US" sz="10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 비상대기원</a:t>
                      </a:r>
                      <a:r>
                        <a:rPr lang="en-US" altLang="ko-KR" sz="10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0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신호수 등 필요인력 배치</a:t>
                      </a:r>
                      <a:r>
                        <a:rPr lang="en-US" altLang="ko-KR" sz="10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필요시</a:t>
                      </a:r>
                      <a:r>
                        <a:rPr lang="en-US" altLang="ko-KR" sz="10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•</a:t>
                      </a:r>
                      <a:r>
                        <a:rPr lang="ko-KR" altLang="en-US" sz="10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 현장 점검 및 위험요소 확인 및 보완 조치</a:t>
                      </a:r>
                      <a:endParaRPr lang="en-US" altLang="ko-KR" sz="1000" kern="1200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•</a:t>
                      </a:r>
                      <a:r>
                        <a:rPr lang="ko-KR" altLang="en-US" sz="10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 안전보건교육</a:t>
                      </a:r>
                      <a:r>
                        <a:rPr lang="en-US" altLang="ko-KR" sz="1000" kern="1200" baseline="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kern="1200" baseline="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시행  </a:t>
                      </a:r>
                      <a:endParaRPr lang="en-US" altLang="ko-KR" sz="1000" kern="1200" baseline="0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•</a:t>
                      </a:r>
                      <a:r>
                        <a:rPr lang="ko-KR" altLang="en-US" sz="10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 현장의 재해에 대한 원인조사</a:t>
                      </a:r>
                      <a:r>
                        <a:rPr lang="en-US" altLang="ko-KR" sz="10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0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처리 및 재발장지 대책 수립</a:t>
                      </a:r>
                      <a:r>
                        <a:rPr lang="en-US" altLang="ko-KR" sz="10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발생시</a:t>
                      </a:r>
                      <a:r>
                        <a:rPr lang="en-US" altLang="ko-KR" sz="10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•</a:t>
                      </a:r>
                      <a:r>
                        <a:rPr lang="ko-KR" altLang="en-US" sz="10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 발주자가 요청한 </a:t>
                      </a:r>
                      <a:r>
                        <a:rPr lang="en-US" altLang="ko-KR" sz="10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SHE</a:t>
                      </a:r>
                      <a:r>
                        <a:rPr lang="ko-KR" altLang="en-US" sz="10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관련 시정</a:t>
                      </a:r>
                      <a:r>
                        <a:rPr lang="en-US" altLang="ko-KR" sz="10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0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개선 권고에 대한 이행 </a:t>
                      </a:r>
                      <a:endParaRPr lang="en-US" altLang="ko-KR" sz="1000" kern="1200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200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•</a:t>
                      </a:r>
                      <a:r>
                        <a:rPr lang="ko-KR" altLang="en-US" sz="10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 산업안전보건법 등 기타 법령에서 정한 사항의 이행 </a:t>
                      </a:r>
                      <a:endParaRPr lang="en-US" altLang="ko-KR" sz="1000" kern="1200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3869096"/>
                  </a:ext>
                </a:extLst>
              </a:tr>
              <a:tr h="97646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  <a:cs typeface="Meiryo" pitchFamily="34" charset="-128"/>
                        </a:rPr>
                        <a:t>현장소장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  <a:cs typeface="Meiryo" pitchFamily="34" charset="-128"/>
                        </a:rPr>
                        <a:t>OOO</a:t>
                      </a:r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200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000" kern="1200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작업자 개인보호구 착용상태 및 작업 준비상태 확인 및 지도</a:t>
                      </a:r>
                      <a:endParaRPr lang="en-US" altLang="ko-KR" sz="1000" kern="1200" dirty="0">
                        <a:solidFill>
                          <a:sysClr val="windowText" lastClr="000000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200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000" kern="1200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비상 </a:t>
                      </a:r>
                      <a:r>
                        <a:rPr lang="ko-KR" altLang="en-US" sz="1000" kern="1200" dirty="0" err="1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대기원</a:t>
                      </a:r>
                      <a:r>
                        <a:rPr lang="en-US" altLang="ko-KR" sz="1000" kern="1200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000" kern="1200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신호수 등 필요인력 배치</a:t>
                      </a:r>
                      <a:endParaRPr lang="en-US" altLang="ko-KR" sz="1000" kern="1200" dirty="0">
                        <a:solidFill>
                          <a:sysClr val="windowText" lastClr="000000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200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000" kern="1200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현장 순찰 및 위험요소 확인 및 보완 조치</a:t>
                      </a:r>
                      <a:r>
                        <a:rPr lang="en-US" altLang="ko-KR" sz="1000" kern="1200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200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000" kern="1200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현장 및 자재정리</a:t>
                      </a:r>
                      <a:r>
                        <a:rPr lang="en-US" altLang="ko-KR" sz="1000" kern="1200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000" kern="1200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정돈 상태 수시 점검</a:t>
                      </a:r>
                      <a:endParaRPr lang="en-US" altLang="ko-KR" sz="1000" kern="1200" dirty="0">
                        <a:solidFill>
                          <a:sysClr val="windowText" lastClr="000000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200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000" kern="1200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작업중지 및 재개 </a:t>
                      </a:r>
                      <a:endParaRPr lang="en-US" altLang="ko-KR" sz="1000" kern="1200" dirty="0">
                        <a:solidFill>
                          <a:sysClr val="windowText" lastClr="000000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200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000" kern="1200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현장의 재해에 대한 원인조사</a:t>
                      </a:r>
                      <a:r>
                        <a:rPr lang="en-US" altLang="ko-KR" sz="1000" kern="1200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000" kern="1200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처리</a:t>
                      </a:r>
                      <a:r>
                        <a:rPr lang="en-US" altLang="ko-KR" sz="1000" kern="1200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kern="1200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및 재발방지 대책 수립</a:t>
                      </a:r>
                      <a:endParaRPr lang="en-US" altLang="ko-KR" sz="1000" kern="1200" dirty="0">
                        <a:solidFill>
                          <a:sysClr val="windowText" lastClr="000000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200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1000" kern="1200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산업안전보건법 등 기타 법령에서 정한 사항의 이행</a:t>
                      </a:r>
                      <a:endParaRPr lang="en-US" altLang="ko-KR" sz="1000" kern="1200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6799054"/>
                  </a:ext>
                </a:extLst>
              </a:tr>
            </a:tbl>
          </a:graphicData>
        </a:graphic>
      </p:graphicFrame>
      <p:sp>
        <p:nvSpPr>
          <p:cNvPr id="7" name="직사각형 6">
            <a:extLst>
              <a:ext uri="{FF2B5EF4-FFF2-40B4-BE49-F238E27FC236}">
                <a16:creationId xmlns:a16="http://schemas.microsoft.com/office/drawing/2014/main" id="{E2EDAB84-1CF8-9F31-EB11-A43169C536F6}"/>
              </a:ext>
            </a:extLst>
          </p:cNvPr>
          <p:cNvSpPr/>
          <p:nvPr/>
        </p:nvSpPr>
        <p:spPr>
          <a:xfrm>
            <a:off x="1300835" y="2136044"/>
            <a:ext cx="1655200" cy="502745"/>
          </a:xfrm>
          <a:prstGeom prst="rect">
            <a:avLst/>
          </a:prstGeom>
          <a:solidFill>
            <a:srgbClr val="D4DEFA"/>
          </a:solidFill>
          <a:ln w="12700">
            <a:solidFill>
              <a:schemeClr val="accent1">
                <a:lumMod val="40000"/>
                <a:lumOff val="60000"/>
              </a:schemeClr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r>
              <a:rPr lang="ko-KR" altLang="en-US" sz="900" b="1" dirty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대표자 </a:t>
            </a:r>
            <a:r>
              <a:rPr lang="en-US" altLang="ko-KR" sz="900" b="1" dirty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: OOO</a:t>
            </a:r>
          </a:p>
          <a:p>
            <a:pPr indent="-177800" algn="ctr" defTabSz="895350" rtl="0">
              <a:buSzPct val="120000"/>
            </a:pPr>
            <a:r>
              <a:rPr lang="en-US" altLang="ko-KR" sz="900" b="1" kern="1200" dirty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010-0000-0000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B5F89A29-FA98-70A5-FBD9-EA116CD9534F}"/>
              </a:ext>
            </a:extLst>
          </p:cNvPr>
          <p:cNvSpPr/>
          <p:nvPr/>
        </p:nvSpPr>
        <p:spPr>
          <a:xfrm>
            <a:off x="2524420" y="3316082"/>
            <a:ext cx="1512000" cy="375880"/>
          </a:xfrm>
          <a:prstGeom prst="rect">
            <a:avLst/>
          </a:prstGeom>
          <a:solidFill>
            <a:srgbClr val="D4DEFA"/>
          </a:solidFill>
          <a:ln w="12700">
            <a:solidFill>
              <a:schemeClr val="accent1">
                <a:lumMod val="40000"/>
                <a:lumOff val="60000"/>
              </a:schemeClr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endParaRPr lang="en-US" altLang="ko-KR" sz="900" b="1" kern="1200" dirty="0">
              <a:solidFill>
                <a:prstClr val="black"/>
              </a:solidFill>
              <a:latin typeface="Trebuchet MS" pitchFamily="34" charset="0"/>
              <a:ea typeface="맑은 고딕"/>
              <a:cs typeface="Tahoma" pitchFamily="34" charset="0"/>
            </a:endParaRPr>
          </a:p>
          <a:p>
            <a:pPr indent="-177800" algn="ctr" defTabSz="895350" rtl="0">
              <a:buSzPct val="120000"/>
            </a:pPr>
            <a:r>
              <a:rPr lang="ko-KR" altLang="en-US" sz="900" b="1" kern="1200" dirty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시공관리자 </a:t>
            </a:r>
            <a:r>
              <a:rPr lang="en-US" altLang="ko-KR" sz="900" b="1" kern="1200" dirty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(</a:t>
            </a:r>
            <a:r>
              <a:rPr lang="ko-KR" altLang="en-US" sz="900" b="1" kern="1200" dirty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안전관리자</a:t>
            </a:r>
            <a:r>
              <a:rPr lang="en-US" altLang="ko-KR" sz="900" b="1" kern="1200" dirty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)</a:t>
            </a:r>
          </a:p>
          <a:p>
            <a:pPr indent="-177800" algn="ctr" defTabSz="895350" rtl="0">
              <a:buSzPct val="120000"/>
            </a:pPr>
            <a:r>
              <a:rPr lang="en-US" altLang="ko-KR" sz="900" b="1" dirty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OOO 010-0000-0000</a:t>
            </a:r>
            <a:endParaRPr lang="en-US" altLang="ko-KR" sz="900" b="1" kern="1200" dirty="0">
              <a:solidFill>
                <a:prstClr val="black"/>
              </a:solidFill>
              <a:latin typeface="Trebuchet MS" pitchFamily="34" charset="0"/>
              <a:ea typeface="맑은 고딕"/>
              <a:cs typeface="Tahoma" pitchFamily="34" charset="0"/>
            </a:endParaRPr>
          </a:p>
          <a:p>
            <a:pPr indent="-177800" algn="ctr" defTabSz="895350" rtl="0">
              <a:buSzPct val="120000"/>
            </a:pPr>
            <a:endParaRPr lang="en-US" altLang="ko-KR" sz="900" b="1" kern="1200" dirty="0">
              <a:solidFill>
                <a:prstClr val="black"/>
              </a:solidFill>
              <a:latin typeface="Trebuchet MS" pitchFamily="34" charset="0"/>
              <a:ea typeface="맑은 고딕"/>
              <a:cs typeface="Tahoma" pitchFamily="34" charset="0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BEA03DEB-9824-D014-A08D-564DD1CDF894}"/>
              </a:ext>
            </a:extLst>
          </p:cNvPr>
          <p:cNvSpPr/>
          <p:nvPr/>
        </p:nvSpPr>
        <p:spPr>
          <a:xfrm>
            <a:off x="2524420" y="2832678"/>
            <a:ext cx="1512000" cy="375880"/>
          </a:xfrm>
          <a:prstGeom prst="rect">
            <a:avLst/>
          </a:prstGeom>
          <a:solidFill>
            <a:srgbClr val="D4DEFA"/>
          </a:solidFill>
          <a:ln w="12700">
            <a:solidFill>
              <a:schemeClr val="accent1">
                <a:lumMod val="40000"/>
                <a:lumOff val="60000"/>
              </a:schemeClr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r>
              <a:rPr lang="ko-KR" altLang="en-US" sz="900" b="1" kern="1200" dirty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시공관리자 </a:t>
            </a:r>
            <a:r>
              <a:rPr lang="en-US" altLang="ko-KR" sz="900" b="1" kern="1200" dirty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(</a:t>
            </a:r>
            <a:r>
              <a:rPr lang="ko-KR" altLang="en-US" sz="900" b="1" kern="1200" dirty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안전관리자</a:t>
            </a:r>
            <a:r>
              <a:rPr lang="en-US" altLang="ko-KR" sz="900" b="1" kern="1200" dirty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)</a:t>
            </a:r>
          </a:p>
          <a:p>
            <a:pPr indent="-177800" algn="ctr" defTabSz="895350" rtl="0">
              <a:buSzPct val="120000"/>
            </a:pPr>
            <a:r>
              <a:rPr lang="en-US" altLang="ko-KR" sz="900" b="1" dirty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OOO</a:t>
            </a:r>
            <a:r>
              <a:rPr lang="ko-KR" altLang="en-US" sz="900" b="1" dirty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 </a:t>
            </a:r>
            <a:r>
              <a:rPr lang="en-US" altLang="ko-KR" sz="900" b="1" dirty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010-0000-0000</a:t>
            </a:r>
            <a:endParaRPr lang="en-US" altLang="ko-KR" sz="900" b="1" kern="1200" dirty="0">
              <a:solidFill>
                <a:prstClr val="black"/>
              </a:solidFill>
              <a:latin typeface="Trebuchet MS" pitchFamily="34" charset="0"/>
              <a:ea typeface="맑은 고딕"/>
              <a:cs typeface="Tahoma" pitchFamily="34" charset="0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38D0E0CF-C322-BADC-5A9C-825C0CB9BC1E}"/>
              </a:ext>
            </a:extLst>
          </p:cNvPr>
          <p:cNvSpPr/>
          <p:nvPr/>
        </p:nvSpPr>
        <p:spPr>
          <a:xfrm>
            <a:off x="264625" y="5110812"/>
            <a:ext cx="1170292" cy="37587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r>
              <a:rPr lang="ko-KR" altLang="en-US" sz="900" b="1" kern="1200" dirty="0" err="1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용접사</a:t>
            </a:r>
            <a:endParaRPr lang="en-US" altLang="ko-KR" sz="900" b="1" kern="1200" dirty="0">
              <a:solidFill>
                <a:prstClr val="black"/>
              </a:solidFill>
              <a:latin typeface="Trebuchet MS" pitchFamily="34" charset="0"/>
              <a:ea typeface="맑은 고딕"/>
              <a:cs typeface="Tahoma" pitchFamily="34" charset="0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DC35856A-D335-19FA-214E-CE972CFDD05B}"/>
              </a:ext>
            </a:extLst>
          </p:cNvPr>
          <p:cNvSpPr/>
          <p:nvPr/>
        </p:nvSpPr>
        <p:spPr>
          <a:xfrm>
            <a:off x="1499290" y="4466066"/>
            <a:ext cx="1170292" cy="37587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r>
              <a:rPr lang="ko-KR" altLang="en-US" sz="900" b="1" dirty="0" err="1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배관사</a:t>
            </a:r>
            <a:endParaRPr lang="en-US" altLang="ko-KR" sz="900" b="1" kern="1200" dirty="0">
              <a:solidFill>
                <a:prstClr val="black"/>
              </a:solidFill>
              <a:latin typeface="Trebuchet MS" pitchFamily="34" charset="0"/>
              <a:ea typeface="맑은 고딕"/>
              <a:cs typeface="Tahoma" pitchFamily="34" charset="0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A7258EBA-F4A7-C308-DCC2-0F16C0A01D79}"/>
              </a:ext>
            </a:extLst>
          </p:cNvPr>
          <p:cNvSpPr/>
          <p:nvPr/>
        </p:nvSpPr>
        <p:spPr>
          <a:xfrm>
            <a:off x="264625" y="4466066"/>
            <a:ext cx="1170292" cy="37587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r>
              <a:rPr lang="ko-KR" altLang="en-US" sz="900" b="1" dirty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토목</a:t>
            </a:r>
            <a:endParaRPr lang="en-US" altLang="ko-KR" sz="900" b="1" kern="1200" dirty="0">
              <a:solidFill>
                <a:prstClr val="black"/>
              </a:solidFill>
              <a:latin typeface="Trebuchet MS" pitchFamily="34" charset="0"/>
              <a:ea typeface="맑은 고딕"/>
              <a:cs typeface="Tahoma" pitchFamily="34" charset="0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B4596DEC-8C26-1377-FEEF-A00AB36E24CF}"/>
              </a:ext>
            </a:extLst>
          </p:cNvPr>
          <p:cNvSpPr/>
          <p:nvPr/>
        </p:nvSpPr>
        <p:spPr>
          <a:xfrm>
            <a:off x="1499290" y="5110812"/>
            <a:ext cx="1170292" cy="37587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r>
              <a:rPr lang="ko-KR" altLang="en-US" sz="900" b="1" kern="1200" dirty="0" err="1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융착사</a:t>
            </a:r>
            <a:endParaRPr lang="en-US" altLang="ko-KR" sz="900" b="1" kern="1200" dirty="0">
              <a:solidFill>
                <a:prstClr val="black"/>
              </a:solidFill>
              <a:latin typeface="Trebuchet MS" pitchFamily="34" charset="0"/>
              <a:ea typeface="맑은 고딕"/>
              <a:cs typeface="Tahoma" pitchFamily="34" charset="0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1E6543D6-0962-7728-0254-0E804C586676}"/>
              </a:ext>
            </a:extLst>
          </p:cNvPr>
          <p:cNvSpPr/>
          <p:nvPr/>
        </p:nvSpPr>
        <p:spPr>
          <a:xfrm>
            <a:off x="2733955" y="4466066"/>
            <a:ext cx="1170292" cy="37587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r>
              <a:rPr lang="ko-KR" altLang="en-US" sz="900" b="1" kern="1200" dirty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장비</a:t>
            </a:r>
            <a:endParaRPr lang="en-US" altLang="ko-KR" sz="900" b="1" kern="1200" dirty="0">
              <a:solidFill>
                <a:prstClr val="black"/>
              </a:solidFill>
              <a:latin typeface="Trebuchet MS" pitchFamily="34" charset="0"/>
              <a:ea typeface="맑은 고딕"/>
              <a:cs typeface="Tahoma" pitchFamily="34" charset="0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97AACB44-B8F4-7EBA-1593-E51BC34F6BC5}"/>
              </a:ext>
            </a:extLst>
          </p:cNvPr>
          <p:cNvSpPr/>
          <p:nvPr/>
        </p:nvSpPr>
        <p:spPr>
          <a:xfrm>
            <a:off x="2733955" y="5110812"/>
            <a:ext cx="1170292" cy="37587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r>
              <a:rPr lang="ko-KR" altLang="en-US" sz="900" b="1" dirty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보통인부 외</a:t>
            </a:r>
            <a:endParaRPr lang="en-US" altLang="ko-KR" sz="900" b="1" kern="1200" dirty="0">
              <a:solidFill>
                <a:prstClr val="black"/>
              </a:solidFill>
              <a:latin typeface="Trebuchet MS" pitchFamily="34" charset="0"/>
              <a:ea typeface="맑은 고딕"/>
              <a:cs typeface="Tahoma" pitchFamily="34" charset="0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42CB542D-A936-9D77-0F3B-0D27EB7158D3}"/>
              </a:ext>
            </a:extLst>
          </p:cNvPr>
          <p:cNvSpPr/>
          <p:nvPr/>
        </p:nvSpPr>
        <p:spPr>
          <a:xfrm>
            <a:off x="275914" y="3191882"/>
            <a:ext cx="1655200" cy="502745"/>
          </a:xfrm>
          <a:prstGeom prst="rect">
            <a:avLst/>
          </a:prstGeom>
          <a:solidFill>
            <a:srgbClr val="D4DEFA"/>
          </a:solidFill>
          <a:ln w="12700">
            <a:solidFill>
              <a:schemeClr val="accent1">
                <a:lumMod val="40000"/>
                <a:lumOff val="60000"/>
              </a:schemeClr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r>
              <a:rPr lang="ko-KR" altLang="en-US" sz="900" b="1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현장소장</a:t>
            </a:r>
            <a:endParaRPr lang="en-US" altLang="ko-KR" sz="900" b="1" kern="1200" dirty="0">
              <a:solidFill>
                <a:prstClr val="black"/>
              </a:solidFill>
              <a:latin typeface="Trebuchet MS" pitchFamily="34" charset="0"/>
              <a:ea typeface="맑은 고딕"/>
              <a:cs typeface="Tahoma" pitchFamily="34" charset="0"/>
            </a:endParaRPr>
          </a:p>
          <a:p>
            <a:pPr indent="-177800" algn="ctr" defTabSz="895350" rtl="0">
              <a:buSzPct val="120000"/>
            </a:pPr>
            <a:r>
              <a:rPr lang="en-US" altLang="ko-KR" sz="900" b="1" dirty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OOO</a:t>
            </a:r>
            <a:r>
              <a:rPr lang="ko-KR" altLang="en-US" sz="900" b="1" dirty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 </a:t>
            </a:r>
            <a:r>
              <a:rPr lang="en-US" altLang="ko-KR" sz="900" b="1" dirty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010-0000-0000</a:t>
            </a:r>
            <a:endParaRPr lang="en-US" altLang="ko-KR" sz="900" b="1" kern="1200" dirty="0">
              <a:solidFill>
                <a:prstClr val="black"/>
              </a:solidFill>
              <a:latin typeface="Trebuchet MS" pitchFamily="34" charset="0"/>
              <a:ea typeface="맑은 고딕"/>
              <a:cs typeface="Tahoma" pitchFamily="34" charset="0"/>
            </a:endParaRPr>
          </a:p>
        </p:txBody>
      </p:sp>
      <p:sp>
        <p:nvSpPr>
          <p:cNvPr id="21" name="왼쪽 중괄호 20">
            <a:extLst>
              <a:ext uri="{FF2B5EF4-FFF2-40B4-BE49-F238E27FC236}">
                <a16:creationId xmlns:a16="http://schemas.microsoft.com/office/drawing/2014/main" id="{A2C532EC-7629-4EFD-B29B-9268A905826B}"/>
              </a:ext>
            </a:extLst>
          </p:cNvPr>
          <p:cNvSpPr/>
          <p:nvPr/>
        </p:nvSpPr>
        <p:spPr>
          <a:xfrm rot="5400000">
            <a:off x="2027857" y="2592400"/>
            <a:ext cx="205825" cy="3369267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7004B7B9-066E-3175-FD38-1E6403D6C67D}"/>
              </a:ext>
            </a:extLst>
          </p:cNvPr>
          <p:cNvCxnSpPr>
            <a:stCxn id="7" idx="2"/>
          </p:cNvCxnSpPr>
          <p:nvPr/>
        </p:nvCxnSpPr>
        <p:spPr>
          <a:xfrm>
            <a:off x="2128435" y="2638789"/>
            <a:ext cx="0" cy="15480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6B534ABE-A1F9-A5D0-5C8D-F66CCCCD7514}"/>
              </a:ext>
            </a:extLst>
          </p:cNvPr>
          <p:cNvCxnSpPr>
            <a:cxnSpLocks/>
            <a:stCxn id="19" idx="3"/>
          </p:cNvCxnSpPr>
          <p:nvPr/>
        </p:nvCxnSpPr>
        <p:spPr>
          <a:xfrm flipV="1">
            <a:off x="1931114" y="3443254"/>
            <a:ext cx="180000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AE1D0567-57B7-0512-6875-6B802FD4A1E2}"/>
              </a:ext>
            </a:extLst>
          </p:cNvPr>
          <p:cNvCxnSpPr>
            <a:cxnSpLocks/>
          </p:cNvCxnSpPr>
          <p:nvPr/>
        </p:nvCxnSpPr>
        <p:spPr>
          <a:xfrm flipV="1">
            <a:off x="2128670" y="3256984"/>
            <a:ext cx="180000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연결선: 꺾임 26">
            <a:extLst>
              <a:ext uri="{FF2B5EF4-FFF2-40B4-BE49-F238E27FC236}">
                <a16:creationId xmlns:a16="http://schemas.microsoft.com/office/drawing/2014/main" id="{A0C3DF6F-2731-6F4C-D81C-4A4F5B3B22D0}"/>
              </a:ext>
            </a:extLst>
          </p:cNvPr>
          <p:cNvCxnSpPr>
            <a:stCxn id="12" idx="1"/>
            <a:endCxn id="8" idx="1"/>
          </p:cNvCxnSpPr>
          <p:nvPr/>
        </p:nvCxnSpPr>
        <p:spPr>
          <a:xfrm rot="10800000" flipV="1">
            <a:off x="2524420" y="3020618"/>
            <a:ext cx="12700" cy="483404"/>
          </a:xfrm>
          <a:prstGeom prst="bentConnector3">
            <a:avLst>
              <a:gd name="adj1" fmla="val 180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Line 36">
            <a:extLst>
              <a:ext uri="{FF2B5EF4-FFF2-40B4-BE49-F238E27FC236}">
                <a16:creationId xmlns:a16="http://schemas.microsoft.com/office/drawing/2014/main" id="{1A35758E-6708-E71D-3C5D-1C7ACDD2A3C0}"/>
              </a:ext>
            </a:extLst>
          </p:cNvPr>
          <p:cNvSpPr>
            <a:spLocks noChangeShapeType="1"/>
          </p:cNvSpPr>
          <p:nvPr/>
        </p:nvSpPr>
        <p:spPr bwMode="auto">
          <a:xfrm>
            <a:off x="317360" y="1860907"/>
            <a:ext cx="3636000" cy="6346"/>
          </a:xfrm>
          <a:prstGeom prst="line">
            <a:avLst/>
          </a:prstGeom>
          <a:noFill/>
          <a:ln w="3175">
            <a:solidFill>
              <a:schemeClr val="tx1">
                <a:lumMod val="65000"/>
                <a:lumOff val="35000"/>
              </a:schemeClr>
            </a:solidFill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100" b="0" i="0" u="none" strike="noStrike" kern="1200" cap="none" spc="-5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굴림" pitchFamily="50" charset="-127"/>
              <a:cs typeface="+mn-cs"/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DD45BCFF-43E4-CBED-C9C7-5958315B9D7F}"/>
              </a:ext>
            </a:extLst>
          </p:cNvPr>
          <p:cNvSpPr/>
          <p:nvPr/>
        </p:nvSpPr>
        <p:spPr>
          <a:xfrm>
            <a:off x="317360" y="1583907"/>
            <a:ext cx="361175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200" b="1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안전보건관리체계</a:t>
            </a:r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20745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9" name="직선 연결선 78">
            <a:extLst>
              <a:ext uri="{FF2B5EF4-FFF2-40B4-BE49-F238E27FC236}">
                <a16:creationId xmlns:a16="http://schemas.microsoft.com/office/drawing/2014/main" id="{45C6385D-6343-491B-B156-A8E8D3B11202}"/>
              </a:ext>
            </a:extLst>
          </p:cNvPr>
          <p:cNvCxnSpPr/>
          <p:nvPr/>
        </p:nvCxnSpPr>
        <p:spPr>
          <a:xfrm>
            <a:off x="0" y="584684"/>
            <a:ext cx="9906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5B396C69-4366-4446-A341-549C65C0443E}"/>
              </a:ext>
            </a:extLst>
          </p:cNvPr>
          <p:cNvSpPr txBox="1"/>
          <p:nvPr/>
        </p:nvSpPr>
        <p:spPr>
          <a:xfrm>
            <a:off x="128465" y="36002"/>
            <a:ext cx="8576264" cy="548682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marL="0" marR="0" lvl="0" indent="0" algn="l" defTabSz="95781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 Unicode MS" pitchFamily="50" charset="-127"/>
              </a:rPr>
              <a:t>2. </a:t>
            </a:r>
            <a:r>
              <a:rPr lang="ko-KR" altLang="en-US" sz="2000" b="1" dirty="0"/>
              <a:t>인력배치 방안</a:t>
            </a:r>
            <a:endParaRPr kumimoji="0" lang="ko-KR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맑은 고딕" panose="020B0503020000020004" pitchFamily="50" charset="-127"/>
              <a:cs typeface="Arial Unicode MS" pitchFamily="50" charset="-127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3ABBAA7F-5E12-FA45-C186-82EEAC181C54}"/>
              </a:ext>
            </a:extLst>
          </p:cNvPr>
          <p:cNvSpPr/>
          <p:nvPr/>
        </p:nvSpPr>
        <p:spPr>
          <a:xfrm>
            <a:off x="352224" y="834733"/>
            <a:ext cx="4426520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500" b="1" i="0" u="none" strike="noStrike" kern="1200" cap="none" spc="-5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▣ </a:t>
            </a:r>
            <a:r>
              <a:rPr kumimoji="0" lang="ko-KR" altLang="en-US" sz="1500" b="1" i="0" u="none" strike="noStrike" kern="1200" cap="none" spc="-5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법정 선임인력 현황</a:t>
            </a:r>
            <a:endParaRPr kumimoji="0" lang="ko-KR" altLang="en-US" sz="15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id="{DE2BFE1D-9556-23C3-437B-D4A99F801F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7441728"/>
              </p:ext>
            </p:extLst>
          </p:nvPr>
        </p:nvGraphicFramePr>
        <p:xfrm>
          <a:off x="688063" y="1299306"/>
          <a:ext cx="8582686" cy="48208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66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99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97949">
                  <a:extLst>
                    <a:ext uri="{9D8B030D-6E8A-4147-A177-3AD203B41FA5}">
                      <a16:colId xmlns:a16="http://schemas.microsoft.com/office/drawing/2014/main" val="3805379055"/>
                    </a:ext>
                  </a:extLst>
                </a:gridCol>
                <a:gridCol w="1652895">
                  <a:extLst>
                    <a:ext uri="{9D8B030D-6E8A-4147-A177-3AD203B41FA5}">
                      <a16:colId xmlns:a16="http://schemas.microsoft.com/office/drawing/2014/main" val="2535220958"/>
                    </a:ext>
                  </a:extLst>
                </a:gridCol>
                <a:gridCol w="1481907">
                  <a:extLst>
                    <a:ext uri="{9D8B030D-6E8A-4147-A177-3AD203B41FA5}">
                      <a16:colId xmlns:a16="http://schemas.microsoft.com/office/drawing/2014/main" val="773625211"/>
                    </a:ext>
                  </a:extLst>
                </a:gridCol>
                <a:gridCol w="2593336">
                  <a:extLst>
                    <a:ext uri="{9D8B030D-6E8A-4147-A177-3AD203B41FA5}">
                      <a16:colId xmlns:a16="http://schemas.microsoft.com/office/drawing/2014/main" val="1034597944"/>
                    </a:ext>
                  </a:extLst>
                </a:gridCol>
              </a:tblGrid>
              <a:tr h="41796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10000"/>
                        </a:lnSpc>
                        <a:spcBef>
                          <a:spcPts val="200"/>
                        </a:spcBef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구분</a:t>
                      </a: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i="0" u="none" strike="noStrike" spc="-3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선임직위</a:t>
                      </a:r>
                      <a:endParaRPr lang="en-US" altLang="ko-KR" sz="1000" b="1" i="0" u="none" strike="noStrike" spc="-3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i="0" u="none" strike="noStrike" spc="-3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선임인력</a:t>
                      </a:r>
                      <a:endParaRPr lang="en-US" altLang="ko-KR" sz="1000" b="1" i="0" u="none" strike="noStrike" spc="-3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i="0" u="none" strike="noStrike" spc="-3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대상</a:t>
                      </a:r>
                      <a:r>
                        <a:rPr lang="en-US" altLang="ko-KR" sz="1000" b="1" i="0" u="none" strike="noStrike" spc="-3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b="1" i="0" u="none" strike="noStrike" spc="-3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보유</a:t>
                      </a:r>
                      <a:r>
                        <a:rPr lang="en-US" altLang="ko-KR" sz="1000" b="1" i="0" u="none" strike="noStrike" spc="-3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000" b="1" i="0" u="none" strike="noStrike" spc="-3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자격</a:t>
                      </a:r>
                      <a:endParaRPr lang="en-US" altLang="ko-KR" sz="1000" b="1" i="0" u="none" strike="noStrike" spc="-3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i="0" u="none" strike="noStrike" spc="-3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법정교육 이수일</a:t>
                      </a:r>
                      <a:endParaRPr lang="en-US" altLang="ko-KR" sz="1000" b="1" i="0" u="none" strike="noStrike" spc="-3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i="0" u="none" strike="noStrike" spc="-3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업무</a:t>
                      </a:r>
                      <a:endParaRPr lang="en-US" altLang="ko-KR" sz="1000" b="1" i="0" u="none" strike="noStrike" spc="-3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9561">
                <a:tc rowSpan="5">
                  <a:txBody>
                    <a:bodyPr/>
                    <a:lstStyle/>
                    <a:p>
                      <a:pPr algn="ctr" latinLnBrk="1">
                        <a:lnSpc>
                          <a:spcPct val="110000"/>
                        </a:lnSpc>
                        <a:spcBef>
                          <a:spcPts val="200"/>
                        </a:spcBef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산업안전보건법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안전보건관리책임자</a:t>
                      </a:r>
                      <a:endParaRPr lang="en-US" altLang="ko-KR" sz="8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대표이사</a:t>
                      </a:r>
                      <a:endParaRPr lang="en-US" altLang="ko-KR" sz="8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lang="en-US" altLang="ko-KR" sz="8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lang="en-US" altLang="ko-KR" sz="8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lvl="0" indent="-87313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altLang="ko-KR" sz="8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53496046"/>
                  </a:ext>
                </a:extLst>
              </a:tr>
              <a:tr h="359561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10000"/>
                        </a:lnSpc>
                        <a:spcBef>
                          <a:spcPts val="200"/>
                        </a:spcBef>
                      </a:pPr>
                      <a:endParaRPr lang="en-US" altLang="ko-KR" sz="8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안전보건총괄책임자</a:t>
                      </a:r>
                      <a:endParaRPr lang="en-US" altLang="ko-KR" sz="8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대표이사</a:t>
                      </a:r>
                      <a:endParaRPr lang="en-US" altLang="ko-KR" sz="8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lang="en-US" altLang="ko-KR" sz="8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lang="en-US" altLang="ko-KR" sz="8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lvl="0" indent="-87313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altLang="ko-KR" sz="8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57116838"/>
                  </a:ext>
                </a:extLst>
              </a:tr>
              <a:tr h="359561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10000"/>
                        </a:lnSpc>
                        <a:spcBef>
                          <a:spcPts val="200"/>
                        </a:spcBef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산업안전보건법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안전관리자</a:t>
                      </a:r>
                      <a:endParaRPr lang="en-US" altLang="ko-KR" sz="8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altLang="ko-KR" sz="8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OOO</a:t>
                      </a: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자격증 보유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lang="en-US" altLang="ko-KR" sz="8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lvl="0" indent="-87313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위험성평가에 관한 보좌 및 </a:t>
                      </a:r>
                      <a:r>
                        <a:rPr lang="ko-KR" altLang="en-US" sz="800" b="0" kern="1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지도ㆍ조언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87313" marR="0" lvl="0" indent="-87313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사업장 순회점검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지도 및 조치 건의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74016509"/>
                  </a:ext>
                </a:extLst>
              </a:tr>
              <a:tr h="811682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10000"/>
                        </a:lnSpc>
                        <a:spcBef>
                          <a:spcPts val="200"/>
                        </a:spcBef>
                      </a:pPr>
                      <a:endParaRPr lang="en-US" altLang="ko-KR" sz="8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보건관리자</a:t>
                      </a:r>
                      <a:endParaRPr lang="en-US" altLang="ko-KR" sz="8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altLang="ko-KR" sz="8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OOO</a:t>
                      </a: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의료법에 따른 의사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간호사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산업위생관리산업기사 이상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대기환경 산업기사 이상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lang="en-US" altLang="ko-KR" sz="8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lvl="0" indent="-87313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kumimoji="0" lang="en-US" altLang="ko-KR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31105843"/>
                  </a:ext>
                </a:extLst>
              </a:tr>
              <a:tr h="585622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10000"/>
                        </a:lnSpc>
                        <a:spcBef>
                          <a:spcPts val="200"/>
                        </a:spcBef>
                      </a:pPr>
                      <a:endParaRPr lang="en-US" altLang="ko-KR" sz="8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관리감독자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OOO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lang="en-US" altLang="ko-KR" sz="8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lang="en-US" altLang="ko-KR" sz="8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lvl="0" indent="-87313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kumimoji="0" lang="en-US" altLang="ko-KR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7083092"/>
                  </a:ext>
                </a:extLst>
              </a:tr>
              <a:tr h="48864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전기안전관리법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전기안전관리자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OOO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lang="en-US" altLang="ko-KR" sz="8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lang="en-US" altLang="ko-KR" sz="8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lvl="0" indent="-87313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kumimoji="0" lang="en-US" altLang="ko-KR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83519418"/>
                  </a:ext>
                </a:extLst>
              </a:tr>
              <a:tr h="359561"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기타 법령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소방안전관리자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OOO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lang="en-US" altLang="ko-KR" sz="8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lang="en-US" altLang="ko-KR" sz="8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lvl="0" indent="-87313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kumimoji="0" lang="en-US" altLang="ko-KR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956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가스안전관리자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OOO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lang="en-US" altLang="ko-KR" sz="8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lang="en-US" altLang="ko-KR" sz="8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lvl="0" indent="-87313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kumimoji="0" lang="en-US" altLang="ko-KR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83210990"/>
                  </a:ext>
                </a:extLst>
              </a:tr>
              <a:tr h="35956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endParaRPr lang="en-US" altLang="ko-KR" sz="8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lang="en-US" altLang="ko-KR" sz="8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lang="en-US" altLang="ko-KR" sz="8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lang="en-US" altLang="ko-KR" sz="8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lang="en-US" altLang="ko-KR" sz="8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lvl="0" indent="-87313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kumimoji="0" lang="en-US" altLang="ko-KR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4864979"/>
                  </a:ext>
                </a:extLst>
              </a:tr>
              <a:tr h="35956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endParaRPr lang="en-US" altLang="ko-KR" sz="8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lang="en-US" altLang="ko-KR" sz="8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lang="en-US" altLang="ko-KR" sz="8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lang="en-US" altLang="ko-KR" sz="8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lang="en-US" altLang="ko-KR" sz="8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lvl="0" indent="-87313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kumimoji="0" lang="en-US" altLang="ko-KR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819484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98628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9" name="직선 연결선 78">
            <a:extLst>
              <a:ext uri="{FF2B5EF4-FFF2-40B4-BE49-F238E27FC236}">
                <a16:creationId xmlns:a16="http://schemas.microsoft.com/office/drawing/2014/main" id="{45C6385D-6343-491B-B156-A8E8D3B11202}"/>
              </a:ext>
            </a:extLst>
          </p:cNvPr>
          <p:cNvCxnSpPr/>
          <p:nvPr/>
        </p:nvCxnSpPr>
        <p:spPr>
          <a:xfrm>
            <a:off x="0" y="584684"/>
            <a:ext cx="9906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5B396C69-4366-4446-A341-549C65C0443E}"/>
              </a:ext>
            </a:extLst>
          </p:cNvPr>
          <p:cNvSpPr txBox="1"/>
          <p:nvPr/>
        </p:nvSpPr>
        <p:spPr>
          <a:xfrm>
            <a:off x="128465" y="36002"/>
            <a:ext cx="8576264" cy="548682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marL="0" marR="0" lvl="0" indent="0" algn="l" defTabSz="95781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 Unicode MS" pitchFamily="50" charset="-127"/>
              </a:rPr>
              <a:t>2. </a:t>
            </a:r>
            <a:r>
              <a:rPr lang="ko-KR" altLang="en-US" sz="2000" b="1" dirty="0"/>
              <a:t>인력배치 방안</a:t>
            </a:r>
            <a:endParaRPr kumimoji="0" lang="ko-KR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맑은 고딕" panose="020B0503020000020004" pitchFamily="50" charset="-127"/>
              <a:cs typeface="Arial Unicode MS" pitchFamily="50" charset="-127"/>
            </a:endParaRPr>
          </a:p>
        </p:txBody>
      </p:sp>
      <p:cxnSp>
        <p:nvCxnSpPr>
          <p:cNvPr id="57" name="꺾인 연결선 3">
            <a:extLst>
              <a:ext uri="{FF2B5EF4-FFF2-40B4-BE49-F238E27FC236}">
                <a16:creationId xmlns:a16="http://schemas.microsoft.com/office/drawing/2014/main" id="{6F49FC43-F5E9-1908-7AD1-96AE4662576A}"/>
              </a:ext>
            </a:extLst>
          </p:cNvPr>
          <p:cNvCxnSpPr>
            <a:stCxn id="64" idx="2"/>
            <a:endCxn id="83" idx="0"/>
          </p:cNvCxnSpPr>
          <p:nvPr/>
        </p:nvCxnSpPr>
        <p:spPr>
          <a:xfrm rot="5400000">
            <a:off x="4435086" y="3035442"/>
            <a:ext cx="940118" cy="871848"/>
          </a:xfrm>
          <a:prstGeom prst="bentConnector3">
            <a:avLst>
              <a:gd name="adj1" fmla="val 28014"/>
            </a:avLst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꺾인 연결선 4">
            <a:extLst>
              <a:ext uri="{FF2B5EF4-FFF2-40B4-BE49-F238E27FC236}">
                <a16:creationId xmlns:a16="http://schemas.microsoft.com/office/drawing/2014/main" id="{BD07F7A2-B60B-330B-94E5-BE081F55D343}"/>
              </a:ext>
            </a:extLst>
          </p:cNvPr>
          <p:cNvCxnSpPr>
            <a:stCxn id="64" idx="2"/>
            <a:endCxn id="90" idx="0"/>
          </p:cNvCxnSpPr>
          <p:nvPr/>
        </p:nvCxnSpPr>
        <p:spPr>
          <a:xfrm rot="16200000" flipH="1">
            <a:off x="5300441" y="3041934"/>
            <a:ext cx="940118" cy="858863"/>
          </a:xfrm>
          <a:prstGeom prst="bentConnector3">
            <a:avLst>
              <a:gd name="adj1" fmla="val 27087"/>
            </a:avLst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꺾인 연결선 5">
            <a:extLst>
              <a:ext uri="{FF2B5EF4-FFF2-40B4-BE49-F238E27FC236}">
                <a16:creationId xmlns:a16="http://schemas.microsoft.com/office/drawing/2014/main" id="{50448EA0-FBB6-1873-E8D7-0FBF8618E367}"/>
              </a:ext>
            </a:extLst>
          </p:cNvPr>
          <p:cNvCxnSpPr>
            <a:stCxn id="64" idx="2"/>
            <a:endCxn id="97" idx="0"/>
          </p:cNvCxnSpPr>
          <p:nvPr/>
        </p:nvCxnSpPr>
        <p:spPr>
          <a:xfrm rot="16200000" flipH="1">
            <a:off x="6165797" y="2176579"/>
            <a:ext cx="940118" cy="2589574"/>
          </a:xfrm>
          <a:prstGeom prst="bentConnector3">
            <a:avLst>
              <a:gd name="adj1" fmla="val 27114"/>
            </a:avLst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꺾인 연결선 6">
            <a:extLst>
              <a:ext uri="{FF2B5EF4-FFF2-40B4-BE49-F238E27FC236}">
                <a16:creationId xmlns:a16="http://schemas.microsoft.com/office/drawing/2014/main" id="{AA313C4A-95CB-B861-7FF8-06972DDF7BF4}"/>
              </a:ext>
            </a:extLst>
          </p:cNvPr>
          <p:cNvCxnSpPr>
            <a:stCxn id="64" idx="2"/>
            <a:endCxn id="75" idx="0"/>
          </p:cNvCxnSpPr>
          <p:nvPr/>
        </p:nvCxnSpPr>
        <p:spPr>
          <a:xfrm rot="5400000">
            <a:off x="3574866" y="2175222"/>
            <a:ext cx="940118" cy="2592288"/>
          </a:xfrm>
          <a:prstGeom prst="bentConnector3">
            <a:avLst>
              <a:gd name="adj1" fmla="val 27087"/>
            </a:avLst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>
            <a:extLst>
              <a:ext uri="{FF2B5EF4-FFF2-40B4-BE49-F238E27FC236}">
                <a16:creationId xmlns:a16="http://schemas.microsoft.com/office/drawing/2014/main" id="{52ABA91E-C41E-2760-38F6-250914555CAB}"/>
              </a:ext>
            </a:extLst>
          </p:cNvPr>
          <p:cNvSpPr txBox="1"/>
          <p:nvPr/>
        </p:nvSpPr>
        <p:spPr>
          <a:xfrm>
            <a:off x="318511" y="876745"/>
            <a:ext cx="2736304" cy="323165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pPr fontAlgn="base"/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▣ 인력 배치 계획  </a:t>
            </a:r>
            <a:endParaRPr lang="ko-KR" altLang="en-US" sz="1500" b="1" dirty="0">
              <a:latin typeface="+mn-ea"/>
            </a:endParaRPr>
          </a:p>
        </p:txBody>
      </p:sp>
      <p:sp>
        <p:nvSpPr>
          <p:cNvPr id="63" name="직사각형 62">
            <a:extLst>
              <a:ext uri="{FF2B5EF4-FFF2-40B4-BE49-F238E27FC236}">
                <a16:creationId xmlns:a16="http://schemas.microsoft.com/office/drawing/2014/main" id="{70E36E87-091C-5C7E-03D7-73FB8885E273}"/>
              </a:ext>
            </a:extLst>
          </p:cNvPr>
          <p:cNvSpPr/>
          <p:nvPr/>
        </p:nvSpPr>
        <p:spPr>
          <a:xfrm>
            <a:off x="4566983" y="2353235"/>
            <a:ext cx="1548172" cy="324036"/>
          </a:xfrm>
          <a:prstGeom prst="rect">
            <a:avLst/>
          </a:prstGeom>
          <a:solidFill>
            <a:srgbClr val="D4DEFA"/>
          </a:solidFill>
          <a:ln w="12700">
            <a:solidFill>
              <a:schemeClr val="accent1">
                <a:lumMod val="40000"/>
                <a:lumOff val="60000"/>
              </a:schemeClr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/>
          <a:p>
            <a:pPr indent="-177800" algn="ctr" defTabSz="895350" latinLnBrk="1">
              <a:buSzPct val="120000"/>
            </a:pPr>
            <a:r>
              <a:rPr lang="ko-KR" altLang="en-US" sz="1000" b="1" dirty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시공관리자</a:t>
            </a:r>
          </a:p>
        </p:txBody>
      </p:sp>
      <p:sp>
        <p:nvSpPr>
          <p:cNvPr id="64" name="직사각형 63">
            <a:extLst>
              <a:ext uri="{FF2B5EF4-FFF2-40B4-BE49-F238E27FC236}">
                <a16:creationId xmlns:a16="http://schemas.microsoft.com/office/drawing/2014/main" id="{09ED9C8C-398A-3777-BD1F-0AF7969588F7}"/>
              </a:ext>
            </a:extLst>
          </p:cNvPr>
          <p:cNvSpPr/>
          <p:nvPr/>
        </p:nvSpPr>
        <p:spPr>
          <a:xfrm>
            <a:off x="4566983" y="2677271"/>
            <a:ext cx="1548172" cy="324036"/>
          </a:xfrm>
          <a:prstGeom prst="rect">
            <a:avLst/>
          </a:prstGeom>
          <a:solidFill>
            <a:schemeClr val="bg1"/>
          </a:solidFill>
          <a:ln w="317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6" name="직사각형 65">
            <a:extLst>
              <a:ext uri="{FF2B5EF4-FFF2-40B4-BE49-F238E27FC236}">
                <a16:creationId xmlns:a16="http://schemas.microsoft.com/office/drawing/2014/main" id="{3BA69444-9EB8-8FDB-1962-7F99DB8BA408}"/>
              </a:ext>
            </a:extLst>
          </p:cNvPr>
          <p:cNvSpPr/>
          <p:nvPr/>
        </p:nvSpPr>
        <p:spPr>
          <a:xfrm>
            <a:off x="4566983" y="1267943"/>
            <a:ext cx="1548172" cy="324036"/>
          </a:xfrm>
          <a:prstGeom prst="rect">
            <a:avLst/>
          </a:prstGeom>
          <a:solidFill>
            <a:srgbClr val="D4DEFA"/>
          </a:solidFill>
          <a:ln w="12700">
            <a:solidFill>
              <a:schemeClr val="accent1">
                <a:lumMod val="40000"/>
                <a:lumOff val="60000"/>
              </a:schemeClr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/>
          <a:p>
            <a:pPr indent="-177800" algn="ctr" defTabSz="895350" latinLnBrk="1">
              <a:buSzPct val="120000"/>
            </a:pPr>
            <a:r>
              <a:rPr lang="ko-KR" altLang="en-US" sz="1000" b="1" dirty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대표이사</a:t>
            </a:r>
          </a:p>
        </p:txBody>
      </p:sp>
      <p:sp>
        <p:nvSpPr>
          <p:cNvPr id="67" name="직사각형 66">
            <a:extLst>
              <a:ext uri="{FF2B5EF4-FFF2-40B4-BE49-F238E27FC236}">
                <a16:creationId xmlns:a16="http://schemas.microsoft.com/office/drawing/2014/main" id="{EF6FDE6B-9A4A-784B-4FB2-23B6568F3EBA}"/>
              </a:ext>
            </a:extLst>
          </p:cNvPr>
          <p:cNvSpPr/>
          <p:nvPr/>
        </p:nvSpPr>
        <p:spPr>
          <a:xfrm>
            <a:off x="4566983" y="1591979"/>
            <a:ext cx="1548172" cy="324036"/>
          </a:xfrm>
          <a:prstGeom prst="rect">
            <a:avLst/>
          </a:prstGeom>
          <a:solidFill>
            <a:schemeClr val="bg1"/>
          </a:solidFill>
          <a:ln w="317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9" name="직사각형 68">
            <a:extLst>
              <a:ext uri="{FF2B5EF4-FFF2-40B4-BE49-F238E27FC236}">
                <a16:creationId xmlns:a16="http://schemas.microsoft.com/office/drawing/2014/main" id="{C7E331D0-FC6E-56E8-CC4D-C6F956C13F1A}"/>
              </a:ext>
            </a:extLst>
          </p:cNvPr>
          <p:cNvSpPr/>
          <p:nvPr/>
        </p:nvSpPr>
        <p:spPr>
          <a:xfrm>
            <a:off x="6644965" y="1799149"/>
            <a:ext cx="1548172" cy="324036"/>
          </a:xfrm>
          <a:prstGeom prst="rect">
            <a:avLst/>
          </a:prstGeom>
          <a:solidFill>
            <a:srgbClr val="D4DEFA"/>
          </a:solidFill>
          <a:ln w="12700">
            <a:solidFill>
              <a:schemeClr val="accent1">
                <a:lumMod val="40000"/>
                <a:lumOff val="60000"/>
              </a:schemeClr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/>
          <a:p>
            <a:pPr indent="-177800" algn="ctr" defTabSz="895350" latinLnBrk="1">
              <a:buSzPct val="120000"/>
            </a:pPr>
            <a:r>
              <a:rPr lang="ko-KR" altLang="en-US" sz="1000" b="1" dirty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안전관리자</a:t>
            </a:r>
          </a:p>
        </p:txBody>
      </p:sp>
      <p:sp>
        <p:nvSpPr>
          <p:cNvPr id="70" name="직사각형 69">
            <a:extLst>
              <a:ext uri="{FF2B5EF4-FFF2-40B4-BE49-F238E27FC236}">
                <a16:creationId xmlns:a16="http://schemas.microsoft.com/office/drawing/2014/main" id="{68957D5A-B1FA-2ADE-33D5-F0B84A1BA154}"/>
              </a:ext>
            </a:extLst>
          </p:cNvPr>
          <p:cNvSpPr/>
          <p:nvPr/>
        </p:nvSpPr>
        <p:spPr>
          <a:xfrm>
            <a:off x="6644965" y="2123185"/>
            <a:ext cx="1548172" cy="324036"/>
          </a:xfrm>
          <a:prstGeom prst="rect">
            <a:avLst/>
          </a:prstGeom>
          <a:solidFill>
            <a:schemeClr val="bg1"/>
          </a:solidFill>
          <a:ln w="317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1" name="직사각형 70">
            <a:extLst>
              <a:ext uri="{FF2B5EF4-FFF2-40B4-BE49-F238E27FC236}">
                <a16:creationId xmlns:a16="http://schemas.microsoft.com/office/drawing/2014/main" id="{B917F43B-06CD-854A-E4E0-A350494043D0}"/>
              </a:ext>
            </a:extLst>
          </p:cNvPr>
          <p:cNvSpPr/>
          <p:nvPr/>
        </p:nvSpPr>
        <p:spPr>
          <a:xfrm>
            <a:off x="1974695" y="3458507"/>
            <a:ext cx="1548172" cy="324036"/>
          </a:xfrm>
          <a:prstGeom prst="rect">
            <a:avLst/>
          </a:prstGeom>
          <a:solidFill>
            <a:schemeClr val="bg1">
              <a:lumMod val="85000"/>
            </a:schemeClr>
          </a:solidFill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토 목</a:t>
            </a:r>
          </a:p>
        </p:txBody>
      </p:sp>
      <p:sp>
        <p:nvSpPr>
          <p:cNvPr id="72" name="직사각형 71">
            <a:extLst>
              <a:ext uri="{FF2B5EF4-FFF2-40B4-BE49-F238E27FC236}">
                <a16:creationId xmlns:a16="http://schemas.microsoft.com/office/drawing/2014/main" id="{EF170182-3B7E-80C9-36ED-8241DC4FE082}"/>
              </a:ext>
            </a:extLst>
          </p:cNvPr>
          <p:cNvSpPr/>
          <p:nvPr/>
        </p:nvSpPr>
        <p:spPr>
          <a:xfrm>
            <a:off x="3695135" y="3458507"/>
            <a:ext cx="1548172" cy="324036"/>
          </a:xfrm>
          <a:prstGeom prst="rect">
            <a:avLst/>
          </a:prstGeom>
          <a:solidFill>
            <a:schemeClr val="bg1">
              <a:lumMod val="85000"/>
            </a:schemeClr>
          </a:solidFill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기 계</a:t>
            </a:r>
          </a:p>
        </p:txBody>
      </p:sp>
      <p:sp>
        <p:nvSpPr>
          <p:cNvPr id="73" name="직사각형 72">
            <a:extLst>
              <a:ext uri="{FF2B5EF4-FFF2-40B4-BE49-F238E27FC236}">
                <a16:creationId xmlns:a16="http://schemas.microsoft.com/office/drawing/2014/main" id="{3A623C19-DC03-2CAA-9B14-94228E62AB5D}"/>
              </a:ext>
            </a:extLst>
          </p:cNvPr>
          <p:cNvSpPr/>
          <p:nvPr/>
        </p:nvSpPr>
        <p:spPr>
          <a:xfrm>
            <a:off x="5425846" y="3458507"/>
            <a:ext cx="1548172" cy="324036"/>
          </a:xfrm>
          <a:prstGeom prst="rect">
            <a:avLst/>
          </a:prstGeom>
          <a:solidFill>
            <a:schemeClr val="bg1">
              <a:lumMod val="85000"/>
            </a:schemeClr>
          </a:solidFill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장 비</a:t>
            </a:r>
          </a:p>
        </p:txBody>
      </p:sp>
      <p:sp>
        <p:nvSpPr>
          <p:cNvPr id="74" name="직사각형 73">
            <a:extLst>
              <a:ext uri="{FF2B5EF4-FFF2-40B4-BE49-F238E27FC236}">
                <a16:creationId xmlns:a16="http://schemas.microsoft.com/office/drawing/2014/main" id="{974B9969-D9AC-EBFF-7A60-4DEC082AE2B7}"/>
              </a:ext>
            </a:extLst>
          </p:cNvPr>
          <p:cNvSpPr/>
          <p:nvPr/>
        </p:nvSpPr>
        <p:spPr>
          <a:xfrm>
            <a:off x="7156557" y="3458507"/>
            <a:ext cx="1548172" cy="324036"/>
          </a:xfrm>
          <a:prstGeom prst="rect">
            <a:avLst/>
          </a:prstGeom>
          <a:solidFill>
            <a:schemeClr val="bg1">
              <a:lumMod val="85000"/>
            </a:schemeClr>
          </a:solidFill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설 계</a:t>
            </a:r>
          </a:p>
        </p:txBody>
      </p:sp>
      <p:sp>
        <p:nvSpPr>
          <p:cNvPr id="75" name="직사각형 74">
            <a:extLst>
              <a:ext uri="{FF2B5EF4-FFF2-40B4-BE49-F238E27FC236}">
                <a16:creationId xmlns:a16="http://schemas.microsoft.com/office/drawing/2014/main" id="{81DEA6D6-CA05-1B20-DA5C-FB4BF63ED27E}"/>
              </a:ext>
            </a:extLst>
          </p:cNvPr>
          <p:cNvSpPr/>
          <p:nvPr/>
        </p:nvSpPr>
        <p:spPr>
          <a:xfrm>
            <a:off x="1974695" y="3941425"/>
            <a:ext cx="1548172" cy="324036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6" name="직사각형 75">
            <a:extLst>
              <a:ext uri="{FF2B5EF4-FFF2-40B4-BE49-F238E27FC236}">
                <a16:creationId xmlns:a16="http://schemas.microsoft.com/office/drawing/2014/main" id="{3420DEC5-E0CF-832C-A814-4B7F94535CF1}"/>
              </a:ext>
            </a:extLst>
          </p:cNvPr>
          <p:cNvSpPr/>
          <p:nvPr/>
        </p:nvSpPr>
        <p:spPr>
          <a:xfrm>
            <a:off x="1974695" y="4304817"/>
            <a:ext cx="1548172" cy="324036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7" name="직사각형 76">
            <a:extLst>
              <a:ext uri="{FF2B5EF4-FFF2-40B4-BE49-F238E27FC236}">
                <a16:creationId xmlns:a16="http://schemas.microsoft.com/office/drawing/2014/main" id="{941AD822-068C-FF57-39F8-456BF5462CD4}"/>
              </a:ext>
            </a:extLst>
          </p:cNvPr>
          <p:cNvSpPr/>
          <p:nvPr/>
        </p:nvSpPr>
        <p:spPr>
          <a:xfrm>
            <a:off x="1974695" y="4679950"/>
            <a:ext cx="1548172" cy="324036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8" name="직사각형 77">
            <a:extLst>
              <a:ext uri="{FF2B5EF4-FFF2-40B4-BE49-F238E27FC236}">
                <a16:creationId xmlns:a16="http://schemas.microsoft.com/office/drawing/2014/main" id="{FACA7402-17AE-9DFE-84A3-E4DA9D08A047}"/>
              </a:ext>
            </a:extLst>
          </p:cNvPr>
          <p:cNvSpPr/>
          <p:nvPr/>
        </p:nvSpPr>
        <p:spPr>
          <a:xfrm>
            <a:off x="1974695" y="5055083"/>
            <a:ext cx="1548172" cy="324036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0" name="직사각형 79">
            <a:extLst>
              <a:ext uri="{FF2B5EF4-FFF2-40B4-BE49-F238E27FC236}">
                <a16:creationId xmlns:a16="http://schemas.microsoft.com/office/drawing/2014/main" id="{0A3C6000-1318-5BCF-7154-2C9A0B2F713F}"/>
              </a:ext>
            </a:extLst>
          </p:cNvPr>
          <p:cNvSpPr/>
          <p:nvPr/>
        </p:nvSpPr>
        <p:spPr>
          <a:xfrm>
            <a:off x="1974695" y="5430216"/>
            <a:ext cx="1548172" cy="324036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1" name="직사각형 80">
            <a:extLst>
              <a:ext uri="{FF2B5EF4-FFF2-40B4-BE49-F238E27FC236}">
                <a16:creationId xmlns:a16="http://schemas.microsoft.com/office/drawing/2014/main" id="{8CDE8DE5-243C-E051-D9EB-E4344AD4757A}"/>
              </a:ext>
            </a:extLst>
          </p:cNvPr>
          <p:cNvSpPr/>
          <p:nvPr/>
        </p:nvSpPr>
        <p:spPr>
          <a:xfrm>
            <a:off x="1974695" y="5805349"/>
            <a:ext cx="1548172" cy="324036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2" name="직사각형 81">
            <a:extLst>
              <a:ext uri="{FF2B5EF4-FFF2-40B4-BE49-F238E27FC236}">
                <a16:creationId xmlns:a16="http://schemas.microsoft.com/office/drawing/2014/main" id="{DD794B35-44B1-B824-B110-4A09BDD1B52D}"/>
              </a:ext>
            </a:extLst>
          </p:cNvPr>
          <p:cNvSpPr/>
          <p:nvPr/>
        </p:nvSpPr>
        <p:spPr>
          <a:xfrm>
            <a:off x="1974695" y="6180482"/>
            <a:ext cx="1548172" cy="324036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3" name="직사각형 82">
            <a:extLst>
              <a:ext uri="{FF2B5EF4-FFF2-40B4-BE49-F238E27FC236}">
                <a16:creationId xmlns:a16="http://schemas.microsoft.com/office/drawing/2014/main" id="{0103E38A-06BE-F214-6D27-37D04AFA9856}"/>
              </a:ext>
            </a:extLst>
          </p:cNvPr>
          <p:cNvSpPr/>
          <p:nvPr/>
        </p:nvSpPr>
        <p:spPr>
          <a:xfrm>
            <a:off x="3695135" y="3941425"/>
            <a:ext cx="1548172" cy="324036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4" name="직사각형 83">
            <a:extLst>
              <a:ext uri="{FF2B5EF4-FFF2-40B4-BE49-F238E27FC236}">
                <a16:creationId xmlns:a16="http://schemas.microsoft.com/office/drawing/2014/main" id="{36BD6FA5-E647-CB4C-FE43-45113BACE0EB}"/>
              </a:ext>
            </a:extLst>
          </p:cNvPr>
          <p:cNvSpPr/>
          <p:nvPr/>
        </p:nvSpPr>
        <p:spPr>
          <a:xfrm>
            <a:off x="3695135" y="4304817"/>
            <a:ext cx="1548172" cy="324036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5" name="직사각형 84">
            <a:extLst>
              <a:ext uri="{FF2B5EF4-FFF2-40B4-BE49-F238E27FC236}">
                <a16:creationId xmlns:a16="http://schemas.microsoft.com/office/drawing/2014/main" id="{53DB3A9D-1333-C899-A6C6-22247EBF632F}"/>
              </a:ext>
            </a:extLst>
          </p:cNvPr>
          <p:cNvSpPr/>
          <p:nvPr/>
        </p:nvSpPr>
        <p:spPr>
          <a:xfrm>
            <a:off x="3695135" y="4679950"/>
            <a:ext cx="1548172" cy="324036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6" name="직사각형 85">
            <a:extLst>
              <a:ext uri="{FF2B5EF4-FFF2-40B4-BE49-F238E27FC236}">
                <a16:creationId xmlns:a16="http://schemas.microsoft.com/office/drawing/2014/main" id="{1C9149C7-CCAB-7701-C65F-69F7383BC3A4}"/>
              </a:ext>
            </a:extLst>
          </p:cNvPr>
          <p:cNvSpPr/>
          <p:nvPr/>
        </p:nvSpPr>
        <p:spPr>
          <a:xfrm>
            <a:off x="3695135" y="5055083"/>
            <a:ext cx="1548172" cy="324036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7" name="직사각형 86">
            <a:extLst>
              <a:ext uri="{FF2B5EF4-FFF2-40B4-BE49-F238E27FC236}">
                <a16:creationId xmlns:a16="http://schemas.microsoft.com/office/drawing/2014/main" id="{7437EDA6-B704-9924-6387-A0A980992B44}"/>
              </a:ext>
            </a:extLst>
          </p:cNvPr>
          <p:cNvSpPr/>
          <p:nvPr/>
        </p:nvSpPr>
        <p:spPr>
          <a:xfrm>
            <a:off x="3695135" y="5430216"/>
            <a:ext cx="1548172" cy="324036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8" name="직사각형 87">
            <a:extLst>
              <a:ext uri="{FF2B5EF4-FFF2-40B4-BE49-F238E27FC236}">
                <a16:creationId xmlns:a16="http://schemas.microsoft.com/office/drawing/2014/main" id="{D95FC9E2-D0BC-5B3B-FAEA-3EA7FEBA7313}"/>
              </a:ext>
            </a:extLst>
          </p:cNvPr>
          <p:cNvSpPr/>
          <p:nvPr/>
        </p:nvSpPr>
        <p:spPr>
          <a:xfrm>
            <a:off x="3695135" y="5805349"/>
            <a:ext cx="1548172" cy="324036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9" name="직사각형 88">
            <a:extLst>
              <a:ext uri="{FF2B5EF4-FFF2-40B4-BE49-F238E27FC236}">
                <a16:creationId xmlns:a16="http://schemas.microsoft.com/office/drawing/2014/main" id="{364122AC-D588-C27D-414A-44E3CE2F9688}"/>
              </a:ext>
            </a:extLst>
          </p:cNvPr>
          <p:cNvSpPr/>
          <p:nvPr/>
        </p:nvSpPr>
        <p:spPr>
          <a:xfrm>
            <a:off x="3695135" y="6180482"/>
            <a:ext cx="1548172" cy="324036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0" name="직사각형 89">
            <a:extLst>
              <a:ext uri="{FF2B5EF4-FFF2-40B4-BE49-F238E27FC236}">
                <a16:creationId xmlns:a16="http://schemas.microsoft.com/office/drawing/2014/main" id="{B72EDE18-83E4-C862-1C31-B76EFC3C9E03}"/>
              </a:ext>
            </a:extLst>
          </p:cNvPr>
          <p:cNvSpPr/>
          <p:nvPr/>
        </p:nvSpPr>
        <p:spPr>
          <a:xfrm>
            <a:off x="5425846" y="3941425"/>
            <a:ext cx="1548172" cy="324036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1" name="직사각형 90">
            <a:extLst>
              <a:ext uri="{FF2B5EF4-FFF2-40B4-BE49-F238E27FC236}">
                <a16:creationId xmlns:a16="http://schemas.microsoft.com/office/drawing/2014/main" id="{69B5CEB6-3688-25A4-4A65-BA82A8AC41AE}"/>
              </a:ext>
            </a:extLst>
          </p:cNvPr>
          <p:cNvSpPr/>
          <p:nvPr/>
        </p:nvSpPr>
        <p:spPr>
          <a:xfrm>
            <a:off x="5425846" y="4304817"/>
            <a:ext cx="1548172" cy="324036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2" name="직사각형 91">
            <a:extLst>
              <a:ext uri="{FF2B5EF4-FFF2-40B4-BE49-F238E27FC236}">
                <a16:creationId xmlns:a16="http://schemas.microsoft.com/office/drawing/2014/main" id="{7C966131-BD88-D88F-7EA0-F79DB45E5180}"/>
              </a:ext>
            </a:extLst>
          </p:cNvPr>
          <p:cNvSpPr/>
          <p:nvPr/>
        </p:nvSpPr>
        <p:spPr>
          <a:xfrm>
            <a:off x="5425846" y="4679950"/>
            <a:ext cx="1548172" cy="324036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3" name="직사각형 92">
            <a:extLst>
              <a:ext uri="{FF2B5EF4-FFF2-40B4-BE49-F238E27FC236}">
                <a16:creationId xmlns:a16="http://schemas.microsoft.com/office/drawing/2014/main" id="{0BDA2D1F-476B-1604-93A8-2CC8BF636B20}"/>
              </a:ext>
            </a:extLst>
          </p:cNvPr>
          <p:cNvSpPr/>
          <p:nvPr/>
        </p:nvSpPr>
        <p:spPr>
          <a:xfrm>
            <a:off x="5425846" y="5055083"/>
            <a:ext cx="1548172" cy="324036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4" name="직사각형 93">
            <a:extLst>
              <a:ext uri="{FF2B5EF4-FFF2-40B4-BE49-F238E27FC236}">
                <a16:creationId xmlns:a16="http://schemas.microsoft.com/office/drawing/2014/main" id="{61441F0B-123B-3ED0-540D-D55632C60F2B}"/>
              </a:ext>
            </a:extLst>
          </p:cNvPr>
          <p:cNvSpPr/>
          <p:nvPr/>
        </p:nvSpPr>
        <p:spPr>
          <a:xfrm>
            <a:off x="5425846" y="5430216"/>
            <a:ext cx="1548172" cy="324036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5" name="직사각형 94">
            <a:extLst>
              <a:ext uri="{FF2B5EF4-FFF2-40B4-BE49-F238E27FC236}">
                <a16:creationId xmlns:a16="http://schemas.microsoft.com/office/drawing/2014/main" id="{1149E0E8-9C6C-F0D0-E15A-240F13C73115}"/>
              </a:ext>
            </a:extLst>
          </p:cNvPr>
          <p:cNvSpPr/>
          <p:nvPr/>
        </p:nvSpPr>
        <p:spPr>
          <a:xfrm>
            <a:off x="5425846" y="5805349"/>
            <a:ext cx="1548172" cy="324036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6" name="직사각형 95">
            <a:extLst>
              <a:ext uri="{FF2B5EF4-FFF2-40B4-BE49-F238E27FC236}">
                <a16:creationId xmlns:a16="http://schemas.microsoft.com/office/drawing/2014/main" id="{3A576251-DB70-36C7-198F-6582250868CB}"/>
              </a:ext>
            </a:extLst>
          </p:cNvPr>
          <p:cNvSpPr/>
          <p:nvPr/>
        </p:nvSpPr>
        <p:spPr>
          <a:xfrm>
            <a:off x="5425846" y="6180482"/>
            <a:ext cx="1548172" cy="324036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7" name="직사각형 96">
            <a:extLst>
              <a:ext uri="{FF2B5EF4-FFF2-40B4-BE49-F238E27FC236}">
                <a16:creationId xmlns:a16="http://schemas.microsoft.com/office/drawing/2014/main" id="{B14D9669-FBFE-C40C-787C-E3514A4559E1}"/>
              </a:ext>
            </a:extLst>
          </p:cNvPr>
          <p:cNvSpPr/>
          <p:nvPr/>
        </p:nvSpPr>
        <p:spPr>
          <a:xfrm>
            <a:off x="7156557" y="3941425"/>
            <a:ext cx="1548172" cy="324036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8" name="직사각형 97">
            <a:extLst>
              <a:ext uri="{FF2B5EF4-FFF2-40B4-BE49-F238E27FC236}">
                <a16:creationId xmlns:a16="http://schemas.microsoft.com/office/drawing/2014/main" id="{1A4C7D54-395A-D0EC-DEFC-938200DDDDAF}"/>
              </a:ext>
            </a:extLst>
          </p:cNvPr>
          <p:cNvSpPr/>
          <p:nvPr/>
        </p:nvSpPr>
        <p:spPr>
          <a:xfrm>
            <a:off x="7156557" y="4304817"/>
            <a:ext cx="1548172" cy="324036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9" name="직사각형 98">
            <a:extLst>
              <a:ext uri="{FF2B5EF4-FFF2-40B4-BE49-F238E27FC236}">
                <a16:creationId xmlns:a16="http://schemas.microsoft.com/office/drawing/2014/main" id="{86C0C7EE-80BE-D0AC-64A4-FA69F6703143}"/>
              </a:ext>
            </a:extLst>
          </p:cNvPr>
          <p:cNvSpPr/>
          <p:nvPr/>
        </p:nvSpPr>
        <p:spPr>
          <a:xfrm>
            <a:off x="7156557" y="4679950"/>
            <a:ext cx="1548172" cy="324036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0" name="직사각형 99">
            <a:extLst>
              <a:ext uri="{FF2B5EF4-FFF2-40B4-BE49-F238E27FC236}">
                <a16:creationId xmlns:a16="http://schemas.microsoft.com/office/drawing/2014/main" id="{8B4D90A8-7692-A68F-FB8D-A823FC7D477D}"/>
              </a:ext>
            </a:extLst>
          </p:cNvPr>
          <p:cNvSpPr/>
          <p:nvPr/>
        </p:nvSpPr>
        <p:spPr>
          <a:xfrm>
            <a:off x="7156557" y="5055083"/>
            <a:ext cx="1548172" cy="324036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1" name="직사각형 100">
            <a:extLst>
              <a:ext uri="{FF2B5EF4-FFF2-40B4-BE49-F238E27FC236}">
                <a16:creationId xmlns:a16="http://schemas.microsoft.com/office/drawing/2014/main" id="{3D4FAE11-7F3F-F801-B847-B736CA1D4B50}"/>
              </a:ext>
            </a:extLst>
          </p:cNvPr>
          <p:cNvSpPr/>
          <p:nvPr/>
        </p:nvSpPr>
        <p:spPr>
          <a:xfrm>
            <a:off x="7156557" y="5430216"/>
            <a:ext cx="1548172" cy="324036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2" name="직사각형 101">
            <a:extLst>
              <a:ext uri="{FF2B5EF4-FFF2-40B4-BE49-F238E27FC236}">
                <a16:creationId xmlns:a16="http://schemas.microsoft.com/office/drawing/2014/main" id="{29BC1DE7-788A-E995-51A2-9F34E3D21264}"/>
              </a:ext>
            </a:extLst>
          </p:cNvPr>
          <p:cNvSpPr/>
          <p:nvPr/>
        </p:nvSpPr>
        <p:spPr>
          <a:xfrm>
            <a:off x="7156557" y="5805349"/>
            <a:ext cx="1548172" cy="324036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3" name="직사각형 102">
            <a:extLst>
              <a:ext uri="{FF2B5EF4-FFF2-40B4-BE49-F238E27FC236}">
                <a16:creationId xmlns:a16="http://schemas.microsoft.com/office/drawing/2014/main" id="{B736F98E-EA08-5C26-8B65-81125A0EBCCA}"/>
              </a:ext>
            </a:extLst>
          </p:cNvPr>
          <p:cNvSpPr/>
          <p:nvPr/>
        </p:nvSpPr>
        <p:spPr>
          <a:xfrm>
            <a:off x="7156557" y="6180482"/>
            <a:ext cx="1548172" cy="324036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104" name="직선 연결선 103">
            <a:extLst>
              <a:ext uri="{FF2B5EF4-FFF2-40B4-BE49-F238E27FC236}">
                <a16:creationId xmlns:a16="http://schemas.microsoft.com/office/drawing/2014/main" id="{D07DDED4-8D24-8DB0-3DC8-57093C8F5A94}"/>
              </a:ext>
            </a:extLst>
          </p:cNvPr>
          <p:cNvCxnSpPr>
            <a:stCxn id="67" idx="2"/>
            <a:endCxn id="63" idx="0"/>
          </p:cNvCxnSpPr>
          <p:nvPr/>
        </p:nvCxnSpPr>
        <p:spPr>
          <a:xfrm>
            <a:off x="5341069" y="1916015"/>
            <a:ext cx="0" cy="43722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직선 연결선 104">
            <a:extLst>
              <a:ext uri="{FF2B5EF4-FFF2-40B4-BE49-F238E27FC236}">
                <a16:creationId xmlns:a16="http://schemas.microsoft.com/office/drawing/2014/main" id="{DFE8D3AC-FC86-3E84-DD05-A4B9668EB89A}"/>
              </a:ext>
            </a:extLst>
          </p:cNvPr>
          <p:cNvCxnSpPr/>
          <p:nvPr/>
        </p:nvCxnSpPr>
        <p:spPr>
          <a:xfrm flipH="1" flipV="1">
            <a:off x="5341069" y="2123183"/>
            <a:ext cx="1303896" cy="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" name="직사각형 105">
            <a:extLst>
              <a:ext uri="{FF2B5EF4-FFF2-40B4-BE49-F238E27FC236}">
                <a16:creationId xmlns:a16="http://schemas.microsoft.com/office/drawing/2014/main" id="{1402F72C-A6AF-CFB3-A1FE-A0542DEC13DC}"/>
              </a:ext>
            </a:extLst>
          </p:cNvPr>
          <p:cNvSpPr/>
          <p:nvPr/>
        </p:nvSpPr>
        <p:spPr>
          <a:xfrm>
            <a:off x="570539" y="1380802"/>
            <a:ext cx="3600400" cy="172819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kumimoji="1" lang="ko-KR" altLang="en-US" sz="9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107" name="표 106">
            <a:extLst>
              <a:ext uri="{FF2B5EF4-FFF2-40B4-BE49-F238E27FC236}">
                <a16:creationId xmlns:a16="http://schemas.microsoft.com/office/drawing/2014/main" id="{D46B9233-DB1B-1FFD-98E7-8FE0673635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5890945"/>
              </p:ext>
            </p:extLst>
          </p:nvPr>
        </p:nvGraphicFramePr>
        <p:xfrm>
          <a:off x="740106" y="1611766"/>
          <a:ext cx="3228018" cy="1127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80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8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3800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3800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3800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3800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9612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solidFill>
                            <a:schemeClr val="tx1"/>
                          </a:solidFill>
                        </a:rPr>
                        <a:t>구분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solidFill>
                            <a:schemeClr val="tx1"/>
                          </a:solidFill>
                        </a:rPr>
                        <a:t>기본인력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solidFill>
                            <a:schemeClr val="tx1"/>
                          </a:solidFill>
                        </a:rPr>
                        <a:t>추가인력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solidFill>
                            <a:schemeClr val="tx1"/>
                          </a:solidFill>
                        </a:rPr>
                        <a:t>예상 투입 총 </a:t>
                      </a:r>
                      <a:endParaRPr lang="en-US" altLang="ko-KR" sz="1000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000" dirty="0">
                          <a:solidFill>
                            <a:schemeClr val="tx1"/>
                          </a:solidFill>
                        </a:rPr>
                        <a:t>인력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2227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solidFill>
                            <a:schemeClr val="tx1"/>
                          </a:solidFill>
                        </a:rPr>
                        <a:t>Min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solidFill>
                            <a:schemeClr val="tx1"/>
                          </a:solidFill>
                        </a:rPr>
                        <a:t>Max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solidFill>
                            <a:schemeClr val="tx1"/>
                          </a:solidFill>
                        </a:rPr>
                        <a:t>Min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solidFill>
                            <a:schemeClr val="tx1"/>
                          </a:solidFill>
                        </a:rPr>
                        <a:t>Max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2227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solidFill>
                            <a:schemeClr val="tx1"/>
                          </a:solidFill>
                        </a:rPr>
                        <a:t>인원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2227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08" name="직사각형 107">
            <a:extLst>
              <a:ext uri="{FF2B5EF4-FFF2-40B4-BE49-F238E27FC236}">
                <a16:creationId xmlns:a16="http://schemas.microsoft.com/office/drawing/2014/main" id="{4546DC94-9F8B-5CAF-0441-A7E5F1354B9A}"/>
              </a:ext>
            </a:extLst>
          </p:cNvPr>
          <p:cNvSpPr/>
          <p:nvPr/>
        </p:nvSpPr>
        <p:spPr>
          <a:xfrm>
            <a:off x="750559" y="1223378"/>
            <a:ext cx="1224136" cy="32763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인력구성</a:t>
            </a:r>
          </a:p>
        </p:txBody>
      </p:sp>
      <p:sp>
        <p:nvSpPr>
          <p:cNvPr id="109" name="직사각형 108">
            <a:extLst>
              <a:ext uri="{FF2B5EF4-FFF2-40B4-BE49-F238E27FC236}">
                <a16:creationId xmlns:a16="http://schemas.microsoft.com/office/drawing/2014/main" id="{A934E75D-377A-5F67-897C-A550560DA2E7}"/>
              </a:ext>
            </a:extLst>
          </p:cNvPr>
          <p:cNvSpPr/>
          <p:nvPr/>
        </p:nvSpPr>
        <p:spPr>
          <a:xfrm>
            <a:off x="655329" y="2712654"/>
            <a:ext cx="22139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ko-KR" sz="1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▶</a:t>
            </a:r>
            <a:r>
              <a:rPr lang="en-US" altLang="ko-KR" sz="1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 SHE</a:t>
            </a:r>
            <a:r>
              <a:rPr lang="ko-KR" altLang="ko-KR" sz="1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미인증자 교육 계획</a:t>
            </a:r>
            <a:endParaRPr lang="ko-KR" altLang="ko-KR" sz="1000" dirty="0">
              <a:latin typeface="+mn-ea"/>
              <a:cs typeface="굴림" panose="020B0600000101010101" pitchFamily="50" charset="-127"/>
            </a:endParaRPr>
          </a:p>
          <a:p>
            <a:r>
              <a:rPr lang="en-US" altLang="ko-KR" sz="1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 : </a:t>
            </a:r>
            <a:r>
              <a:rPr lang="ko-KR" altLang="ko-KR" sz="1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교육시간</a:t>
            </a:r>
            <a:r>
              <a:rPr lang="en-US" altLang="ko-KR" sz="1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, </a:t>
            </a:r>
            <a:r>
              <a:rPr lang="ko-KR" altLang="ko-KR" sz="1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교육자</a:t>
            </a:r>
            <a:r>
              <a:rPr lang="en-US" altLang="ko-KR" sz="1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, </a:t>
            </a:r>
            <a:r>
              <a:rPr lang="ko-KR" altLang="ko-KR" sz="1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교육내용 등</a:t>
            </a:r>
            <a:endParaRPr lang="ko-KR" altLang="ko-KR" sz="1000" dirty="0">
              <a:effectLst/>
              <a:latin typeface="+mn-ea"/>
              <a:cs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591786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1D419BFB-20E4-56DE-0429-C704E0D565D6}"/>
              </a:ext>
            </a:extLst>
          </p:cNvPr>
          <p:cNvCxnSpPr/>
          <p:nvPr/>
        </p:nvCxnSpPr>
        <p:spPr>
          <a:xfrm>
            <a:off x="0" y="584684"/>
            <a:ext cx="9906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4C28430E-2AC0-2B16-C147-2367BB91403E}"/>
              </a:ext>
            </a:extLst>
          </p:cNvPr>
          <p:cNvSpPr txBox="1"/>
          <p:nvPr/>
        </p:nvSpPr>
        <p:spPr>
          <a:xfrm>
            <a:off x="128465" y="36002"/>
            <a:ext cx="8576264" cy="548682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defTabSz="957816">
              <a:spcBef>
                <a:spcPct val="0"/>
              </a:spcBef>
              <a:defRPr/>
            </a:pP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 Unicode MS" pitchFamily="50" charset="-127"/>
              </a:rPr>
              <a:t>3. </a:t>
            </a:r>
            <a:r>
              <a:rPr lang="ko-KR" altLang="en-US" sz="2000" b="1" dirty="0" err="1"/>
              <a:t>교육</a:t>
            </a:r>
            <a:r>
              <a:rPr lang="ko-KR" altLang="en-US" sz="20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∙</a:t>
            </a:r>
            <a:r>
              <a:rPr lang="ko-KR" altLang="en-US" sz="2000" b="1" dirty="0" err="1"/>
              <a:t>훈련계획</a:t>
            </a:r>
            <a:endParaRPr lang="en-US" altLang="ko-KR" sz="2000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D4CE600-9C37-D74F-C966-3FD74FC3D8EB}"/>
              </a:ext>
            </a:extLst>
          </p:cNvPr>
          <p:cNvSpPr txBox="1"/>
          <p:nvPr/>
        </p:nvSpPr>
        <p:spPr>
          <a:xfrm>
            <a:off x="318511" y="876745"/>
            <a:ext cx="2736304" cy="323165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pPr fontAlgn="base"/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▣ 교육 계획 및 현황  </a:t>
            </a:r>
            <a:endParaRPr lang="ko-KR" altLang="en-US" sz="1500" b="1" dirty="0">
              <a:latin typeface="+mn-ea"/>
            </a:endParaRPr>
          </a:p>
        </p:txBody>
      </p:sp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id="{AACB9E8C-24B8-08B8-DDA1-698DD6C9B02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3964684"/>
              </p:ext>
            </p:extLst>
          </p:nvPr>
        </p:nvGraphicFramePr>
        <p:xfrm>
          <a:off x="464117" y="1342506"/>
          <a:ext cx="9176594" cy="535360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91843">
                  <a:extLst>
                    <a:ext uri="{9D8B030D-6E8A-4147-A177-3AD203B41FA5}">
                      <a16:colId xmlns:a16="http://schemas.microsoft.com/office/drawing/2014/main" val="364632204"/>
                    </a:ext>
                  </a:extLst>
                </a:gridCol>
                <a:gridCol w="1144923">
                  <a:extLst>
                    <a:ext uri="{9D8B030D-6E8A-4147-A177-3AD203B41FA5}">
                      <a16:colId xmlns:a16="http://schemas.microsoft.com/office/drawing/2014/main" val="331700548"/>
                    </a:ext>
                  </a:extLst>
                </a:gridCol>
                <a:gridCol w="1268383">
                  <a:extLst>
                    <a:ext uri="{9D8B030D-6E8A-4147-A177-3AD203B41FA5}">
                      <a16:colId xmlns:a16="http://schemas.microsoft.com/office/drawing/2014/main" val="1597073580"/>
                    </a:ext>
                  </a:extLst>
                </a:gridCol>
                <a:gridCol w="1268383">
                  <a:extLst>
                    <a:ext uri="{9D8B030D-6E8A-4147-A177-3AD203B41FA5}">
                      <a16:colId xmlns:a16="http://schemas.microsoft.com/office/drawing/2014/main" val="1578161200"/>
                    </a:ext>
                  </a:extLst>
                </a:gridCol>
                <a:gridCol w="1268383">
                  <a:extLst>
                    <a:ext uri="{9D8B030D-6E8A-4147-A177-3AD203B41FA5}">
                      <a16:colId xmlns:a16="http://schemas.microsoft.com/office/drawing/2014/main" val="1117698672"/>
                    </a:ext>
                  </a:extLst>
                </a:gridCol>
                <a:gridCol w="1268383">
                  <a:extLst>
                    <a:ext uri="{9D8B030D-6E8A-4147-A177-3AD203B41FA5}">
                      <a16:colId xmlns:a16="http://schemas.microsoft.com/office/drawing/2014/main" val="962095093"/>
                    </a:ext>
                  </a:extLst>
                </a:gridCol>
                <a:gridCol w="1566296">
                  <a:extLst>
                    <a:ext uri="{9D8B030D-6E8A-4147-A177-3AD203B41FA5}">
                      <a16:colId xmlns:a16="http://schemas.microsoft.com/office/drawing/2014/main" val="1865619915"/>
                    </a:ext>
                  </a:extLst>
                </a:gridCol>
              </a:tblGrid>
              <a:tr h="296037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i="0" kern="1200" spc="0" baseline="0" dirty="0" err="1">
                          <a:effectLst/>
                          <a:latin typeface="Tahoma" panose="020B0604030504040204" pitchFamily="34" charset="0"/>
                          <a:ea typeface="+mn-ea"/>
                          <a:cs typeface="Times New Roman" panose="02020603050405020304" pitchFamily="18" charset="0"/>
                        </a:rPr>
                        <a:t>교육명</a:t>
                      </a:r>
                      <a:endParaRPr lang="ko-KR" altLang="ko-KR" sz="1000" b="1" i="0" kern="1200" spc="0" baseline="0" dirty="0">
                        <a:effectLst/>
                        <a:latin typeface="Tahoma" panose="020B060403050404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2000" marR="72000" marT="0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1" i="0" kern="1200" spc="0" baseline="0" dirty="0">
                        <a:latin typeface="Tahoma" panose="020B0604030504040204" pitchFamily="34" charset="0"/>
                        <a:ea typeface="+mn-ea"/>
                      </a:endParaRP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i="0" kern="1200" spc="0" baseline="0" dirty="0">
                          <a:latin typeface="Tahoma" panose="020B0604030504040204" pitchFamily="34" charset="0"/>
                          <a:ea typeface="+mn-ea"/>
                        </a:rPr>
                        <a:t>교육시기</a:t>
                      </a: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i="0" kern="1200" spc="0" baseline="0" dirty="0">
                          <a:latin typeface="Tahoma" panose="020B0604030504040204" pitchFamily="34" charset="0"/>
                          <a:ea typeface="+mn-ea"/>
                        </a:rPr>
                        <a:t>교육시간</a:t>
                      </a: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i="0" kern="1200" spc="0" baseline="0" dirty="0">
                          <a:latin typeface="Tahoma" panose="020B0604030504040204" pitchFamily="34" charset="0"/>
                          <a:ea typeface="+mn-ea"/>
                        </a:rPr>
                        <a:t>교육실적</a:t>
                      </a: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i="0" kern="1200" spc="0" baseline="0" dirty="0">
                          <a:latin typeface="Tahoma" panose="020B0604030504040204" pitchFamily="34" charset="0"/>
                          <a:ea typeface="+mn-ea"/>
                        </a:rPr>
                        <a:t>교육담당자</a:t>
                      </a: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i="0" kern="1200" spc="0" baseline="0" dirty="0">
                          <a:latin typeface="Tahoma" panose="020B0604030504040204" pitchFamily="34" charset="0"/>
                          <a:ea typeface="+mn-ea"/>
                        </a:rPr>
                        <a:t>비고</a:t>
                      </a: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7319124"/>
                  </a:ext>
                </a:extLst>
              </a:tr>
              <a:tr h="25881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i="0" kern="1200" spc="0" baseline="0" dirty="0">
                          <a:effectLst/>
                          <a:latin typeface="Tahoma" panose="020B0604030504040204" pitchFamily="34" charset="0"/>
                          <a:ea typeface="+mn-ea"/>
                          <a:cs typeface="Times New Roman" panose="02020603050405020304" pitchFamily="18" charset="0"/>
                        </a:rPr>
                        <a:t>교육구분</a:t>
                      </a:r>
                      <a:endParaRPr lang="ko-KR" altLang="ko-KR" sz="1000" b="1" i="0" kern="1200" spc="0" baseline="0" dirty="0">
                        <a:effectLst/>
                        <a:latin typeface="Tahoma" panose="020B060403050404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2000" marR="72000" marT="0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i="0" kern="1200" spc="0" baseline="0" dirty="0">
                          <a:latin typeface="Tahoma" panose="020B0604030504040204" pitchFamily="34" charset="0"/>
                          <a:ea typeface="+mn-ea"/>
                        </a:rPr>
                        <a:t>교육대상</a:t>
                      </a: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b="1" i="0" kern="1200" spc="0" baseline="0" dirty="0">
                        <a:latin typeface="Tahoma" panose="020B0604030504040204" pitchFamily="34" charset="0"/>
                        <a:ea typeface="+mn-ea"/>
                      </a:endParaRP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b="1" i="0" kern="1200" spc="0" baseline="0" dirty="0">
                        <a:latin typeface="Tahoma" panose="020B0604030504040204" pitchFamily="34" charset="0"/>
                        <a:ea typeface="+mn-ea"/>
                      </a:endParaRP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b="1" i="0" kern="1200" spc="0" baseline="0" dirty="0">
                        <a:latin typeface="Tahoma" panose="020B0604030504040204" pitchFamily="34" charset="0"/>
                        <a:ea typeface="+mn-ea"/>
                      </a:endParaRP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b="1" i="0" kern="1200" spc="0" baseline="0" dirty="0">
                        <a:latin typeface="Tahoma" panose="020B0604030504040204" pitchFamily="34" charset="0"/>
                        <a:ea typeface="+mn-ea"/>
                      </a:endParaRP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0047812"/>
                  </a:ext>
                </a:extLst>
              </a:tr>
              <a:tr h="53319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latin typeface="+mn-ea"/>
                          <a:ea typeface="+mn-ea"/>
                        </a:rPr>
                        <a:t>TBM</a:t>
                      </a:r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latin typeface="+mn-ea"/>
                          <a:ea typeface="+mn-ea"/>
                        </a:rPr>
                        <a:t>현장작업자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latin typeface="+mn-ea"/>
                          <a:ea typeface="+mn-ea"/>
                        </a:rPr>
                        <a:t>매일</a:t>
                      </a:r>
                      <a:endParaRPr lang="en-US" altLang="ko-KR" sz="10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>
                          <a:latin typeface="+mn-ea"/>
                          <a:ea typeface="+mn-ea"/>
                        </a:rPr>
                        <a:t>10</a:t>
                      </a:r>
                      <a:r>
                        <a:rPr lang="ko-KR" altLang="en-US" sz="1000" b="0" dirty="0">
                          <a:latin typeface="+mn-ea"/>
                          <a:ea typeface="+mn-ea"/>
                        </a:rPr>
                        <a:t>분</a:t>
                      </a:r>
                      <a:endParaRPr lang="en-US" altLang="ko-KR" sz="10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0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latin typeface="+mn-ea"/>
                          <a:ea typeface="+mn-ea"/>
                        </a:rPr>
                        <a:t>안전관리자</a:t>
                      </a:r>
                      <a:endParaRPr lang="en-US" altLang="ko-KR" sz="10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0" dirty="0">
                          <a:latin typeface="+mn-ea"/>
                          <a:ea typeface="+mn-ea"/>
                        </a:rPr>
                        <a:t>기본안전수칙</a:t>
                      </a:r>
                      <a:r>
                        <a:rPr lang="en-US" altLang="ko-KR" sz="1000" b="0" dirty="0">
                          <a:latin typeface="+mn-ea"/>
                          <a:ea typeface="+mn-ea"/>
                        </a:rPr>
                        <a:t>, SHE</a:t>
                      </a:r>
                      <a:r>
                        <a:rPr lang="ko-KR" altLang="en-US" sz="1000" b="0" dirty="0">
                          <a:latin typeface="+mn-ea"/>
                          <a:ea typeface="+mn-ea"/>
                        </a:rPr>
                        <a:t>계획</a:t>
                      </a:r>
                      <a:r>
                        <a:rPr lang="en-US" altLang="ko-KR" sz="1000" b="0" dirty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00" b="0" dirty="0">
                          <a:latin typeface="+mn-ea"/>
                          <a:ea typeface="+mn-ea"/>
                        </a:rPr>
                        <a:t>화재예방 교육 등</a:t>
                      </a:r>
                      <a:endParaRPr lang="en-US" altLang="ko-KR" sz="10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7739007"/>
                  </a:ext>
                </a:extLst>
              </a:tr>
              <a:tr h="5331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latin typeface="+mn-ea"/>
                          <a:ea typeface="+mn-ea"/>
                        </a:rPr>
                        <a:t>정기교육</a:t>
                      </a:r>
                    </a:p>
                  </a:txBody>
                  <a:tcPr anchor="ctr"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latin typeface="+mn-ea"/>
                          <a:ea typeface="+mn-ea"/>
                        </a:rPr>
                        <a:t>정기교육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latin typeface="+mn-ea"/>
                          <a:ea typeface="+mn-ea"/>
                        </a:rPr>
                        <a:t>근로자</a:t>
                      </a:r>
                      <a:endParaRPr lang="en-US" altLang="ko-KR" sz="10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000" b="0" dirty="0">
                          <a:latin typeface="+mn-ea"/>
                          <a:ea typeface="+mn-ea"/>
                        </a:rPr>
                        <a:t>회</a:t>
                      </a:r>
                      <a:r>
                        <a:rPr lang="en-US" altLang="ko-KR" sz="1000" b="0" dirty="0"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00" b="0" dirty="0">
                          <a:latin typeface="+mn-ea"/>
                          <a:ea typeface="+mn-ea"/>
                        </a:rPr>
                        <a:t>월</a:t>
                      </a:r>
                      <a:endParaRPr lang="en-US" altLang="ko-KR" sz="10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0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latin typeface="+mn-ea"/>
                          <a:ea typeface="+mn-ea"/>
                        </a:rPr>
                        <a:t>안전관리책임자</a:t>
                      </a:r>
                      <a:endParaRPr lang="en-US" altLang="ko-KR" sz="10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en-US" altLang="ko-KR" sz="10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3251350"/>
                  </a:ext>
                </a:extLst>
              </a:tr>
              <a:tr h="5331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latin typeface="+mn-ea"/>
                          <a:ea typeface="+mn-ea"/>
                        </a:rPr>
                        <a:t>관리감독자 교육</a:t>
                      </a:r>
                    </a:p>
                  </a:txBody>
                  <a:tcPr anchor="ctr"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latin typeface="+mn-ea"/>
                          <a:ea typeface="+mn-ea"/>
                        </a:rPr>
                        <a:t>관리감독자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err="1">
                          <a:latin typeface="+mn-ea"/>
                          <a:ea typeface="+mn-ea"/>
                        </a:rPr>
                        <a:t>선임시</a:t>
                      </a:r>
                      <a:endParaRPr lang="en-US" altLang="ko-KR" sz="10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>
                          <a:latin typeface="+mn-ea"/>
                          <a:ea typeface="+mn-ea"/>
                        </a:rPr>
                        <a:t>16</a:t>
                      </a:r>
                      <a:r>
                        <a:rPr lang="ko-KR" altLang="en-US" sz="1000" b="0" dirty="0">
                          <a:latin typeface="+mn-ea"/>
                          <a:ea typeface="+mn-ea"/>
                        </a:rPr>
                        <a:t>시간</a:t>
                      </a:r>
                      <a:endParaRPr lang="en-US" altLang="ko-KR" sz="10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0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latin typeface="+mn-ea"/>
                          <a:ea typeface="+mn-ea"/>
                        </a:rPr>
                        <a:t>안전관리책임자</a:t>
                      </a:r>
                      <a:endParaRPr lang="en-US" altLang="ko-KR" sz="10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en-US" altLang="ko-KR" sz="10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6254643"/>
                  </a:ext>
                </a:extLst>
              </a:tr>
              <a:tr h="5331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latin typeface="+mn-ea"/>
                          <a:ea typeface="+mn-ea"/>
                        </a:rPr>
                        <a:t>작업내용변경시 교육</a:t>
                      </a:r>
                    </a:p>
                  </a:txBody>
                  <a:tcPr anchor="ctr"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latin typeface="+mn-ea"/>
                          <a:ea typeface="+mn-ea"/>
                        </a:rPr>
                        <a:t>해당작업자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latin typeface="+mn-ea"/>
                          <a:ea typeface="+mn-ea"/>
                        </a:rPr>
                        <a:t>작업내용변경시</a:t>
                      </a:r>
                      <a:endParaRPr lang="en-US" altLang="ko-KR" sz="10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000" b="0" dirty="0">
                          <a:latin typeface="+mn-ea"/>
                          <a:ea typeface="+mn-ea"/>
                        </a:rPr>
                        <a:t>시간</a:t>
                      </a:r>
                      <a:endParaRPr lang="en-US" altLang="ko-KR" sz="10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0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latin typeface="+mn-ea"/>
                          <a:ea typeface="+mn-ea"/>
                        </a:rPr>
                        <a:t>안전관리자</a:t>
                      </a:r>
                      <a:endParaRPr lang="en-US" altLang="ko-KR" sz="10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en-US" altLang="ko-KR" sz="10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5463226"/>
                  </a:ext>
                </a:extLst>
              </a:tr>
              <a:tr h="5331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latin typeface="+mn-ea"/>
                          <a:ea typeface="+mn-ea"/>
                        </a:rPr>
                        <a:t>특별안전보건교육</a:t>
                      </a:r>
                    </a:p>
                  </a:txBody>
                  <a:tcPr anchor="ctr"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latin typeface="+mn-ea"/>
                          <a:ea typeface="+mn-ea"/>
                        </a:rPr>
                        <a:t>유해위험</a:t>
                      </a:r>
                      <a:endParaRPr lang="en-US" altLang="ko-KR" sz="1000" dirty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000" dirty="0">
                          <a:latin typeface="+mn-ea"/>
                          <a:ea typeface="+mn-ea"/>
                        </a:rPr>
                        <a:t>해당작업자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latin typeface="+mn-ea"/>
                          <a:ea typeface="+mn-ea"/>
                        </a:rPr>
                        <a:t>유해위험작업전</a:t>
                      </a:r>
                      <a:endParaRPr lang="en-US" altLang="ko-KR" sz="10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000" b="0" dirty="0">
                          <a:latin typeface="+mn-ea"/>
                          <a:ea typeface="+mn-ea"/>
                        </a:rPr>
                        <a:t>시간</a:t>
                      </a:r>
                      <a:endParaRPr lang="en-US" altLang="ko-KR" sz="10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0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latin typeface="+mn-ea"/>
                          <a:ea typeface="+mn-ea"/>
                        </a:rPr>
                        <a:t>안전관리자</a:t>
                      </a:r>
                      <a:endParaRPr lang="en-US" altLang="ko-KR" sz="10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0" dirty="0">
                          <a:latin typeface="+mn-ea"/>
                          <a:ea typeface="+mn-ea"/>
                        </a:rPr>
                        <a:t>Ex. </a:t>
                      </a:r>
                      <a:r>
                        <a:rPr lang="ko-KR" altLang="en-US" sz="1000" b="0" dirty="0">
                          <a:latin typeface="+mn-ea"/>
                          <a:ea typeface="+mn-ea"/>
                        </a:rPr>
                        <a:t>밀폐공간작업 등</a:t>
                      </a:r>
                      <a:endParaRPr lang="en-US" altLang="ko-KR" sz="10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3195166"/>
                  </a:ext>
                </a:extLst>
              </a:tr>
              <a:tr h="533195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050" b="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물질안전보건교육</a:t>
                      </a:r>
                      <a:endParaRPr lang="ko-KR" sz="1050" b="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050" b="0" i="0" kern="1200" spc="-100" baseline="0" dirty="0">
                          <a:effectLst/>
                          <a:latin typeface="Tahoma" panose="020B0604030504040204" pitchFamily="34" charset="0"/>
                          <a:ea typeface="+mn-ea"/>
                          <a:cs typeface="Times New Roman" panose="02020603050405020304" pitchFamily="18" charset="0"/>
                        </a:rPr>
                        <a:t>해당유해화학물질</a:t>
                      </a:r>
                      <a:endParaRPr lang="en-US" altLang="ko-KR" sz="1050" b="0" i="0" kern="1200" spc="-100" baseline="0" dirty="0">
                        <a:effectLst/>
                        <a:latin typeface="Tahoma" panose="020B060403050404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 latinLnBrk="0"/>
                      <a:r>
                        <a:rPr lang="ko-KR" altLang="en-US" sz="1050" b="0" i="0" kern="1200" spc="-100" baseline="0" dirty="0">
                          <a:effectLst/>
                          <a:latin typeface="Tahoma" panose="020B0604030504040204" pitchFamily="34" charset="0"/>
                          <a:ea typeface="+mn-ea"/>
                          <a:cs typeface="Times New Roman" panose="02020603050405020304" pitchFamily="18" charset="0"/>
                        </a:rPr>
                        <a:t>취급근로자</a:t>
                      </a:r>
                      <a:endParaRPr lang="ko-KR" sz="1050" b="0" i="0" kern="1200" spc="-100" baseline="0" dirty="0">
                        <a:effectLst/>
                        <a:latin typeface="Tahoma" panose="020B060403050404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>
                        <a:lnSpc>
                          <a:spcPct val="90000"/>
                        </a:lnSpc>
                      </a:pPr>
                      <a:r>
                        <a:rPr lang="ko-KR" altLang="en-US" sz="1050" b="0" i="0" kern="1200" spc="0" baseline="0" dirty="0" err="1">
                          <a:effectLst/>
                          <a:latin typeface="Tahoma" panose="020B0604030504040204" pitchFamily="34" charset="0"/>
                          <a:ea typeface="+mn-ea"/>
                          <a:cs typeface="Times New Roman" panose="02020603050405020304" pitchFamily="18" charset="0"/>
                        </a:rPr>
                        <a:t>취급시</a:t>
                      </a:r>
                      <a:endParaRPr lang="ko-KR" sz="1050" b="0" i="0" kern="1200" spc="0" baseline="0" dirty="0">
                        <a:effectLst/>
                        <a:latin typeface="Tahoma" panose="020B060403050404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>
                        <a:lnSpc>
                          <a:spcPct val="90000"/>
                        </a:lnSpc>
                      </a:pPr>
                      <a:r>
                        <a:rPr lang="en-US" altLang="ko-KR" sz="1050" b="0" i="0" kern="1200" spc="0" baseline="0" dirty="0">
                          <a:effectLst/>
                          <a:latin typeface="Tahoma" panose="020B0604030504040204" pitchFamily="34" charset="0"/>
                          <a:ea typeface="+mn-ea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ko-KR" altLang="en-US" sz="1050" b="0" i="0" kern="1200" spc="0" baseline="0" dirty="0">
                          <a:effectLst/>
                          <a:latin typeface="Tahoma" panose="020B0604030504040204" pitchFamily="34" charset="0"/>
                          <a:ea typeface="+mn-ea"/>
                          <a:cs typeface="Times New Roman" panose="02020603050405020304" pitchFamily="18" charset="0"/>
                        </a:rPr>
                        <a:t>시간</a:t>
                      </a:r>
                      <a:endParaRPr lang="ko-KR" sz="1050" b="0" i="0" kern="1200" spc="0" baseline="0" dirty="0">
                        <a:effectLst/>
                        <a:latin typeface="Tahoma" panose="020B060403050404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>
                        <a:lnSpc>
                          <a:spcPct val="90000"/>
                        </a:lnSpc>
                      </a:pPr>
                      <a:endParaRPr lang="ko-KR" sz="1050" b="0" i="0" kern="1200" spc="0" baseline="0" dirty="0">
                        <a:effectLst/>
                        <a:latin typeface="Tahoma" panose="020B060403050404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>
                        <a:lnSpc>
                          <a:spcPct val="90000"/>
                        </a:lnSpc>
                      </a:pPr>
                      <a:r>
                        <a:rPr lang="ko-KR" altLang="en-US" sz="1050" b="0" i="0" kern="1200" spc="0" baseline="0" dirty="0">
                          <a:effectLst/>
                          <a:latin typeface="Tahoma" panose="020B0604030504040204" pitchFamily="34" charset="0"/>
                          <a:ea typeface="+mn-ea"/>
                          <a:cs typeface="Times New Roman" panose="02020603050405020304" pitchFamily="18" charset="0"/>
                        </a:rPr>
                        <a:t>안전관리자</a:t>
                      </a:r>
                      <a:endParaRPr lang="ko-KR" sz="1050" b="0" i="0" kern="1200" spc="0" baseline="0" dirty="0">
                        <a:effectLst/>
                        <a:latin typeface="Tahoma" panose="020B060403050404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auto">
                        <a:lnSpc>
                          <a:spcPct val="90000"/>
                        </a:lnSpc>
                      </a:pPr>
                      <a:endParaRPr lang="ko-KR" sz="1050" b="0" i="0" kern="1200" spc="0" baseline="0" dirty="0">
                        <a:effectLst/>
                        <a:latin typeface="Tahoma" panose="020B060403050404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5058554"/>
                  </a:ext>
                </a:extLst>
              </a:tr>
              <a:tr h="533195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050" b="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특수형태종사자</a:t>
                      </a:r>
                      <a:endParaRPr lang="ko-KR" sz="1050" b="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050" b="0" i="0" kern="1200" spc="-100" baseline="0" dirty="0">
                          <a:effectLst/>
                          <a:latin typeface="Tahoma" panose="020B0604030504040204" pitchFamily="34" charset="0"/>
                          <a:ea typeface="+mn-ea"/>
                          <a:cs typeface="Times New Roman" panose="02020603050405020304" pitchFamily="18" charset="0"/>
                        </a:rPr>
                        <a:t>건설기계</a:t>
                      </a:r>
                      <a:endParaRPr lang="en-US" altLang="ko-KR" sz="1050" b="0" i="0" kern="1200" spc="-100" baseline="0" dirty="0">
                        <a:effectLst/>
                        <a:latin typeface="Tahoma" panose="020B060403050404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 latinLnBrk="0"/>
                      <a:r>
                        <a:rPr lang="en-US" altLang="ko-KR" sz="1050" b="0" i="0" kern="1200" spc="-100" baseline="0" dirty="0">
                          <a:effectLst/>
                          <a:latin typeface="Tahoma" panose="020B0604030504040204" pitchFamily="34" charset="0"/>
                          <a:ea typeface="+mn-ea"/>
                          <a:cs typeface="Times New Roman" panose="02020603050405020304" pitchFamily="18" charset="0"/>
                        </a:rPr>
                        <a:t>27</a:t>
                      </a:r>
                      <a:r>
                        <a:rPr lang="ko-KR" altLang="en-US" sz="1050" b="0" i="0" kern="1200" spc="-100" baseline="0" dirty="0">
                          <a:effectLst/>
                          <a:latin typeface="Tahoma" panose="020B0604030504040204" pitchFamily="34" charset="0"/>
                          <a:ea typeface="+mn-ea"/>
                          <a:cs typeface="Times New Roman" panose="02020603050405020304" pitchFamily="18" charset="0"/>
                        </a:rPr>
                        <a:t>종 운전자</a:t>
                      </a:r>
                      <a:endParaRPr lang="ko-KR" sz="1050" b="0" i="0" kern="1200" spc="-100" baseline="0" dirty="0">
                        <a:effectLst/>
                        <a:latin typeface="Tahoma" panose="020B060403050404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>
                        <a:lnSpc>
                          <a:spcPct val="90000"/>
                        </a:lnSpc>
                      </a:pPr>
                      <a:r>
                        <a:rPr lang="ko-KR" altLang="en-US" sz="1050" b="0" i="0" kern="1200" spc="0" baseline="0" dirty="0">
                          <a:effectLst/>
                          <a:latin typeface="Tahoma" panose="020B0604030504040204" pitchFamily="34" charset="0"/>
                          <a:ea typeface="+mn-ea"/>
                          <a:cs typeface="Times New Roman" panose="02020603050405020304" pitchFamily="18" charset="0"/>
                        </a:rPr>
                        <a:t>최초작업전</a:t>
                      </a:r>
                      <a:endParaRPr lang="ko-KR" sz="1050" b="0" i="0" kern="1200" spc="0" baseline="0" dirty="0">
                        <a:effectLst/>
                        <a:latin typeface="Tahoma" panose="020B060403050404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>
                        <a:lnSpc>
                          <a:spcPct val="90000"/>
                        </a:lnSpc>
                      </a:pPr>
                      <a:r>
                        <a:rPr lang="en-US" altLang="ko-KR" sz="1050" b="0" i="0" kern="1200" spc="0" baseline="0" dirty="0">
                          <a:effectLst/>
                          <a:latin typeface="Tahoma" panose="020B0604030504040204" pitchFamily="34" charset="0"/>
                          <a:ea typeface="+mn-ea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ko-KR" altLang="en-US" sz="1050" b="0" i="0" kern="1200" spc="0" baseline="0" dirty="0">
                          <a:effectLst/>
                          <a:latin typeface="Tahoma" panose="020B0604030504040204" pitchFamily="34" charset="0"/>
                          <a:ea typeface="+mn-ea"/>
                          <a:cs typeface="Times New Roman" panose="02020603050405020304" pitchFamily="18" charset="0"/>
                        </a:rPr>
                        <a:t>시간</a:t>
                      </a:r>
                      <a:endParaRPr lang="en-US" altLang="ko-KR" sz="1050" b="0" i="0" kern="1200" spc="0" baseline="0" dirty="0">
                        <a:effectLst/>
                        <a:latin typeface="Tahoma" panose="020B060403050404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 fontAlgn="auto">
                        <a:lnSpc>
                          <a:spcPct val="90000"/>
                        </a:lnSpc>
                      </a:pPr>
                      <a:r>
                        <a:rPr lang="en-US" altLang="ko-KR" sz="1050" b="0" i="0" kern="1200" spc="0" baseline="0" dirty="0">
                          <a:effectLst/>
                          <a:latin typeface="Tahoma" panose="020B0604030504040204" pitchFamily="34" charset="0"/>
                          <a:ea typeface="+mn-ea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ko-KR" altLang="en-US" sz="1050" b="0" i="0" kern="1200" spc="0" baseline="0" dirty="0">
                          <a:effectLst/>
                          <a:latin typeface="Tahoma" panose="020B0604030504040204" pitchFamily="34" charset="0"/>
                          <a:ea typeface="+mn-ea"/>
                          <a:cs typeface="Times New Roman" panose="02020603050405020304" pitchFamily="18" charset="0"/>
                        </a:rPr>
                        <a:t>간헐적</a:t>
                      </a:r>
                      <a:r>
                        <a:rPr lang="en-US" altLang="ko-KR" sz="1050" b="0" i="0" kern="1200" spc="0" baseline="0" dirty="0">
                          <a:effectLst/>
                          <a:latin typeface="Tahoma" panose="020B0604030504040204" pitchFamily="34" charset="0"/>
                          <a:ea typeface="+mn-ea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ko-KR" altLang="en-US" sz="1050" b="0" i="0" kern="1200" spc="0" baseline="0" dirty="0">
                          <a:effectLst/>
                          <a:latin typeface="Tahoma" panose="020B0604030504040204" pitchFamily="34" charset="0"/>
                          <a:ea typeface="+mn-ea"/>
                          <a:cs typeface="Times New Roman" panose="02020603050405020304" pitchFamily="18" charset="0"/>
                        </a:rPr>
                        <a:t>단기작업</a:t>
                      </a:r>
                      <a:r>
                        <a:rPr lang="en-US" altLang="ko-KR" sz="1050" b="0" i="0" kern="1200" spc="0" baseline="0" dirty="0">
                          <a:effectLst/>
                          <a:latin typeface="Tahoma" panose="020B0604030504040204" pitchFamily="34" charset="0"/>
                          <a:ea typeface="+mn-ea"/>
                          <a:cs typeface="Times New Roman" panose="02020603050405020304" pitchFamily="18" charset="0"/>
                        </a:rPr>
                        <a:t>)</a:t>
                      </a:r>
                      <a:endParaRPr lang="ko-KR" altLang="ko-KR" sz="1050" b="0" i="0" kern="1200" spc="0" baseline="0" dirty="0">
                        <a:effectLst/>
                        <a:latin typeface="Tahoma" panose="020B060403050404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 fontAlgn="auto">
                        <a:lnSpc>
                          <a:spcPct val="90000"/>
                        </a:lnSpc>
                      </a:pPr>
                      <a:endParaRPr lang="ko-KR" sz="1050" b="0" i="0" kern="1200" spc="0" baseline="0" dirty="0">
                        <a:effectLst/>
                        <a:latin typeface="Tahoma" panose="020B060403050404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>
                        <a:lnSpc>
                          <a:spcPct val="90000"/>
                        </a:lnSpc>
                      </a:pPr>
                      <a:endParaRPr lang="ko-KR" sz="1050" b="0" i="0" kern="1200" spc="0" baseline="0" dirty="0">
                        <a:effectLst/>
                        <a:latin typeface="Tahoma" panose="020B060403050404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>
                        <a:lnSpc>
                          <a:spcPct val="90000"/>
                        </a:lnSpc>
                      </a:pPr>
                      <a:r>
                        <a:rPr lang="ko-KR" altLang="en-US" sz="1050" b="0" i="0" kern="1200" spc="0" baseline="0" dirty="0">
                          <a:effectLst/>
                          <a:latin typeface="Tahoma" panose="020B0604030504040204" pitchFamily="34" charset="0"/>
                          <a:ea typeface="+mn-ea"/>
                          <a:cs typeface="Times New Roman" panose="02020603050405020304" pitchFamily="18" charset="0"/>
                        </a:rPr>
                        <a:t>안전관리자</a:t>
                      </a:r>
                      <a:endParaRPr lang="ko-KR" sz="1050" b="0" i="0" kern="1200" spc="0" baseline="0" dirty="0">
                        <a:effectLst/>
                        <a:latin typeface="Tahoma" panose="020B060403050404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auto">
                        <a:lnSpc>
                          <a:spcPct val="90000"/>
                        </a:lnSpc>
                      </a:pPr>
                      <a:endParaRPr lang="ko-KR" sz="1050" b="0" i="0" kern="1200" spc="0" baseline="0" dirty="0">
                        <a:effectLst/>
                        <a:latin typeface="Tahoma" panose="020B060403050404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4414579"/>
                  </a:ext>
                </a:extLst>
              </a:tr>
              <a:tr h="533195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050" b="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기초안전보건교육</a:t>
                      </a:r>
                      <a:endParaRPr lang="ko-KR" sz="1050" b="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050" b="0" i="0" kern="1200" spc="-100" baseline="0" dirty="0">
                          <a:effectLst/>
                          <a:latin typeface="Tahoma" panose="020B0604030504040204" pitchFamily="34" charset="0"/>
                          <a:ea typeface="+mn-ea"/>
                          <a:cs typeface="Times New Roman" panose="02020603050405020304" pitchFamily="18" charset="0"/>
                        </a:rPr>
                        <a:t>일용직근로자</a:t>
                      </a:r>
                      <a:endParaRPr lang="ko-KR" sz="1050" b="0" i="0" kern="1200" spc="-100" baseline="0" dirty="0">
                        <a:effectLst/>
                        <a:latin typeface="Tahoma" panose="020B060403050404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>
                        <a:lnSpc>
                          <a:spcPct val="90000"/>
                        </a:lnSpc>
                      </a:pPr>
                      <a:r>
                        <a:rPr lang="ko-KR" altLang="en-US" sz="1050" b="0" i="0" kern="1200" spc="0" baseline="0" dirty="0">
                          <a:effectLst/>
                          <a:latin typeface="Tahoma" panose="020B0604030504040204" pitchFamily="34" charset="0"/>
                          <a:ea typeface="+mn-ea"/>
                          <a:cs typeface="Times New Roman" panose="02020603050405020304" pitchFamily="18" charset="0"/>
                        </a:rPr>
                        <a:t>일용직근로자</a:t>
                      </a:r>
                      <a:endParaRPr lang="en-US" altLang="ko-KR" sz="1050" b="0" i="0" kern="1200" spc="0" baseline="0" dirty="0">
                        <a:effectLst/>
                        <a:latin typeface="Tahoma" panose="020B060403050404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 fontAlgn="auto">
                        <a:lnSpc>
                          <a:spcPct val="90000"/>
                        </a:lnSpc>
                      </a:pPr>
                      <a:r>
                        <a:rPr lang="ko-KR" altLang="en-US" sz="1050" b="0" i="0" kern="1200" spc="0" baseline="0" dirty="0" err="1">
                          <a:effectLst/>
                          <a:latin typeface="Tahoma" panose="020B0604030504040204" pitchFamily="34" charset="0"/>
                          <a:ea typeface="+mn-ea"/>
                          <a:cs typeface="Times New Roman" panose="02020603050405020304" pitchFamily="18" charset="0"/>
                        </a:rPr>
                        <a:t>채용시</a:t>
                      </a:r>
                      <a:endParaRPr lang="en-US" altLang="ko-KR" sz="1050" b="0" i="0" kern="1200" spc="0" baseline="0" dirty="0">
                        <a:effectLst/>
                        <a:latin typeface="Tahoma" panose="020B060403050404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 fontAlgn="auto">
                        <a:lnSpc>
                          <a:spcPct val="90000"/>
                        </a:lnSpc>
                      </a:pPr>
                      <a:r>
                        <a:rPr lang="en-US" altLang="ko-KR" sz="1050" b="0" i="0" kern="1200" spc="0" baseline="0" dirty="0">
                          <a:effectLst/>
                          <a:latin typeface="Tahoma" panose="020B0604030504040204" pitchFamily="34" charset="0"/>
                          <a:ea typeface="+mn-ea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ko-KR" altLang="en-US" sz="1050" b="0" i="0" kern="1200" spc="0" baseline="0" dirty="0" err="1">
                          <a:effectLst/>
                          <a:latin typeface="Tahoma" panose="020B0604030504040204" pitchFamily="34" charset="0"/>
                          <a:ea typeface="+mn-ea"/>
                          <a:cs typeface="Times New Roman" panose="02020603050405020304" pitchFamily="18" charset="0"/>
                        </a:rPr>
                        <a:t>이수증확인</a:t>
                      </a:r>
                      <a:r>
                        <a:rPr lang="en-US" altLang="ko-KR" sz="1050" b="0" i="0" kern="1200" spc="0" baseline="0" dirty="0">
                          <a:effectLst/>
                          <a:latin typeface="Tahoma" panose="020B0604030504040204" pitchFamily="34" charset="0"/>
                          <a:ea typeface="+mn-ea"/>
                          <a:cs typeface="Times New Roman" panose="02020603050405020304" pitchFamily="18" charset="0"/>
                        </a:rPr>
                        <a:t>)</a:t>
                      </a:r>
                      <a:endParaRPr lang="ko-KR" sz="1050" b="0" i="0" kern="1200" spc="0" baseline="0" dirty="0">
                        <a:effectLst/>
                        <a:latin typeface="Tahoma" panose="020B060403050404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>
                        <a:lnSpc>
                          <a:spcPct val="90000"/>
                        </a:lnSpc>
                      </a:pPr>
                      <a:r>
                        <a:rPr lang="en-US" altLang="ko-KR" sz="1050" b="0" i="0" kern="1200" spc="0" baseline="0" dirty="0">
                          <a:effectLst/>
                          <a:latin typeface="Tahoma" panose="020B0604030504040204" pitchFamily="34" charset="0"/>
                          <a:ea typeface="+mn-ea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ko-KR" altLang="en-US" sz="1050" b="0" i="0" kern="1200" spc="0" baseline="0" dirty="0">
                          <a:effectLst/>
                          <a:latin typeface="Tahoma" panose="020B0604030504040204" pitchFamily="34" charset="0"/>
                          <a:ea typeface="+mn-ea"/>
                          <a:cs typeface="Times New Roman" panose="02020603050405020304" pitchFamily="18" charset="0"/>
                        </a:rPr>
                        <a:t>시간</a:t>
                      </a:r>
                      <a:endParaRPr lang="ko-KR" sz="1050" b="0" i="0" kern="1200" spc="0" baseline="0" dirty="0">
                        <a:effectLst/>
                        <a:latin typeface="Tahoma" panose="020B060403050404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>
                        <a:lnSpc>
                          <a:spcPct val="90000"/>
                        </a:lnSpc>
                      </a:pPr>
                      <a:endParaRPr lang="ko-KR" sz="1050" b="0" i="0" kern="1200" spc="0" baseline="0" dirty="0">
                        <a:effectLst/>
                        <a:latin typeface="Tahoma" panose="020B060403050404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>
                        <a:lnSpc>
                          <a:spcPct val="90000"/>
                        </a:lnSpc>
                      </a:pPr>
                      <a:r>
                        <a:rPr lang="ko-KR" altLang="en-US" sz="1050" b="0" i="0" kern="1200" spc="0" baseline="0" dirty="0">
                          <a:effectLst/>
                          <a:latin typeface="Tahoma" panose="020B0604030504040204" pitchFamily="34" charset="0"/>
                          <a:ea typeface="+mn-ea"/>
                          <a:cs typeface="Times New Roman" panose="02020603050405020304" pitchFamily="18" charset="0"/>
                        </a:rPr>
                        <a:t>안전보건</a:t>
                      </a:r>
                      <a:endParaRPr lang="en-US" altLang="ko-KR" sz="1050" b="0" i="0" kern="1200" spc="0" baseline="0" dirty="0">
                        <a:effectLst/>
                        <a:latin typeface="Tahoma" panose="020B060403050404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 fontAlgn="auto">
                        <a:lnSpc>
                          <a:spcPct val="90000"/>
                        </a:lnSpc>
                      </a:pPr>
                      <a:r>
                        <a:rPr lang="ko-KR" altLang="en-US" sz="1050" b="0" i="0" kern="1200" spc="0" baseline="0" dirty="0">
                          <a:effectLst/>
                          <a:latin typeface="Tahoma" panose="020B0604030504040204" pitchFamily="34" charset="0"/>
                          <a:ea typeface="+mn-ea"/>
                          <a:cs typeface="Times New Roman" panose="02020603050405020304" pitchFamily="18" charset="0"/>
                        </a:rPr>
                        <a:t>교육기관</a:t>
                      </a:r>
                      <a:endParaRPr lang="ko-KR" sz="1050" b="0" i="0" kern="1200" spc="0" baseline="0" dirty="0">
                        <a:effectLst/>
                        <a:latin typeface="Tahoma" panose="020B060403050404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auto">
                        <a:lnSpc>
                          <a:spcPct val="90000"/>
                        </a:lnSpc>
                      </a:pPr>
                      <a:endParaRPr lang="ko-KR" sz="1050" b="0" i="0" kern="1200" spc="0" baseline="0" dirty="0">
                        <a:effectLst/>
                        <a:latin typeface="Tahoma" panose="020B060403050404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1888023"/>
                  </a:ext>
                </a:extLst>
              </a:tr>
              <a:tr h="533195">
                <a:tc>
                  <a:txBody>
                    <a:bodyPr/>
                    <a:lstStyle/>
                    <a:p>
                      <a:pPr algn="ctr" latinLnBrk="0"/>
                      <a:endParaRPr lang="ko-KR" sz="1050" b="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endParaRPr lang="ko-KR" sz="1050" b="0" i="0" kern="1200" spc="-100" baseline="0" dirty="0">
                        <a:effectLst/>
                        <a:latin typeface="Tahoma" panose="020B060403050404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>
                        <a:lnSpc>
                          <a:spcPct val="90000"/>
                        </a:lnSpc>
                      </a:pPr>
                      <a:endParaRPr lang="ko-KR" sz="1050" b="0" i="0" kern="1200" spc="0" baseline="0" dirty="0">
                        <a:effectLst/>
                        <a:latin typeface="Tahoma" panose="020B060403050404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>
                        <a:lnSpc>
                          <a:spcPct val="90000"/>
                        </a:lnSpc>
                      </a:pPr>
                      <a:endParaRPr lang="ko-KR" sz="1050" b="0" i="0" kern="1200" spc="0" baseline="0" dirty="0">
                        <a:effectLst/>
                        <a:latin typeface="Tahoma" panose="020B060403050404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>
                        <a:lnSpc>
                          <a:spcPct val="90000"/>
                        </a:lnSpc>
                      </a:pPr>
                      <a:endParaRPr lang="ko-KR" sz="1050" b="0" i="0" kern="1200" spc="0" baseline="0" dirty="0">
                        <a:effectLst/>
                        <a:latin typeface="Tahoma" panose="020B060403050404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>
                        <a:lnSpc>
                          <a:spcPct val="90000"/>
                        </a:lnSpc>
                      </a:pPr>
                      <a:endParaRPr lang="ko-KR" sz="1050" b="0" i="0" kern="1200" spc="0" baseline="0" dirty="0">
                        <a:effectLst/>
                        <a:latin typeface="Tahoma" panose="020B060403050404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auto">
                        <a:lnSpc>
                          <a:spcPct val="90000"/>
                        </a:lnSpc>
                      </a:pPr>
                      <a:endParaRPr lang="ko-KR" sz="1050" b="0" i="0" kern="1200" spc="0" baseline="0" dirty="0">
                        <a:effectLst/>
                        <a:latin typeface="Tahoma" panose="020B060403050404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2000" marR="72000" marT="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4919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807107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1D419BFB-20E4-56DE-0429-C704E0D565D6}"/>
              </a:ext>
            </a:extLst>
          </p:cNvPr>
          <p:cNvCxnSpPr/>
          <p:nvPr/>
        </p:nvCxnSpPr>
        <p:spPr>
          <a:xfrm>
            <a:off x="0" y="584684"/>
            <a:ext cx="9906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4C28430E-2AC0-2B16-C147-2367BB91403E}"/>
              </a:ext>
            </a:extLst>
          </p:cNvPr>
          <p:cNvSpPr txBox="1"/>
          <p:nvPr/>
        </p:nvSpPr>
        <p:spPr>
          <a:xfrm>
            <a:off x="128465" y="36002"/>
            <a:ext cx="8576264" cy="548682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defTabSz="957816">
              <a:spcBef>
                <a:spcPct val="0"/>
              </a:spcBef>
              <a:defRPr/>
            </a:pP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 Unicode MS" pitchFamily="50" charset="-127"/>
              </a:rPr>
              <a:t>4. </a:t>
            </a:r>
            <a:r>
              <a:rPr lang="ko-KR" altLang="en-US" sz="2000" b="1" dirty="0"/>
              <a:t>보건관리</a:t>
            </a:r>
            <a:endParaRPr lang="en-US" altLang="ko-KR" sz="2000" b="1" dirty="0"/>
          </a:p>
        </p:txBody>
      </p:sp>
      <p:sp>
        <p:nvSpPr>
          <p:cNvPr id="2" name="Line 36">
            <a:extLst>
              <a:ext uri="{FF2B5EF4-FFF2-40B4-BE49-F238E27FC236}">
                <a16:creationId xmlns:a16="http://schemas.microsoft.com/office/drawing/2014/main" id="{2D2B1D23-12DA-4530-C9C2-52973AFDBAF1}"/>
              </a:ext>
            </a:extLst>
          </p:cNvPr>
          <p:cNvSpPr>
            <a:spLocks noChangeShapeType="1"/>
          </p:cNvSpPr>
          <p:nvPr/>
        </p:nvSpPr>
        <p:spPr bwMode="auto">
          <a:xfrm>
            <a:off x="735372" y="1860907"/>
            <a:ext cx="3636000" cy="6346"/>
          </a:xfrm>
          <a:prstGeom prst="line">
            <a:avLst/>
          </a:prstGeom>
          <a:noFill/>
          <a:ln w="3175">
            <a:solidFill>
              <a:schemeClr val="tx1">
                <a:lumMod val="65000"/>
                <a:lumOff val="35000"/>
              </a:schemeClr>
            </a:solidFill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100" b="0" i="0" u="none" strike="noStrike" kern="1200" cap="none" spc="-5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굴림" pitchFamily="50" charset="-127"/>
              <a:cs typeface="+mn-cs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5E022B0F-571E-4F9A-94F4-A9915FA65973}"/>
              </a:ext>
            </a:extLst>
          </p:cNvPr>
          <p:cNvSpPr/>
          <p:nvPr/>
        </p:nvSpPr>
        <p:spPr>
          <a:xfrm>
            <a:off x="735372" y="1583907"/>
            <a:ext cx="361175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200" b="1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작업환경측정 결과</a:t>
            </a:r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Tahoma" panose="020B0604030504040204" pitchFamily="34" charset="0"/>
            </a:endParaRPr>
          </a:p>
        </p:txBody>
      </p:sp>
      <p:sp>
        <p:nvSpPr>
          <p:cNvPr id="8" name="Line 36">
            <a:extLst>
              <a:ext uri="{FF2B5EF4-FFF2-40B4-BE49-F238E27FC236}">
                <a16:creationId xmlns:a16="http://schemas.microsoft.com/office/drawing/2014/main" id="{968E6DC3-CD07-FF86-205E-5FA35E02F90D}"/>
              </a:ext>
            </a:extLst>
          </p:cNvPr>
          <p:cNvSpPr>
            <a:spLocks noChangeShapeType="1"/>
          </p:cNvSpPr>
          <p:nvPr/>
        </p:nvSpPr>
        <p:spPr bwMode="auto">
          <a:xfrm>
            <a:off x="5289955" y="1860907"/>
            <a:ext cx="3636000" cy="6346"/>
          </a:xfrm>
          <a:prstGeom prst="line">
            <a:avLst/>
          </a:prstGeom>
          <a:noFill/>
          <a:ln w="3175">
            <a:solidFill>
              <a:schemeClr val="tx1">
                <a:lumMod val="65000"/>
                <a:lumOff val="35000"/>
              </a:schemeClr>
            </a:solidFill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100" b="0" i="0" u="none" strike="noStrike" kern="1200" cap="none" spc="-5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굴림" pitchFamily="50" charset="-127"/>
              <a:cs typeface="+mn-cs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975BA230-3DF2-31EA-9A14-5C03185AF5B7}"/>
              </a:ext>
            </a:extLst>
          </p:cNvPr>
          <p:cNvSpPr/>
          <p:nvPr/>
        </p:nvSpPr>
        <p:spPr>
          <a:xfrm>
            <a:off x="5289955" y="1583907"/>
            <a:ext cx="361175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200" b="1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특수건강검진 대상 현황</a:t>
            </a:r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Tahoma" panose="020B0604030504040204" pitchFamily="34" charset="0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47B0966C-3B0C-2473-00CF-A1CDA3C7569B}"/>
              </a:ext>
            </a:extLst>
          </p:cNvPr>
          <p:cNvSpPr/>
          <p:nvPr/>
        </p:nvSpPr>
        <p:spPr>
          <a:xfrm>
            <a:off x="2721634" y="2459271"/>
            <a:ext cx="4477109" cy="1974706"/>
          </a:xfrm>
          <a:prstGeom prst="rect">
            <a:avLst/>
          </a:prstGeom>
          <a:solidFill>
            <a:srgbClr val="5B9BD5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2000" b="1" dirty="0">
                <a:solidFill>
                  <a:srgbClr val="FF0000"/>
                </a:solidFill>
              </a:rPr>
              <a:t>해당 시 작성</a:t>
            </a:r>
          </a:p>
        </p:txBody>
      </p:sp>
    </p:spTree>
    <p:extLst>
      <p:ext uri="{BB962C8B-B14F-4D97-AF65-F5344CB8AC3E}">
        <p14:creationId xmlns:p14="http://schemas.microsoft.com/office/powerpoint/2010/main" val="10444241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1D419BFB-20E4-56DE-0429-C704E0D565D6}"/>
              </a:ext>
            </a:extLst>
          </p:cNvPr>
          <p:cNvCxnSpPr/>
          <p:nvPr/>
        </p:nvCxnSpPr>
        <p:spPr>
          <a:xfrm>
            <a:off x="0" y="584684"/>
            <a:ext cx="9906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4C28430E-2AC0-2B16-C147-2367BB91403E}"/>
              </a:ext>
            </a:extLst>
          </p:cNvPr>
          <p:cNvSpPr txBox="1"/>
          <p:nvPr/>
        </p:nvSpPr>
        <p:spPr>
          <a:xfrm>
            <a:off x="128465" y="36002"/>
            <a:ext cx="8576264" cy="548682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defTabSz="957816">
              <a:spcBef>
                <a:spcPct val="0"/>
              </a:spcBef>
              <a:defRPr/>
            </a:pP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 Unicode MS" pitchFamily="50" charset="-127"/>
              </a:rPr>
              <a:t>5. </a:t>
            </a:r>
            <a:r>
              <a:rPr lang="ko-KR" altLang="en-US" sz="2000" b="1" dirty="0"/>
              <a:t>사고 및 비상대응 관리</a:t>
            </a:r>
            <a:endParaRPr lang="en-US" altLang="ko-KR" sz="2000" b="1" dirty="0"/>
          </a:p>
        </p:txBody>
      </p:sp>
      <p:sp>
        <p:nvSpPr>
          <p:cNvPr id="7" name="텍스트 개체 틀 4">
            <a:extLst>
              <a:ext uri="{FF2B5EF4-FFF2-40B4-BE49-F238E27FC236}">
                <a16:creationId xmlns:a16="http://schemas.microsoft.com/office/drawing/2014/main" id="{85F46E76-AD28-282B-E932-CEA27A51A92B}"/>
              </a:ext>
            </a:extLst>
          </p:cNvPr>
          <p:cNvSpPr txBox="1">
            <a:spLocks/>
          </p:cNvSpPr>
          <p:nvPr/>
        </p:nvSpPr>
        <p:spPr>
          <a:xfrm>
            <a:off x="564802" y="782676"/>
            <a:ext cx="2625151" cy="405568"/>
          </a:xfrm>
          <a:prstGeom prst="rect">
            <a:avLst/>
          </a:prstGeom>
        </p:spPr>
        <p:txBody>
          <a:bodyPr/>
          <a:lstStyle/>
          <a:p>
            <a:pPr marL="88900" marR="0" lvl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▣ </a:t>
            </a:r>
            <a:r>
              <a:rPr lang="ko-KR" altLang="en-US" sz="1500" b="1" dirty="0">
                <a:latin typeface="맑은 고딕"/>
                <a:ea typeface="맑은 고딕"/>
              </a:rPr>
              <a:t>비상연락 체계</a:t>
            </a:r>
            <a:endParaRPr lang="en-US" altLang="ko-KR" sz="1500" b="1" dirty="0">
              <a:latin typeface="맑은 고딕"/>
              <a:ea typeface="맑은 고딕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500" b="1" dirty="0"/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500" b="1" dirty="0"/>
              <a:t>            </a:t>
            </a:r>
            <a:endParaRPr kumimoji="0" lang="en-US" altLang="ko-KR" sz="1500" b="1" i="0" u="none" strike="noStrike" kern="1200" cap="none" spc="0" normalizeH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500" b="1" dirty="0"/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14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5" name="텍스트 개체 틀 4">
            <a:extLst>
              <a:ext uri="{FF2B5EF4-FFF2-40B4-BE49-F238E27FC236}">
                <a16:creationId xmlns:a16="http://schemas.microsoft.com/office/drawing/2014/main" id="{ED70237E-4A8A-067D-E6F9-B5633977EA94}"/>
              </a:ext>
            </a:extLst>
          </p:cNvPr>
          <p:cNvSpPr txBox="1">
            <a:spLocks/>
          </p:cNvSpPr>
          <p:nvPr/>
        </p:nvSpPr>
        <p:spPr>
          <a:xfrm>
            <a:off x="472440" y="1094201"/>
            <a:ext cx="9054704" cy="2912192"/>
          </a:xfrm>
          <a:prstGeom prst="rect">
            <a:avLst/>
          </a:prstGeom>
          <a:noFill/>
        </p:spPr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1200" b="1" dirty="0">
                <a:latin typeface="+mn-ea"/>
              </a:rPr>
              <a:t>            </a:t>
            </a:r>
            <a:r>
              <a:rPr lang="en-US" altLang="ko-KR" sz="1200" b="1" dirty="0">
                <a:latin typeface="+mn-ea"/>
              </a:rPr>
              <a:t>1) </a:t>
            </a:r>
            <a:r>
              <a:rPr lang="ko-KR" altLang="en-US" sz="1200" b="1" dirty="0">
                <a:latin typeface="+mn-ea"/>
              </a:rPr>
              <a:t>사고발생 보고체계</a:t>
            </a:r>
            <a:endParaRPr lang="en-US" altLang="ko-KR" sz="1200" b="1" dirty="0">
              <a:latin typeface="+mn-ea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200" b="1" dirty="0">
                <a:latin typeface="+mn-ea"/>
              </a:rPr>
              <a:t>                - </a:t>
            </a:r>
            <a:r>
              <a:rPr lang="ko-KR" altLang="en-US" sz="1200" b="1" dirty="0">
                <a:latin typeface="+mn-ea"/>
              </a:rPr>
              <a:t>최초 발견자는 우리회사 관제센터에 사고내용 통보</a:t>
            </a:r>
            <a:endParaRPr lang="en-US" altLang="ko-KR" sz="1200" b="1" dirty="0">
              <a:latin typeface="+mn-ea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200" b="1" dirty="0">
                <a:latin typeface="+mn-ea"/>
              </a:rPr>
              <a:t>                - </a:t>
            </a:r>
            <a:r>
              <a:rPr lang="ko-KR" altLang="en-US" sz="1200" b="1" dirty="0">
                <a:latin typeface="+mn-ea"/>
              </a:rPr>
              <a:t>시공관리자는 협력회사 사용부서에게 관련 사실 통보</a:t>
            </a:r>
            <a:endParaRPr lang="en-US" altLang="ko-KR" sz="1200" b="1" dirty="0">
              <a:latin typeface="+mn-ea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b="1" dirty="0">
              <a:latin typeface="+mn-ea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b="1" dirty="0">
              <a:latin typeface="+mn-ea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b="1" dirty="0">
              <a:latin typeface="+mn-ea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b="1" dirty="0">
              <a:latin typeface="+mn-ea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b="1" dirty="0">
              <a:latin typeface="+mn-ea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b="1" dirty="0">
              <a:latin typeface="+mn-ea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b="1" dirty="0">
              <a:latin typeface="+mn-ea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b="1" dirty="0">
              <a:latin typeface="+mn-ea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200" b="1" dirty="0">
              <a:latin typeface="+mn-ea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200" b="1" dirty="0">
                <a:latin typeface="+mn-ea"/>
              </a:rPr>
              <a:t>             2) </a:t>
            </a:r>
            <a:r>
              <a:rPr lang="ko-KR" altLang="en-US" sz="1200" b="1" dirty="0">
                <a:latin typeface="+mn-ea"/>
              </a:rPr>
              <a:t>비상조직 및 관리방안</a:t>
            </a:r>
            <a:endParaRPr lang="en-US" altLang="ko-KR" sz="1200" b="1" dirty="0">
              <a:latin typeface="+mn-ea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500" b="1" dirty="0"/>
              <a:t>                 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500" b="1" dirty="0"/>
              <a:t>              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500" b="1" dirty="0"/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500" b="1" dirty="0"/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500" b="1" dirty="0"/>
              <a:t>            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15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</a:t>
            </a:r>
            <a:endParaRPr lang="en-US" altLang="ko-KR" sz="1500" b="1" noProof="0" dirty="0"/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1500" b="1" i="0" u="none" strike="noStrike" kern="1200" cap="none" spc="0" normalizeH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   </a:t>
            </a:r>
            <a:endParaRPr kumimoji="0" lang="en-US" altLang="ko-KR" sz="1500" b="1" i="0" u="none" strike="noStrike" kern="1200" cap="none" spc="0" normalizeH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500" b="1" baseline="0" dirty="0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8316E250-7EB5-6A20-B68E-ED92FEB64AD9}"/>
              </a:ext>
            </a:extLst>
          </p:cNvPr>
          <p:cNvSpPr/>
          <p:nvPr/>
        </p:nvSpPr>
        <p:spPr>
          <a:xfrm>
            <a:off x="1628252" y="1853867"/>
            <a:ext cx="7056784" cy="1729142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kumimoji="1" lang="ko-KR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FA2D3FF2-8D92-98FC-2BC0-7C956A310C0E}"/>
              </a:ext>
            </a:extLst>
          </p:cNvPr>
          <p:cNvSpPr/>
          <p:nvPr/>
        </p:nvSpPr>
        <p:spPr>
          <a:xfrm>
            <a:off x="2334578" y="2495205"/>
            <a:ext cx="1439920" cy="370622"/>
          </a:xfrm>
          <a:prstGeom prst="rect">
            <a:avLst/>
          </a:prstGeom>
          <a:solidFill>
            <a:srgbClr val="D4DEFA"/>
          </a:solidFill>
          <a:ln w="12700">
            <a:solidFill>
              <a:schemeClr val="accent1">
                <a:lumMod val="60000"/>
                <a:lumOff val="40000"/>
              </a:schemeClr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r>
              <a:rPr lang="ko-KR" altLang="en-US" sz="1000" b="1" dirty="0">
                <a:solidFill>
                  <a:prstClr val="black"/>
                </a:solidFill>
                <a:latin typeface="+mn-ea"/>
                <a:cs typeface="Tahoma" pitchFamily="34" charset="0"/>
              </a:rPr>
              <a:t>최초 발견자</a:t>
            </a:r>
            <a:endParaRPr lang="en-US" altLang="ko-KR" sz="1000" b="1" kern="1200" dirty="0">
              <a:solidFill>
                <a:prstClr val="black"/>
              </a:solidFill>
              <a:latin typeface="+mn-ea"/>
              <a:cs typeface="Tahoma" pitchFamily="34" charset="0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965100D8-5DB1-4893-DFD2-142B83B4BFB2}"/>
              </a:ext>
            </a:extLst>
          </p:cNvPr>
          <p:cNvSpPr/>
          <p:nvPr/>
        </p:nvSpPr>
        <p:spPr>
          <a:xfrm>
            <a:off x="4239578" y="2495205"/>
            <a:ext cx="1439920" cy="370622"/>
          </a:xfrm>
          <a:prstGeom prst="rect">
            <a:avLst/>
          </a:prstGeom>
          <a:solidFill>
            <a:srgbClr val="D4DEFA"/>
          </a:solidFill>
          <a:ln w="12700">
            <a:solidFill>
              <a:schemeClr val="accent1">
                <a:lumMod val="60000"/>
                <a:lumOff val="40000"/>
              </a:schemeClr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r>
              <a:rPr lang="ko-KR" altLang="en-US" sz="1000" b="1" dirty="0">
                <a:solidFill>
                  <a:prstClr val="black"/>
                </a:solidFill>
                <a:latin typeface="+mn-ea"/>
                <a:cs typeface="Tahoma" pitchFamily="34" charset="0"/>
              </a:rPr>
              <a:t>관제센터</a:t>
            </a:r>
            <a:endParaRPr lang="en-US" altLang="ko-KR" sz="1000" b="1" dirty="0">
              <a:solidFill>
                <a:prstClr val="black"/>
              </a:solidFill>
              <a:latin typeface="+mn-ea"/>
              <a:cs typeface="Tahoma" pitchFamily="34" charset="0"/>
            </a:endParaRPr>
          </a:p>
          <a:p>
            <a:pPr indent="-177800" algn="ctr" defTabSz="895350" rtl="0">
              <a:buSzPct val="120000"/>
            </a:pPr>
            <a:r>
              <a:rPr lang="en-US" altLang="ko-KR" sz="1000" b="1" kern="1200" dirty="0">
                <a:solidFill>
                  <a:prstClr val="black"/>
                </a:solidFill>
                <a:latin typeface="+mn-ea"/>
                <a:cs typeface="Tahoma" pitchFamily="34" charset="0"/>
              </a:rPr>
              <a:t>054-000-0000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12466217-1BA6-2D19-3299-A2500E1E7BD0}"/>
              </a:ext>
            </a:extLst>
          </p:cNvPr>
          <p:cNvSpPr/>
          <p:nvPr/>
        </p:nvSpPr>
        <p:spPr>
          <a:xfrm>
            <a:off x="4251455" y="3023798"/>
            <a:ext cx="1439920" cy="370622"/>
          </a:xfrm>
          <a:prstGeom prst="rect">
            <a:avLst/>
          </a:prstGeom>
          <a:solidFill>
            <a:srgbClr val="D4DEFA"/>
          </a:solidFill>
          <a:ln w="12700">
            <a:solidFill>
              <a:schemeClr val="accent1">
                <a:lumMod val="60000"/>
                <a:lumOff val="40000"/>
              </a:schemeClr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r>
              <a:rPr lang="ko-KR" altLang="en-US" sz="1000" b="1" kern="1200" dirty="0">
                <a:solidFill>
                  <a:prstClr val="black"/>
                </a:solidFill>
                <a:latin typeface="+mn-ea"/>
                <a:cs typeface="Tahoma" pitchFamily="34" charset="0"/>
              </a:rPr>
              <a:t>시공관리자</a:t>
            </a:r>
            <a:endParaRPr lang="en-US" altLang="ko-KR" sz="1000" b="1" kern="1200" dirty="0">
              <a:solidFill>
                <a:prstClr val="black"/>
              </a:solidFill>
              <a:latin typeface="+mn-ea"/>
              <a:cs typeface="Tahoma" pitchFamily="34" charset="0"/>
            </a:endParaRPr>
          </a:p>
          <a:p>
            <a:pPr indent="-177800" algn="ctr" defTabSz="895350" rtl="0">
              <a:buSzPct val="120000"/>
            </a:pPr>
            <a:r>
              <a:rPr lang="en-US" altLang="ko-KR" sz="1000" b="1" dirty="0">
                <a:solidFill>
                  <a:prstClr val="black"/>
                </a:solidFill>
                <a:latin typeface="+mn-ea"/>
                <a:cs typeface="Tahoma" pitchFamily="34" charset="0"/>
              </a:rPr>
              <a:t>010-0000-0000</a:t>
            </a:r>
            <a:endParaRPr lang="en-US" altLang="ko-KR" sz="1000" b="1" kern="1200" dirty="0">
              <a:solidFill>
                <a:prstClr val="black"/>
              </a:solidFill>
              <a:latin typeface="+mn-ea"/>
              <a:cs typeface="Tahoma" pitchFamily="34" charset="0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20B05632-4AF8-2F0E-BD7B-1FA4E95A9786}"/>
              </a:ext>
            </a:extLst>
          </p:cNvPr>
          <p:cNvSpPr/>
          <p:nvPr/>
        </p:nvSpPr>
        <p:spPr>
          <a:xfrm>
            <a:off x="4241930" y="1988336"/>
            <a:ext cx="1439920" cy="370622"/>
          </a:xfrm>
          <a:prstGeom prst="rect">
            <a:avLst/>
          </a:prstGeom>
          <a:solidFill>
            <a:srgbClr val="D4DEFA"/>
          </a:solidFill>
          <a:ln w="12700">
            <a:solidFill>
              <a:schemeClr val="accent1">
                <a:lumMod val="60000"/>
                <a:lumOff val="40000"/>
              </a:schemeClr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r>
              <a:rPr lang="en-US" altLang="ko-KR" sz="1000" b="1" dirty="0">
                <a:solidFill>
                  <a:prstClr val="black"/>
                </a:solidFill>
                <a:latin typeface="+mn-ea"/>
                <a:cs typeface="Tahoma" pitchFamily="34" charset="0"/>
              </a:rPr>
              <a:t>119 / </a:t>
            </a:r>
            <a:r>
              <a:rPr lang="ko-KR" altLang="en-US" sz="1000" b="1" dirty="0">
                <a:solidFill>
                  <a:prstClr val="black"/>
                </a:solidFill>
                <a:latin typeface="+mn-ea"/>
                <a:cs typeface="Tahoma" pitchFamily="34" charset="0"/>
              </a:rPr>
              <a:t>경찰서</a:t>
            </a:r>
            <a:endParaRPr lang="en-US" altLang="ko-KR" sz="1000" b="1" kern="1200" dirty="0">
              <a:solidFill>
                <a:prstClr val="black"/>
              </a:solidFill>
              <a:latin typeface="+mn-ea"/>
              <a:cs typeface="Tahoma" pitchFamily="34" charset="0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DCE04E5D-F85F-202C-2597-657FBDB189CF}"/>
              </a:ext>
            </a:extLst>
          </p:cNvPr>
          <p:cNvSpPr/>
          <p:nvPr/>
        </p:nvSpPr>
        <p:spPr>
          <a:xfrm>
            <a:off x="6238240" y="2495205"/>
            <a:ext cx="1661518" cy="370622"/>
          </a:xfrm>
          <a:prstGeom prst="rect">
            <a:avLst/>
          </a:prstGeom>
          <a:solidFill>
            <a:srgbClr val="D4DEFA"/>
          </a:solidFill>
          <a:ln w="12700">
            <a:solidFill>
              <a:schemeClr val="accent1">
                <a:lumMod val="60000"/>
                <a:lumOff val="40000"/>
              </a:schemeClr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r>
              <a:rPr lang="ko-KR" altLang="en-US" sz="1000" b="1" dirty="0">
                <a:solidFill>
                  <a:prstClr val="black"/>
                </a:solidFill>
                <a:latin typeface="+mn-ea"/>
                <a:cs typeface="Tahoma" pitchFamily="34" charset="0"/>
              </a:rPr>
              <a:t>협력회사 사용부서</a:t>
            </a:r>
            <a:endParaRPr lang="en-US" altLang="ko-KR" sz="1000" b="1" kern="1200" dirty="0">
              <a:solidFill>
                <a:prstClr val="black"/>
              </a:solidFill>
              <a:latin typeface="+mn-ea"/>
              <a:cs typeface="Tahoma" pitchFamily="34" charset="0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BEA64EE9-E84A-EA9A-151C-3F4CEA112C5B}"/>
              </a:ext>
            </a:extLst>
          </p:cNvPr>
          <p:cNvSpPr/>
          <p:nvPr/>
        </p:nvSpPr>
        <p:spPr>
          <a:xfrm>
            <a:off x="6241725" y="3023798"/>
            <a:ext cx="1669942" cy="370622"/>
          </a:xfrm>
          <a:prstGeom prst="rect">
            <a:avLst/>
          </a:prstGeom>
          <a:solidFill>
            <a:srgbClr val="D4DEFA"/>
          </a:solidFill>
          <a:ln w="12700">
            <a:solidFill>
              <a:schemeClr val="accent1">
                <a:lumMod val="60000"/>
                <a:lumOff val="40000"/>
              </a:schemeClr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r>
              <a:rPr lang="ko-KR" altLang="en-US" sz="1000" b="1" kern="1200" dirty="0">
                <a:solidFill>
                  <a:prstClr val="black"/>
                </a:solidFill>
                <a:latin typeface="+mn-ea"/>
                <a:cs typeface="Tahoma" pitchFamily="34" charset="0"/>
              </a:rPr>
              <a:t>협력회사 대표</a:t>
            </a:r>
            <a:endParaRPr lang="en-US" altLang="ko-KR" sz="1000" b="1" kern="1200" dirty="0">
              <a:solidFill>
                <a:prstClr val="black"/>
              </a:solidFill>
              <a:latin typeface="+mn-ea"/>
              <a:cs typeface="Tahoma" pitchFamily="34" charset="0"/>
            </a:endParaRPr>
          </a:p>
          <a:p>
            <a:pPr indent="-177800" algn="ctr" defTabSz="895350" rtl="0">
              <a:buSzPct val="120000"/>
            </a:pPr>
            <a:r>
              <a:rPr lang="en-US" altLang="ko-KR" sz="1000" b="1" dirty="0">
                <a:solidFill>
                  <a:prstClr val="black"/>
                </a:solidFill>
                <a:latin typeface="+mn-ea"/>
                <a:cs typeface="Tahoma" pitchFamily="34" charset="0"/>
              </a:rPr>
              <a:t>OR </a:t>
            </a:r>
            <a:r>
              <a:rPr lang="ko-KR" altLang="en-US" sz="1000" b="1" kern="1200" dirty="0">
                <a:solidFill>
                  <a:prstClr val="black"/>
                </a:solidFill>
                <a:latin typeface="+mn-ea"/>
                <a:cs typeface="Tahoma" pitchFamily="34" charset="0"/>
              </a:rPr>
              <a:t> 비상조직</a:t>
            </a:r>
            <a:endParaRPr lang="en-US" altLang="ko-KR" sz="1000" b="1" kern="1200" dirty="0">
              <a:solidFill>
                <a:prstClr val="black"/>
              </a:solidFill>
              <a:latin typeface="+mn-ea"/>
              <a:cs typeface="Tahoma" pitchFamily="34" charset="0"/>
            </a:endParaRPr>
          </a:p>
        </p:txBody>
      </p:sp>
      <p:sp>
        <p:nvSpPr>
          <p:cNvPr id="17" name="오른쪽 화살표 22">
            <a:extLst>
              <a:ext uri="{FF2B5EF4-FFF2-40B4-BE49-F238E27FC236}">
                <a16:creationId xmlns:a16="http://schemas.microsoft.com/office/drawing/2014/main" id="{A3066A8A-8B83-65B4-1657-F67263F7841F}"/>
              </a:ext>
            </a:extLst>
          </p:cNvPr>
          <p:cNvSpPr/>
          <p:nvPr/>
        </p:nvSpPr>
        <p:spPr>
          <a:xfrm rot="19538157">
            <a:off x="5824070" y="2820734"/>
            <a:ext cx="288032" cy="252028"/>
          </a:xfrm>
          <a:prstGeom prst="rightArrow">
            <a:avLst/>
          </a:prstGeom>
          <a:solidFill>
            <a:schemeClr val="accent4">
              <a:lumMod val="40000"/>
              <a:lumOff val="60000"/>
            </a:schemeClr>
          </a:solidFill>
          <a:ln w="31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kumimoji="1" lang="ko-KR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8" name="오른쪽 화살표 23">
            <a:extLst>
              <a:ext uri="{FF2B5EF4-FFF2-40B4-BE49-F238E27FC236}">
                <a16:creationId xmlns:a16="http://schemas.microsoft.com/office/drawing/2014/main" id="{EB417FA7-53FA-5B96-13C0-DC23D5305D56}"/>
              </a:ext>
            </a:extLst>
          </p:cNvPr>
          <p:cNvSpPr/>
          <p:nvPr/>
        </p:nvSpPr>
        <p:spPr>
          <a:xfrm>
            <a:off x="3894036" y="2554502"/>
            <a:ext cx="288032" cy="252028"/>
          </a:xfrm>
          <a:prstGeom prst="rightArrow">
            <a:avLst/>
          </a:prstGeom>
          <a:solidFill>
            <a:schemeClr val="accent4">
              <a:lumMod val="40000"/>
              <a:lumOff val="60000"/>
            </a:schemeClr>
          </a:solidFill>
          <a:ln w="31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kumimoji="1" lang="ko-KR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9" name="오른쪽 화살표 24">
            <a:extLst>
              <a:ext uri="{FF2B5EF4-FFF2-40B4-BE49-F238E27FC236}">
                <a16:creationId xmlns:a16="http://schemas.microsoft.com/office/drawing/2014/main" id="{BDF3FEE9-9FBB-1E58-214D-F2A622A26116}"/>
              </a:ext>
            </a:extLst>
          </p:cNvPr>
          <p:cNvSpPr/>
          <p:nvPr/>
        </p:nvSpPr>
        <p:spPr>
          <a:xfrm rot="19202088">
            <a:off x="3857712" y="2219284"/>
            <a:ext cx="288032" cy="252028"/>
          </a:xfrm>
          <a:prstGeom prst="rightArrow">
            <a:avLst/>
          </a:prstGeom>
          <a:solidFill>
            <a:schemeClr val="accent4">
              <a:lumMod val="40000"/>
              <a:lumOff val="60000"/>
            </a:schemeClr>
          </a:solidFill>
          <a:ln w="31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kumimoji="1" lang="ko-KR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0" name="오른쪽 화살표 25">
            <a:extLst>
              <a:ext uri="{FF2B5EF4-FFF2-40B4-BE49-F238E27FC236}">
                <a16:creationId xmlns:a16="http://schemas.microsoft.com/office/drawing/2014/main" id="{68A3AF62-1F0D-5605-7DF5-C6B29B9D9173}"/>
              </a:ext>
            </a:extLst>
          </p:cNvPr>
          <p:cNvSpPr/>
          <p:nvPr/>
        </p:nvSpPr>
        <p:spPr>
          <a:xfrm rot="2221889">
            <a:off x="3844315" y="2887964"/>
            <a:ext cx="288032" cy="252028"/>
          </a:xfrm>
          <a:prstGeom prst="rightArrow">
            <a:avLst/>
          </a:prstGeom>
          <a:solidFill>
            <a:schemeClr val="accent4">
              <a:lumMod val="40000"/>
              <a:lumOff val="60000"/>
            </a:schemeClr>
          </a:solidFill>
          <a:ln w="31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kumimoji="1" lang="ko-KR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1" name="오른쪽 화살표 26">
            <a:extLst>
              <a:ext uri="{FF2B5EF4-FFF2-40B4-BE49-F238E27FC236}">
                <a16:creationId xmlns:a16="http://schemas.microsoft.com/office/drawing/2014/main" id="{2988A50A-D8D8-3C70-7B12-B3162A896962}"/>
              </a:ext>
            </a:extLst>
          </p:cNvPr>
          <p:cNvSpPr/>
          <p:nvPr/>
        </p:nvSpPr>
        <p:spPr>
          <a:xfrm>
            <a:off x="5840348" y="3053940"/>
            <a:ext cx="288032" cy="252028"/>
          </a:xfrm>
          <a:prstGeom prst="rightArrow">
            <a:avLst/>
          </a:prstGeom>
          <a:solidFill>
            <a:schemeClr val="accent4">
              <a:lumMod val="40000"/>
              <a:lumOff val="60000"/>
            </a:schemeClr>
          </a:solidFill>
          <a:ln w="31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kumimoji="1" lang="ko-KR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F82F5B49-8BD2-5140-7B4D-646728D203D3}"/>
              </a:ext>
            </a:extLst>
          </p:cNvPr>
          <p:cNvSpPr/>
          <p:nvPr/>
        </p:nvSpPr>
        <p:spPr>
          <a:xfrm>
            <a:off x="1664244" y="4059261"/>
            <a:ext cx="7056784" cy="2696628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kumimoji="1" lang="ko-KR" altLang="en-US" sz="9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469AE99E-A7BD-57E5-D6CC-A1E1A1944622}"/>
              </a:ext>
            </a:extLst>
          </p:cNvPr>
          <p:cNvCxnSpPr>
            <a:cxnSpLocks/>
          </p:cNvCxnSpPr>
          <p:nvPr/>
        </p:nvCxnSpPr>
        <p:spPr>
          <a:xfrm>
            <a:off x="5084636" y="4303229"/>
            <a:ext cx="0" cy="1359411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8E21C76C-48DC-B495-1BE0-953BA106F7CE}"/>
              </a:ext>
            </a:extLst>
          </p:cNvPr>
          <p:cNvCxnSpPr/>
          <p:nvPr/>
        </p:nvCxnSpPr>
        <p:spPr>
          <a:xfrm>
            <a:off x="2593099" y="5721886"/>
            <a:ext cx="5040000" cy="0"/>
          </a:xfrm>
          <a:prstGeom prst="line">
            <a:avLst/>
          </a:prstGeom>
          <a:ln w="9525" cmpd="sng">
            <a:solidFill>
              <a:schemeClr val="accent1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96E1966F-6B4F-13FC-BDC1-C80FB1AD0114}"/>
              </a:ext>
            </a:extLst>
          </p:cNvPr>
          <p:cNvCxnSpPr/>
          <p:nvPr/>
        </p:nvCxnSpPr>
        <p:spPr>
          <a:xfrm>
            <a:off x="7640920" y="5721886"/>
            <a:ext cx="0" cy="21600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>
            <a:extLst>
              <a:ext uri="{FF2B5EF4-FFF2-40B4-BE49-F238E27FC236}">
                <a16:creationId xmlns:a16="http://schemas.microsoft.com/office/drawing/2014/main" id="{11B28D83-C2DA-2CE9-AB15-DA93AB8F2597}"/>
              </a:ext>
            </a:extLst>
          </p:cNvPr>
          <p:cNvCxnSpPr/>
          <p:nvPr/>
        </p:nvCxnSpPr>
        <p:spPr>
          <a:xfrm>
            <a:off x="2588739" y="5730116"/>
            <a:ext cx="0" cy="21600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D2E87AE7-E319-1F23-E263-AB597E2B1FBA}"/>
              </a:ext>
            </a:extLst>
          </p:cNvPr>
          <p:cNvSpPr/>
          <p:nvPr/>
        </p:nvSpPr>
        <p:spPr>
          <a:xfrm>
            <a:off x="4366892" y="4205166"/>
            <a:ext cx="1439920" cy="442834"/>
          </a:xfrm>
          <a:prstGeom prst="rect">
            <a:avLst/>
          </a:prstGeom>
          <a:solidFill>
            <a:srgbClr val="D4DEFA"/>
          </a:solidFill>
          <a:ln w="12700">
            <a:solidFill>
              <a:schemeClr val="accent1">
                <a:lumMod val="60000"/>
                <a:lumOff val="40000"/>
              </a:schemeClr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r>
              <a:rPr lang="ko-KR" altLang="en-US" sz="1000" b="1" dirty="0">
                <a:solidFill>
                  <a:prstClr val="black"/>
                </a:solidFill>
                <a:latin typeface="+mn-ea"/>
                <a:cs typeface="Tahoma" pitchFamily="34" charset="0"/>
              </a:rPr>
              <a:t>안전총괄책임자</a:t>
            </a:r>
            <a:endParaRPr lang="en-US" altLang="ko-KR" sz="1000" b="1" dirty="0">
              <a:solidFill>
                <a:prstClr val="black"/>
              </a:solidFill>
              <a:latin typeface="+mn-ea"/>
              <a:cs typeface="Tahoma" pitchFamily="34" charset="0"/>
            </a:endParaRPr>
          </a:p>
          <a:p>
            <a:pPr indent="-177800" algn="ctr" defTabSz="895350" rtl="0">
              <a:buSzPct val="120000"/>
            </a:pPr>
            <a:r>
              <a:rPr lang="en-US" altLang="ko-KR" sz="1000" b="1" kern="1200" dirty="0">
                <a:solidFill>
                  <a:prstClr val="black"/>
                </a:solidFill>
                <a:latin typeface="+mn-ea"/>
                <a:cs typeface="Tahoma" pitchFamily="34" charset="0"/>
              </a:rPr>
              <a:t>010-0000-0000</a:t>
            </a: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C2AF2725-3B53-714D-DB21-AF4DDFECAD65}"/>
              </a:ext>
            </a:extLst>
          </p:cNvPr>
          <p:cNvSpPr/>
          <p:nvPr/>
        </p:nvSpPr>
        <p:spPr>
          <a:xfrm>
            <a:off x="5878517" y="5213896"/>
            <a:ext cx="1439920" cy="389867"/>
          </a:xfrm>
          <a:prstGeom prst="rect">
            <a:avLst/>
          </a:prstGeom>
          <a:solidFill>
            <a:srgbClr val="D4DEFA"/>
          </a:solidFill>
          <a:ln w="12700">
            <a:solidFill>
              <a:schemeClr val="accent1">
                <a:lumMod val="60000"/>
                <a:lumOff val="40000"/>
              </a:schemeClr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r>
              <a:rPr lang="ko-KR" altLang="en-US" sz="1000" b="1" dirty="0">
                <a:solidFill>
                  <a:prstClr val="black"/>
                </a:solidFill>
                <a:latin typeface="+mn-ea"/>
                <a:cs typeface="Tahoma" pitchFamily="34" charset="0"/>
              </a:rPr>
              <a:t>현장소장</a:t>
            </a:r>
            <a:endParaRPr lang="en-US" altLang="ko-KR" sz="1000" b="1" dirty="0">
              <a:solidFill>
                <a:prstClr val="black"/>
              </a:solidFill>
              <a:latin typeface="+mn-ea"/>
              <a:cs typeface="Tahoma" pitchFamily="34" charset="0"/>
            </a:endParaRPr>
          </a:p>
          <a:p>
            <a:pPr indent="-177800" algn="ctr" defTabSz="895350" rtl="0">
              <a:buSzPct val="120000"/>
            </a:pPr>
            <a:r>
              <a:rPr lang="en-US" altLang="ko-KR" sz="1000" b="1" kern="1200" dirty="0">
                <a:solidFill>
                  <a:prstClr val="black"/>
                </a:solidFill>
                <a:latin typeface="+mn-ea"/>
                <a:cs typeface="Tahoma" pitchFamily="34" charset="0"/>
              </a:rPr>
              <a:t>010-0000-0000</a:t>
            </a: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8DFF4F80-7CD0-01B4-E498-88B38EA0A8BE}"/>
              </a:ext>
            </a:extLst>
          </p:cNvPr>
          <p:cNvSpPr/>
          <p:nvPr/>
        </p:nvSpPr>
        <p:spPr>
          <a:xfrm>
            <a:off x="4371340" y="4739380"/>
            <a:ext cx="1439920" cy="442834"/>
          </a:xfrm>
          <a:prstGeom prst="rect">
            <a:avLst/>
          </a:prstGeom>
          <a:solidFill>
            <a:srgbClr val="D4DEFA"/>
          </a:solidFill>
          <a:ln w="12700">
            <a:solidFill>
              <a:schemeClr val="accent1">
                <a:lumMod val="60000"/>
                <a:lumOff val="40000"/>
              </a:schemeClr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r>
              <a:rPr lang="ko-KR" altLang="en-US" sz="1000" b="1" dirty="0">
                <a:solidFill>
                  <a:prstClr val="black"/>
                </a:solidFill>
                <a:latin typeface="+mn-ea"/>
                <a:cs typeface="Tahoma" pitchFamily="34" charset="0"/>
              </a:rPr>
              <a:t>시공관리자</a:t>
            </a:r>
            <a:endParaRPr lang="en-US" altLang="ko-KR" sz="1000" b="1" dirty="0">
              <a:solidFill>
                <a:prstClr val="black"/>
              </a:solidFill>
              <a:latin typeface="+mn-ea"/>
              <a:cs typeface="Tahoma" pitchFamily="34" charset="0"/>
            </a:endParaRPr>
          </a:p>
          <a:p>
            <a:pPr indent="-177800" algn="ctr" defTabSz="895350" rtl="0">
              <a:buSzPct val="120000"/>
            </a:pPr>
            <a:r>
              <a:rPr lang="en-US" altLang="ko-KR" sz="1000" b="1" kern="1200" dirty="0">
                <a:solidFill>
                  <a:prstClr val="black"/>
                </a:solidFill>
                <a:latin typeface="+mn-ea"/>
                <a:cs typeface="Tahoma" pitchFamily="34" charset="0"/>
              </a:rPr>
              <a:t>010-0000-0000</a:t>
            </a: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8764B598-3DED-71F1-2889-A41771087333}"/>
              </a:ext>
            </a:extLst>
          </p:cNvPr>
          <p:cNvSpPr/>
          <p:nvPr/>
        </p:nvSpPr>
        <p:spPr>
          <a:xfrm>
            <a:off x="6928269" y="5950772"/>
            <a:ext cx="1439920" cy="260943"/>
          </a:xfrm>
          <a:prstGeom prst="rect">
            <a:avLst/>
          </a:prstGeom>
          <a:solidFill>
            <a:srgbClr val="D4DEFA"/>
          </a:solidFill>
          <a:ln w="12700">
            <a:solidFill>
              <a:schemeClr val="accent1">
                <a:lumMod val="60000"/>
                <a:lumOff val="40000"/>
              </a:schemeClr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r>
              <a:rPr lang="ko-KR" altLang="en-US" sz="1000" b="1" dirty="0" err="1">
                <a:solidFill>
                  <a:prstClr val="black"/>
                </a:solidFill>
                <a:latin typeface="+mn-ea"/>
                <a:cs typeface="Tahoma" pitchFamily="34" charset="0"/>
              </a:rPr>
              <a:t>통제반</a:t>
            </a:r>
            <a:endParaRPr lang="en-US" altLang="ko-KR" sz="1000" b="1" kern="1200" dirty="0">
              <a:solidFill>
                <a:prstClr val="black"/>
              </a:solidFill>
              <a:latin typeface="+mn-ea"/>
              <a:cs typeface="Tahoma" pitchFamily="34" charset="0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F98D82C8-28AD-2D76-82EB-7FC7CED92F03}"/>
              </a:ext>
            </a:extLst>
          </p:cNvPr>
          <p:cNvSpPr/>
          <p:nvPr/>
        </p:nvSpPr>
        <p:spPr>
          <a:xfrm>
            <a:off x="4362646" y="5950772"/>
            <a:ext cx="1439920" cy="260943"/>
          </a:xfrm>
          <a:prstGeom prst="rect">
            <a:avLst/>
          </a:prstGeom>
          <a:solidFill>
            <a:srgbClr val="D4DEFA"/>
          </a:solidFill>
          <a:ln w="12700">
            <a:solidFill>
              <a:schemeClr val="accent1">
                <a:lumMod val="60000"/>
                <a:lumOff val="40000"/>
              </a:schemeClr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r>
              <a:rPr lang="ko-KR" altLang="en-US" sz="1000" b="1" dirty="0" err="1">
                <a:solidFill>
                  <a:prstClr val="black"/>
                </a:solidFill>
                <a:latin typeface="+mn-ea"/>
                <a:cs typeface="Tahoma" pitchFamily="34" charset="0"/>
              </a:rPr>
              <a:t>복구반</a:t>
            </a:r>
            <a:endParaRPr lang="en-US" altLang="ko-KR" sz="1000" b="1" kern="1200" dirty="0">
              <a:solidFill>
                <a:prstClr val="black"/>
              </a:solidFill>
              <a:latin typeface="+mn-ea"/>
              <a:cs typeface="Tahoma" pitchFamily="34" charset="0"/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7791B88B-1E4C-E5DF-3730-69A31E4C2CA8}"/>
              </a:ext>
            </a:extLst>
          </p:cNvPr>
          <p:cNvSpPr/>
          <p:nvPr/>
        </p:nvSpPr>
        <p:spPr>
          <a:xfrm>
            <a:off x="1877378" y="5944125"/>
            <a:ext cx="1439920" cy="260943"/>
          </a:xfrm>
          <a:prstGeom prst="rect">
            <a:avLst/>
          </a:prstGeom>
          <a:solidFill>
            <a:srgbClr val="D4DEFA"/>
          </a:solidFill>
          <a:ln w="12700">
            <a:solidFill>
              <a:schemeClr val="accent1">
                <a:lumMod val="60000"/>
                <a:lumOff val="40000"/>
              </a:schemeClr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r>
              <a:rPr lang="ko-KR" altLang="en-US" sz="1000" b="1" dirty="0">
                <a:solidFill>
                  <a:prstClr val="black"/>
                </a:solidFill>
                <a:latin typeface="+mn-ea"/>
                <a:cs typeface="Tahoma" pitchFamily="34" charset="0"/>
              </a:rPr>
              <a:t>사고 조사반</a:t>
            </a:r>
            <a:endParaRPr lang="en-US" altLang="ko-KR" sz="1000" b="1" dirty="0">
              <a:solidFill>
                <a:prstClr val="black"/>
              </a:solidFill>
              <a:latin typeface="+mn-ea"/>
              <a:cs typeface="Tahoma" pitchFamily="34" charset="0"/>
            </a:endParaRPr>
          </a:p>
        </p:txBody>
      </p:sp>
      <p:cxnSp>
        <p:nvCxnSpPr>
          <p:cNvPr id="33" name="직선 연결선 32">
            <a:extLst>
              <a:ext uri="{FF2B5EF4-FFF2-40B4-BE49-F238E27FC236}">
                <a16:creationId xmlns:a16="http://schemas.microsoft.com/office/drawing/2014/main" id="{A3412FE5-F482-D1A6-3DE2-FCD503E3476E}"/>
              </a:ext>
            </a:extLst>
          </p:cNvPr>
          <p:cNvCxnSpPr/>
          <p:nvPr/>
        </p:nvCxnSpPr>
        <p:spPr>
          <a:xfrm>
            <a:off x="5084636" y="5662640"/>
            <a:ext cx="0" cy="28800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>
            <a:extLst>
              <a:ext uri="{FF2B5EF4-FFF2-40B4-BE49-F238E27FC236}">
                <a16:creationId xmlns:a16="http://schemas.microsoft.com/office/drawing/2014/main" id="{9B0C14BD-49B1-3BED-85B3-77C6259E2631}"/>
              </a:ext>
            </a:extLst>
          </p:cNvPr>
          <p:cNvCxnSpPr>
            <a:cxnSpLocks/>
          </p:cNvCxnSpPr>
          <p:nvPr/>
        </p:nvCxnSpPr>
        <p:spPr>
          <a:xfrm>
            <a:off x="5084636" y="5501575"/>
            <a:ext cx="793881" cy="0"/>
          </a:xfrm>
          <a:prstGeom prst="line">
            <a:avLst/>
          </a:prstGeom>
          <a:ln w="9525" cmpd="sng">
            <a:solidFill>
              <a:schemeClr val="accent1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197C2F26-820A-805C-EA3D-9C41E9A26072}"/>
              </a:ext>
            </a:extLst>
          </p:cNvPr>
          <p:cNvSpPr txBox="1"/>
          <p:nvPr/>
        </p:nvSpPr>
        <p:spPr>
          <a:xfrm>
            <a:off x="1877377" y="6303661"/>
            <a:ext cx="161476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7313" indent="-87313">
              <a:buFont typeface="Arial" panose="020B0604020202020204" pitchFamily="34" charset="0"/>
              <a:buChar char="•"/>
            </a:pPr>
            <a:r>
              <a:rPr lang="ko-KR" altLang="en-US" sz="900"/>
              <a:t>역할 작성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F9B57D7C-D5E7-7E9A-3F7C-BF5FDF24A9B0}"/>
              </a:ext>
            </a:extLst>
          </p:cNvPr>
          <p:cNvSpPr txBox="1"/>
          <p:nvPr/>
        </p:nvSpPr>
        <p:spPr>
          <a:xfrm>
            <a:off x="4369604" y="6303661"/>
            <a:ext cx="161476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7313" indent="-87313">
              <a:buFont typeface="Arial" panose="020B0604020202020204" pitchFamily="34" charset="0"/>
              <a:buChar char="•"/>
            </a:pPr>
            <a:r>
              <a:rPr lang="ko-KR" altLang="en-US" sz="900"/>
              <a:t>역할 작성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3DA30129-A5B5-4EE8-9BF6-376328CC50BA}"/>
              </a:ext>
            </a:extLst>
          </p:cNvPr>
          <p:cNvSpPr txBox="1"/>
          <p:nvPr/>
        </p:nvSpPr>
        <p:spPr>
          <a:xfrm>
            <a:off x="6928269" y="6303661"/>
            <a:ext cx="161476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7313" indent="-87313">
              <a:buFont typeface="Arial" panose="020B0604020202020204" pitchFamily="34" charset="0"/>
              <a:buChar char="•"/>
            </a:pPr>
            <a:r>
              <a:rPr lang="ko-KR" altLang="en-US" sz="900" dirty="0"/>
              <a:t>역할 작성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0D8C432E-9D4A-7943-0A12-959CF07D317F}"/>
              </a:ext>
            </a:extLst>
          </p:cNvPr>
          <p:cNvSpPr txBox="1"/>
          <p:nvPr/>
        </p:nvSpPr>
        <p:spPr>
          <a:xfrm>
            <a:off x="7355033" y="5183391"/>
            <a:ext cx="161476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7313" indent="-87313">
              <a:buFont typeface="Arial" panose="020B0604020202020204" pitchFamily="34" charset="0"/>
              <a:buChar char="•"/>
            </a:pPr>
            <a:r>
              <a:rPr lang="ko-KR" altLang="en-US" sz="900" dirty="0"/>
              <a:t>역할 작성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4BEA0E4-F521-D9AA-07F4-20E29B89CEBE}"/>
              </a:ext>
            </a:extLst>
          </p:cNvPr>
          <p:cNvSpPr txBox="1"/>
          <p:nvPr/>
        </p:nvSpPr>
        <p:spPr>
          <a:xfrm>
            <a:off x="5791097" y="4235277"/>
            <a:ext cx="161476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7313" indent="-87313">
              <a:buFont typeface="Arial" panose="020B0604020202020204" pitchFamily="34" charset="0"/>
              <a:buChar char="•"/>
            </a:pPr>
            <a:r>
              <a:rPr lang="ko-KR" altLang="en-US" sz="900" dirty="0"/>
              <a:t>역할 작성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5E7AA01E-3134-59F5-E4F3-9A5C82411C4B}"/>
              </a:ext>
            </a:extLst>
          </p:cNvPr>
          <p:cNvSpPr txBox="1"/>
          <p:nvPr/>
        </p:nvSpPr>
        <p:spPr>
          <a:xfrm>
            <a:off x="5791097" y="4739380"/>
            <a:ext cx="161476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7313" indent="-87313">
              <a:buFont typeface="Arial" panose="020B0604020202020204" pitchFamily="34" charset="0"/>
              <a:buChar char="•"/>
            </a:pPr>
            <a:r>
              <a:rPr lang="ko-KR" altLang="en-US" sz="900" dirty="0"/>
              <a:t>역할 작성</a:t>
            </a:r>
          </a:p>
        </p:txBody>
      </p:sp>
    </p:spTree>
    <p:extLst>
      <p:ext uri="{BB962C8B-B14F-4D97-AF65-F5344CB8AC3E}">
        <p14:creationId xmlns:p14="http://schemas.microsoft.com/office/powerpoint/2010/main" val="30662533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1D419BFB-20E4-56DE-0429-C704E0D565D6}"/>
              </a:ext>
            </a:extLst>
          </p:cNvPr>
          <p:cNvCxnSpPr/>
          <p:nvPr/>
        </p:nvCxnSpPr>
        <p:spPr>
          <a:xfrm>
            <a:off x="0" y="584684"/>
            <a:ext cx="9906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4C28430E-2AC0-2B16-C147-2367BB91403E}"/>
              </a:ext>
            </a:extLst>
          </p:cNvPr>
          <p:cNvSpPr txBox="1"/>
          <p:nvPr/>
        </p:nvSpPr>
        <p:spPr>
          <a:xfrm>
            <a:off x="128465" y="36002"/>
            <a:ext cx="8576264" cy="548682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defTabSz="957816">
              <a:spcBef>
                <a:spcPct val="0"/>
              </a:spcBef>
              <a:defRPr/>
            </a:pP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 Unicode MS" pitchFamily="50" charset="-127"/>
              </a:rPr>
              <a:t>6. </a:t>
            </a:r>
            <a:r>
              <a:rPr lang="ko-KR" altLang="en-US" sz="2000" b="1" dirty="0"/>
              <a:t>위험성평가 및 작업중 </a:t>
            </a:r>
            <a:r>
              <a:rPr lang="en-US" altLang="ko-KR" sz="2000" b="1" dirty="0"/>
              <a:t>SHE </a:t>
            </a:r>
            <a:r>
              <a:rPr lang="ko-KR" altLang="en-US" sz="2000" b="1" dirty="0"/>
              <a:t>확보 계획</a:t>
            </a:r>
            <a:endParaRPr lang="en-US" altLang="ko-KR" sz="2000" b="1" dirty="0"/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862BC3F8-8C24-F913-A182-75DA293EC6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5394093"/>
              </p:ext>
            </p:extLst>
          </p:nvPr>
        </p:nvGraphicFramePr>
        <p:xfrm>
          <a:off x="486889" y="1271107"/>
          <a:ext cx="9132121" cy="5550893"/>
        </p:xfrm>
        <a:graphic>
          <a:graphicData uri="http://schemas.openxmlformats.org/drawingml/2006/table">
            <a:tbl>
              <a:tblPr/>
              <a:tblGrid>
                <a:gridCol w="6007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231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08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08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9085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9085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9085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9085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29085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29085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290859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290859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290859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290859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290859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290859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290859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290859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290859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290859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  <a:gridCol w="290859">
                  <a:extLst>
                    <a:ext uri="{9D8B030D-6E8A-4147-A177-3AD203B41FA5}">
                      <a16:colId xmlns:a16="http://schemas.microsoft.com/office/drawing/2014/main" val="20020"/>
                    </a:ext>
                  </a:extLst>
                </a:gridCol>
                <a:gridCol w="1181952">
                  <a:extLst>
                    <a:ext uri="{9D8B030D-6E8A-4147-A177-3AD203B41FA5}">
                      <a16:colId xmlns:a16="http://schemas.microsoft.com/office/drawing/2014/main" val="20021"/>
                    </a:ext>
                  </a:extLst>
                </a:gridCol>
              </a:tblGrid>
              <a:tr h="375524"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공  사  명</a:t>
                      </a: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0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algn="ctr"/>
                      <a:r>
                        <a:rPr lang="en-US" altLang="ko-KR" sz="1200" b="1" dirty="0">
                          <a:solidFill>
                            <a:prstClr val="black"/>
                          </a:solidFill>
                        </a:rPr>
                        <a:t>OOOOOOOOOOO</a:t>
                      </a:r>
                      <a:r>
                        <a:rPr lang="ko-KR" altLang="en-US" sz="1200" b="1" dirty="0">
                          <a:solidFill>
                            <a:prstClr val="black"/>
                          </a:solidFill>
                        </a:rPr>
                        <a:t> 작업</a:t>
                      </a:r>
                      <a:endParaRPr lang="en-US" altLang="ko-KR" sz="1200" b="1" dirty="0">
                        <a:solidFill>
                          <a:prstClr val="black"/>
                        </a:solidFill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5124"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업  체  명</a:t>
                      </a: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0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㈜</a:t>
                      </a:r>
                      <a:r>
                        <a:rPr kumimoji="0" lang="ko-KR" alt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ㅇㅇㅇㅇㅇ</a:t>
                      </a:r>
                      <a:endParaRPr kumimoji="0" lang="ko-KR" alt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5124">
                <a:tc row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굴림" panose="020B0600000101010101" pitchFamily="50" charset="-127"/>
                        </a:rPr>
                        <a:t>No</a:t>
                      </a: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공사내용</a:t>
                      </a: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19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일        정 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착공일부터 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00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일 소요예정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) </a:t>
                      </a: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anose="020B0609000101010101" pitchFamily="49" charset="-127"/>
                          <a:ea typeface="맑은 고딕" panose="020B0503020000020004" pitchFamily="50" charset="-127"/>
                        </a:rPr>
                        <a:t>합계</a:t>
                      </a: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512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2/14</a:t>
                      </a: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  <a:cs typeface="+mn-cs"/>
                        </a:rPr>
                        <a:t>2/15</a:t>
                      </a: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  <a:cs typeface="+mn-cs"/>
                        </a:rPr>
                        <a:t>2/16</a:t>
                      </a: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2/17</a:t>
                      </a: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2/19</a:t>
                      </a: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2/21</a:t>
                      </a: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2/24</a:t>
                      </a: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2/27</a:t>
                      </a: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3/1</a:t>
                      </a: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3/4</a:t>
                      </a: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3/7</a:t>
                      </a: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3/9</a:t>
                      </a: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3/11</a:t>
                      </a: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3/13</a:t>
                      </a: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3/14</a:t>
                      </a: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3/15</a:t>
                      </a: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3/16</a:t>
                      </a: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3/17</a:t>
                      </a: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3/18</a:t>
                      </a: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41617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현장확인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75419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작업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자재준비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75419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3</a:t>
                      </a: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OOOOO</a:t>
                      </a: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3298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OOOOO</a:t>
                      </a: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3298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5</a:t>
                      </a: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OOOOO</a:t>
                      </a: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75419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7</a:t>
                      </a: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OOOO</a:t>
                      </a:r>
                      <a:endParaRPr kumimoji="0" lang="ko-KR" alt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616155">
                <a:tc gridSpan="2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* 특기사항 </a:t>
                      </a:r>
                      <a:r>
                        <a:rPr kumimoji="0" lang="en-US" altLang="ko-KR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민원 천재지변 등에 따른 일정 변경 가능성 有</a:t>
                      </a:r>
                    </a:p>
                  </a:txBody>
                  <a:tcPr marL="5549" marR="5549" marT="5549" marB="0" anchor="ctr" horzOverflow="overflow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체" panose="020B0609000101010101" pitchFamily="49" charset="-127"/>
                        <a:ea typeface="맑은 고딕" panose="020B0503020000020004" pitchFamily="50" charset="-127"/>
                      </a:endParaRPr>
                    </a:p>
                  </a:txBody>
                  <a:tcPr marL="5549" marR="5549" marT="5549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3" name="텍스트 개체 틀 4">
            <a:extLst>
              <a:ext uri="{FF2B5EF4-FFF2-40B4-BE49-F238E27FC236}">
                <a16:creationId xmlns:a16="http://schemas.microsoft.com/office/drawing/2014/main" id="{C0035DB3-5503-9AF1-6DF3-1CFE548DC160}"/>
              </a:ext>
            </a:extLst>
          </p:cNvPr>
          <p:cNvSpPr txBox="1">
            <a:spLocks/>
          </p:cNvSpPr>
          <p:nvPr/>
        </p:nvSpPr>
        <p:spPr>
          <a:xfrm>
            <a:off x="286990" y="819621"/>
            <a:ext cx="2625151" cy="405568"/>
          </a:xfrm>
          <a:prstGeom prst="rect">
            <a:avLst/>
          </a:prstGeom>
        </p:spPr>
        <p:txBody>
          <a:bodyPr/>
          <a:lstStyle/>
          <a:p>
            <a:pPr marL="88900" marR="0" lvl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▣ 작업 공정표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1500" b="1" dirty="0"/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500" b="1" dirty="0"/>
              <a:t>            </a:t>
            </a:r>
            <a:endParaRPr kumimoji="0" lang="en-US" altLang="ko-KR" sz="1500" b="1" i="0" u="none" strike="noStrike" kern="1200" cap="none" spc="0" normalizeH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500" b="1" dirty="0"/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14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971664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1D419BFB-20E4-56DE-0429-C704E0D565D6}"/>
              </a:ext>
            </a:extLst>
          </p:cNvPr>
          <p:cNvCxnSpPr/>
          <p:nvPr/>
        </p:nvCxnSpPr>
        <p:spPr>
          <a:xfrm>
            <a:off x="0" y="584684"/>
            <a:ext cx="9906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4C28430E-2AC0-2B16-C147-2367BB91403E}"/>
              </a:ext>
            </a:extLst>
          </p:cNvPr>
          <p:cNvSpPr txBox="1"/>
          <p:nvPr/>
        </p:nvSpPr>
        <p:spPr>
          <a:xfrm>
            <a:off x="128465" y="36002"/>
            <a:ext cx="8576264" cy="548682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defTabSz="957816">
              <a:spcBef>
                <a:spcPct val="0"/>
              </a:spcBef>
              <a:defRPr/>
            </a:pP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 Unicode MS" pitchFamily="50" charset="-127"/>
              </a:rPr>
              <a:t>6. </a:t>
            </a:r>
            <a:r>
              <a:rPr lang="ko-KR" altLang="en-US" sz="2000" b="1" dirty="0"/>
              <a:t>위험성평가 및 작업중 </a:t>
            </a:r>
            <a:r>
              <a:rPr lang="en-US" altLang="ko-KR" sz="2000" b="1" dirty="0"/>
              <a:t>SHE </a:t>
            </a:r>
            <a:r>
              <a:rPr lang="ko-KR" altLang="en-US" sz="2000" b="1" dirty="0"/>
              <a:t>확보 계획</a:t>
            </a:r>
            <a:endParaRPr lang="en-US" altLang="ko-KR" sz="2000" b="1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68456128-B986-2217-DC6F-9E19D8DCB6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6464947"/>
              </p:ext>
            </p:extLst>
          </p:nvPr>
        </p:nvGraphicFramePr>
        <p:xfrm>
          <a:off x="461818" y="1225189"/>
          <a:ext cx="9070108" cy="466436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25525">
                  <a:extLst>
                    <a:ext uri="{9D8B030D-6E8A-4147-A177-3AD203B41FA5}">
                      <a16:colId xmlns:a16="http://schemas.microsoft.com/office/drawing/2014/main" val="3340314977"/>
                    </a:ext>
                  </a:extLst>
                </a:gridCol>
                <a:gridCol w="777896">
                  <a:extLst>
                    <a:ext uri="{9D8B030D-6E8A-4147-A177-3AD203B41FA5}">
                      <a16:colId xmlns:a16="http://schemas.microsoft.com/office/drawing/2014/main" val="4140926549"/>
                    </a:ext>
                  </a:extLst>
                </a:gridCol>
                <a:gridCol w="1413670">
                  <a:extLst>
                    <a:ext uri="{9D8B030D-6E8A-4147-A177-3AD203B41FA5}">
                      <a16:colId xmlns:a16="http://schemas.microsoft.com/office/drawing/2014/main" val="3055325619"/>
                    </a:ext>
                  </a:extLst>
                </a:gridCol>
                <a:gridCol w="1377132">
                  <a:extLst>
                    <a:ext uri="{9D8B030D-6E8A-4147-A177-3AD203B41FA5}">
                      <a16:colId xmlns:a16="http://schemas.microsoft.com/office/drawing/2014/main" val="2470382634"/>
                    </a:ext>
                  </a:extLst>
                </a:gridCol>
                <a:gridCol w="344841">
                  <a:extLst>
                    <a:ext uri="{9D8B030D-6E8A-4147-A177-3AD203B41FA5}">
                      <a16:colId xmlns:a16="http://schemas.microsoft.com/office/drawing/2014/main" val="3162415223"/>
                    </a:ext>
                  </a:extLst>
                </a:gridCol>
                <a:gridCol w="342836">
                  <a:extLst>
                    <a:ext uri="{9D8B030D-6E8A-4147-A177-3AD203B41FA5}">
                      <a16:colId xmlns:a16="http://schemas.microsoft.com/office/drawing/2014/main" val="3293529436"/>
                    </a:ext>
                  </a:extLst>
                </a:gridCol>
                <a:gridCol w="360879">
                  <a:extLst>
                    <a:ext uri="{9D8B030D-6E8A-4147-A177-3AD203B41FA5}">
                      <a16:colId xmlns:a16="http://schemas.microsoft.com/office/drawing/2014/main" val="620115015"/>
                    </a:ext>
                  </a:extLst>
                </a:gridCol>
                <a:gridCol w="1269094">
                  <a:extLst>
                    <a:ext uri="{9D8B030D-6E8A-4147-A177-3AD203B41FA5}">
                      <a16:colId xmlns:a16="http://schemas.microsoft.com/office/drawing/2014/main" val="3254807004"/>
                    </a:ext>
                  </a:extLst>
                </a:gridCol>
                <a:gridCol w="360879">
                  <a:extLst>
                    <a:ext uri="{9D8B030D-6E8A-4147-A177-3AD203B41FA5}">
                      <a16:colId xmlns:a16="http://schemas.microsoft.com/office/drawing/2014/main" val="2860715550"/>
                    </a:ext>
                  </a:extLst>
                </a:gridCol>
                <a:gridCol w="360879">
                  <a:extLst>
                    <a:ext uri="{9D8B030D-6E8A-4147-A177-3AD203B41FA5}">
                      <a16:colId xmlns:a16="http://schemas.microsoft.com/office/drawing/2014/main" val="3756878112"/>
                    </a:ext>
                  </a:extLst>
                </a:gridCol>
                <a:gridCol w="360879">
                  <a:extLst>
                    <a:ext uri="{9D8B030D-6E8A-4147-A177-3AD203B41FA5}">
                      <a16:colId xmlns:a16="http://schemas.microsoft.com/office/drawing/2014/main" val="1477185408"/>
                    </a:ext>
                  </a:extLst>
                </a:gridCol>
                <a:gridCol w="561369">
                  <a:extLst>
                    <a:ext uri="{9D8B030D-6E8A-4147-A177-3AD203B41FA5}">
                      <a16:colId xmlns:a16="http://schemas.microsoft.com/office/drawing/2014/main" val="4017538114"/>
                    </a:ext>
                  </a:extLst>
                </a:gridCol>
                <a:gridCol w="571393">
                  <a:extLst>
                    <a:ext uri="{9D8B030D-6E8A-4147-A177-3AD203B41FA5}">
                      <a16:colId xmlns:a16="http://schemas.microsoft.com/office/drawing/2014/main" val="4256952205"/>
                    </a:ext>
                  </a:extLst>
                </a:gridCol>
                <a:gridCol w="342836">
                  <a:extLst>
                    <a:ext uri="{9D8B030D-6E8A-4147-A177-3AD203B41FA5}">
                      <a16:colId xmlns:a16="http://schemas.microsoft.com/office/drawing/2014/main" val="3082423260"/>
                    </a:ext>
                  </a:extLst>
                </a:gridCol>
              </a:tblGrid>
              <a:tr h="347488">
                <a:tc rowSpan="2" gridSpan="3">
                  <a:txBody>
                    <a:bodyPr/>
                    <a:lstStyle/>
                    <a:p>
                      <a:pPr algn="l" fontAlgn="ctr"/>
                      <a:r>
                        <a:rPr lang="ko-KR" altLang="en-US" sz="8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  작업공정명 </a:t>
                      </a:r>
                      <a:r>
                        <a:rPr lang="en-US" altLang="ko-KR" sz="8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: </a:t>
                      </a:r>
                      <a:endParaRPr lang="ko-KR" altLang="en-US" sz="7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gridSpan="8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　위험성평가</a:t>
                      </a:r>
                      <a:endParaRPr lang="ko-KR" altLang="en-US" sz="7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ko-KR" altLang="en-US" sz="800" b="1" u="none" strike="noStrike" dirty="0">
                          <a:effectLst/>
                        </a:rPr>
                        <a:t>  평가일자 </a:t>
                      </a:r>
                      <a:r>
                        <a:rPr lang="en-US" altLang="ko-KR" sz="800" b="1" u="none" strike="noStrike" dirty="0">
                          <a:effectLst/>
                        </a:rPr>
                        <a:t>: </a:t>
                      </a:r>
                      <a:endParaRPr lang="en-US" altLang="ko-KR" sz="8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9239093"/>
                  </a:ext>
                </a:extLst>
              </a:tr>
              <a:tr h="347488"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ko-KR" altLang="en-US" sz="8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  평가자 </a:t>
                      </a:r>
                      <a:r>
                        <a:rPr lang="en-US" altLang="ko-KR" sz="8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: </a:t>
                      </a:r>
                      <a:endParaRPr lang="ko-KR" altLang="en-US" sz="7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8335301"/>
                  </a:ext>
                </a:extLst>
              </a:tr>
              <a:tr h="34748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u="none" strike="noStrike">
                          <a:solidFill>
                            <a:sysClr val="windowText" lastClr="000000"/>
                          </a:solidFill>
                          <a:effectLst/>
                        </a:rPr>
                        <a:t>세부작업내용</a:t>
                      </a:r>
                      <a:endParaRPr lang="ko-KR" altLang="en-US" sz="700" b="1" i="0" u="none" strike="noStrike">
                        <a:solidFill>
                          <a:sysClr val="windowText" lastClr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u="none" strike="noStrike">
                          <a:solidFill>
                            <a:sysClr val="windowText" lastClr="000000"/>
                          </a:solidFill>
                          <a:effectLst/>
                        </a:rPr>
                        <a:t>유해 위험요인 파악</a:t>
                      </a:r>
                      <a:endParaRPr lang="ko-KR" altLang="en-US" sz="700" b="1" i="0" u="none" strike="noStrike">
                        <a:solidFill>
                          <a:sysClr val="windowText" lastClr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현재의 안전보건 조치</a:t>
                      </a:r>
                      <a:endParaRPr lang="ko-KR" altLang="en-US" sz="7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위험성</a:t>
                      </a:r>
                      <a:endParaRPr lang="ko-KR" altLang="en-US" sz="7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위험성 감소대책</a:t>
                      </a:r>
                      <a:endParaRPr lang="ko-KR" altLang="en-US" sz="7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u="none" strike="noStrike">
                          <a:solidFill>
                            <a:sysClr val="windowText" lastClr="000000"/>
                          </a:solidFill>
                          <a:effectLst/>
                        </a:rPr>
                        <a:t>개선후 위험성</a:t>
                      </a:r>
                      <a:endParaRPr lang="ko-KR" altLang="en-US" sz="700" b="1" i="0" u="none" strike="noStrike">
                        <a:solidFill>
                          <a:sysClr val="windowText" lastClr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개선 예정일</a:t>
                      </a:r>
                      <a:endParaRPr lang="ko-KR" altLang="en-US" sz="7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완료일</a:t>
                      </a:r>
                      <a:endParaRPr lang="ko-KR" altLang="en-US" sz="7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담당자</a:t>
                      </a:r>
                      <a:endParaRPr lang="ko-KR" altLang="en-US" sz="7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4573890"/>
                  </a:ext>
                </a:extLst>
              </a:tr>
              <a:tr h="34748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u="none" strike="noStrike">
                          <a:solidFill>
                            <a:sysClr val="windowText" lastClr="000000"/>
                          </a:solidFill>
                          <a:effectLst/>
                        </a:rPr>
                        <a:t>위험 분류</a:t>
                      </a:r>
                      <a:endParaRPr lang="ko-KR" altLang="en-US" sz="700" b="1" i="0" u="none" strike="noStrike">
                        <a:solidFill>
                          <a:sysClr val="windowText" lastClr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u="none" strike="noStrike">
                          <a:solidFill>
                            <a:sysClr val="windowText" lastClr="000000"/>
                          </a:solidFill>
                          <a:effectLst/>
                        </a:rPr>
                        <a:t>위험발생 상황 및 결과</a:t>
                      </a:r>
                      <a:endParaRPr lang="ko-KR" altLang="en-US" sz="700" b="1" i="0" u="none" strike="noStrike">
                        <a:solidFill>
                          <a:sysClr val="windowText" lastClr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u="none" strike="noStrike">
                          <a:solidFill>
                            <a:sysClr val="windowText" lastClr="000000"/>
                          </a:solidFill>
                          <a:effectLst/>
                        </a:rPr>
                        <a:t>가능성</a:t>
                      </a:r>
                      <a:br>
                        <a:rPr lang="ko-KR" altLang="en-US" sz="700" b="1" u="none" strike="noStrike">
                          <a:solidFill>
                            <a:sysClr val="windowText" lastClr="000000"/>
                          </a:solidFill>
                          <a:effectLst/>
                        </a:rPr>
                      </a:br>
                      <a:r>
                        <a:rPr lang="en-US" altLang="ko-KR" sz="700" b="1" u="none" strike="noStrike">
                          <a:solidFill>
                            <a:sysClr val="windowText" lastClr="000000"/>
                          </a:solidFill>
                          <a:effectLst/>
                        </a:rPr>
                        <a:t>(</a:t>
                      </a:r>
                      <a:r>
                        <a:rPr lang="ko-KR" altLang="en-US" sz="700" b="1" u="none" strike="noStrike">
                          <a:solidFill>
                            <a:sysClr val="windowText" lastClr="000000"/>
                          </a:solidFill>
                          <a:effectLst/>
                        </a:rPr>
                        <a:t>빈도</a:t>
                      </a:r>
                      <a:r>
                        <a:rPr lang="en-US" altLang="ko-KR" sz="700" b="1" u="none" strike="noStrike">
                          <a:solidFill>
                            <a:sysClr val="windowText" lastClr="000000"/>
                          </a:solidFill>
                          <a:effectLst/>
                        </a:rPr>
                        <a:t>)</a:t>
                      </a:r>
                      <a:endParaRPr lang="en-US" altLang="ko-KR" sz="700" b="1" i="0" u="none" strike="noStrike">
                        <a:solidFill>
                          <a:sysClr val="windowText" lastClr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u="none" strike="noStrike">
                          <a:solidFill>
                            <a:sysClr val="windowText" lastClr="000000"/>
                          </a:solidFill>
                          <a:effectLst/>
                        </a:rPr>
                        <a:t>중대성</a:t>
                      </a:r>
                      <a:br>
                        <a:rPr lang="ko-KR" altLang="en-US" sz="700" b="1" u="none" strike="noStrike">
                          <a:solidFill>
                            <a:sysClr val="windowText" lastClr="000000"/>
                          </a:solidFill>
                          <a:effectLst/>
                        </a:rPr>
                      </a:br>
                      <a:r>
                        <a:rPr lang="en-US" altLang="ko-KR" sz="700" b="1" u="none" strike="noStrike">
                          <a:solidFill>
                            <a:sysClr val="windowText" lastClr="000000"/>
                          </a:solidFill>
                          <a:effectLst/>
                        </a:rPr>
                        <a:t>(</a:t>
                      </a:r>
                      <a:r>
                        <a:rPr lang="ko-KR" altLang="en-US" sz="700" b="1" u="none" strike="noStrike">
                          <a:solidFill>
                            <a:sysClr val="windowText" lastClr="000000"/>
                          </a:solidFill>
                          <a:effectLst/>
                        </a:rPr>
                        <a:t>강도</a:t>
                      </a:r>
                      <a:r>
                        <a:rPr lang="en-US" altLang="ko-KR" sz="700" b="1" u="none" strike="noStrike">
                          <a:solidFill>
                            <a:sysClr val="windowText" lastClr="000000"/>
                          </a:solidFill>
                          <a:effectLst/>
                        </a:rPr>
                        <a:t>)</a:t>
                      </a:r>
                      <a:endParaRPr lang="en-US" altLang="ko-KR" sz="700" b="1" i="0" u="none" strike="noStrike">
                        <a:solidFill>
                          <a:sysClr val="windowText" lastClr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u="none" strike="noStrike">
                          <a:solidFill>
                            <a:sysClr val="windowText" lastClr="000000"/>
                          </a:solidFill>
                          <a:effectLst/>
                        </a:rPr>
                        <a:t>위험성</a:t>
                      </a:r>
                      <a:endParaRPr lang="ko-KR" altLang="en-US" sz="700" b="1" i="0" u="none" strike="noStrike">
                        <a:solidFill>
                          <a:sysClr val="windowText" lastClr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가능성</a:t>
                      </a:r>
                      <a:br>
                        <a:rPr lang="ko-KR" altLang="en-US" sz="7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</a:br>
                      <a:r>
                        <a:rPr lang="en-US" altLang="ko-KR" sz="7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(</a:t>
                      </a:r>
                      <a:r>
                        <a:rPr lang="ko-KR" altLang="en-US" sz="7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빈도</a:t>
                      </a:r>
                      <a:r>
                        <a:rPr lang="en-US" altLang="ko-KR" sz="7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)</a:t>
                      </a:r>
                      <a:endParaRPr lang="en-US" altLang="ko-KR" sz="7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중대성</a:t>
                      </a:r>
                      <a:br>
                        <a:rPr lang="ko-KR" altLang="en-US" sz="7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</a:br>
                      <a:r>
                        <a:rPr lang="en-US" altLang="ko-KR" sz="7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(</a:t>
                      </a:r>
                      <a:r>
                        <a:rPr lang="ko-KR" altLang="en-US" sz="7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강도</a:t>
                      </a:r>
                      <a:r>
                        <a:rPr lang="en-US" altLang="ko-KR" sz="7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)</a:t>
                      </a:r>
                      <a:endParaRPr lang="en-US" altLang="ko-KR" sz="7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위험성</a:t>
                      </a:r>
                      <a:endParaRPr lang="ko-KR" altLang="en-US" sz="7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6244767"/>
                  </a:ext>
                </a:extLst>
              </a:tr>
              <a:tr h="441043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 dirty="0">
                          <a:effectLst/>
                        </a:rPr>
                        <a:t>원료입고</a:t>
                      </a:r>
                      <a:endParaRPr lang="ko-KR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기계적 요인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무자격자가 지게차를</a:t>
                      </a:r>
                      <a:br>
                        <a:rPr lang="ko-KR" altLang="en-US" sz="700" u="none" strike="noStrike">
                          <a:effectLst/>
                        </a:rPr>
                      </a:br>
                      <a:r>
                        <a:rPr lang="ko-KR" altLang="en-US" sz="700" u="none" strike="noStrike">
                          <a:effectLst/>
                        </a:rPr>
                        <a:t>임의 운전하여 근로자</a:t>
                      </a:r>
                      <a:br>
                        <a:rPr lang="ko-KR" altLang="en-US" sz="700" u="none" strike="noStrike">
                          <a:effectLst/>
                        </a:rPr>
                      </a:br>
                      <a:r>
                        <a:rPr lang="ko-KR" altLang="en-US" sz="700" u="none" strike="noStrike">
                          <a:effectLst/>
                        </a:rPr>
                        <a:t>와 부딪힐 위험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유자격자 운전</a:t>
                      </a:r>
                      <a:br>
                        <a:rPr lang="ko-KR" altLang="en-US" sz="700" u="none" strike="noStrike">
                          <a:effectLst/>
                        </a:rPr>
                      </a:br>
                      <a:r>
                        <a:rPr lang="ko-KR" altLang="en-US" sz="700" u="none" strike="noStrike">
                          <a:effectLst/>
                        </a:rPr>
                        <a:t>시동키 분리보관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-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-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-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-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2161402"/>
                  </a:ext>
                </a:extLst>
              </a:tr>
              <a:tr h="441043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원료입고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전기적</a:t>
                      </a:r>
                      <a:br>
                        <a:rPr lang="ko-KR" altLang="en-US" sz="700" u="none" strike="noStrike">
                          <a:effectLst/>
                        </a:rPr>
                      </a:br>
                      <a:r>
                        <a:rPr lang="ko-KR" altLang="en-US" sz="700" u="none" strike="noStrike">
                          <a:effectLst/>
                        </a:rPr>
                        <a:t>요인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인화성액체</a:t>
                      </a:r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유기용제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br>
                        <a:rPr lang="en-US" altLang="ko-KR" sz="700" u="none" strike="noStrike">
                          <a:effectLst/>
                        </a:rPr>
                      </a:br>
                      <a:r>
                        <a:rPr lang="ko-KR" altLang="en-US" sz="700" u="none" strike="noStrike">
                          <a:effectLst/>
                        </a:rPr>
                        <a:t>주입 중 정전기에 의</a:t>
                      </a:r>
                      <a:br>
                        <a:rPr lang="ko-KR" altLang="en-US" sz="700" u="none" strike="noStrike">
                          <a:effectLst/>
                        </a:rPr>
                      </a:br>
                      <a:r>
                        <a:rPr lang="ko-KR" altLang="en-US" sz="700" u="none" strike="noStrike">
                          <a:effectLst/>
                        </a:rPr>
                        <a:t>한 화재폭발 위험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-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5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 dirty="0">
                          <a:effectLst/>
                        </a:rPr>
                        <a:t>10</a:t>
                      </a:r>
                      <a:endParaRPr lang="en-US" altLang="ko-KR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정전기의 발생 억제 또는 제거 조치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 dirty="0">
                          <a:effectLst/>
                        </a:rPr>
                        <a:t>2023-05-30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2023-05-15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홍길동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9162460"/>
                  </a:ext>
                </a:extLst>
              </a:tr>
              <a:tr h="314076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원료입고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화학</a:t>
                      </a:r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물질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br>
                        <a:rPr lang="en-US" altLang="ko-KR" sz="700" u="none" strike="noStrike">
                          <a:effectLst/>
                        </a:rPr>
                      </a:br>
                      <a:r>
                        <a:rPr lang="ko-KR" altLang="en-US" sz="700" u="none" strike="noStrike">
                          <a:effectLst/>
                        </a:rPr>
                        <a:t>적 요인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인화성 액체의 증기가</a:t>
                      </a:r>
                      <a:br>
                        <a:rPr lang="ko-KR" altLang="en-US" sz="700" u="none" strike="noStrike">
                          <a:effectLst/>
                        </a:rPr>
                      </a:br>
                      <a:r>
                        <a:rPr lang="ko-KR" altLang="en-US" sz="700" u="none" strike="noStrike">
                          <a:effectLst/>
                        </a:rPr>
                        <a:t>점화되어 화재･폭발 위험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작업자 교육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5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 dirty="0">
                          <a:effectLst/>
                        </a:rPr>
                        <a:t>10</a:t>
                      </a:r>
                      <a:endParaRPr lang="en-US" altLang="ko-KR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폭발 위험장소 설정</a:t>
                      </a:r>
                      <a:r>
                        <a:rPr lang="en-US" altLang="ko-KR" sz="700" u="none" strike="noStrike">
                          <a:effectLst/>
                        </a:rPr>
                        <a:t>/</a:t>
                      </a:r>
                      <a:r>
                        <a:rPr lang="ko-KR" altLang="en-US" sz="700" u="none" strike="noStrike">
                          <a:effectLst/>
                        </a:rPr>
                        <a:t>관리</a:t>
                      </a:r>
                      <a:br>
                        <a:rPr lang="ko-KR" altLang="en-US" sz="700" u="none" strike="noStrike">
                          <a:effectLst/>
                        </a:rPr>
                      </a:br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폭발위험장소 구분도 작성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4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2023-06-30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2023-06-15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홍길동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99334386"/>
                  </a:ext>
                </a:extLst>
              </a:tr>
              <a:tr h="46109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원료입고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화학</a:t>
                      </a:r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물질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br>
                        <a:rPr lang="en-US" altLang="ko-KR" sz="700" u="none" strike="noStrike">
                          <a:effectLst/>
                        </a:rPr>
                      </a:br>
                      <a:r>
                        <a:rPr lang="ko-KR" altLang="en-US" sz="700" u="none" strike="noStrike">
                          <a:effectLst/>
                        </a:rPr>
                        <a:t>적 요인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외부에서 탱크로 불씨</a:t>
                      </a:r>
                      <a:br>
                        <a:rPr lang="ko-KR" altLang="en-US" sz="700" u="none" strike="noStrike">
                          <a:effectLst/>
                        </a:rPr>
                      </a:br>
                      <a:r>
                        <a:rPr lang="ko-KR" altLang="en-US" sz="700" u="none" strike="noStrike">
                          <a:effectLst/>
                        </a:rPr>
                        <a:t>가 유입 시 화재･폭발</a:t>
                      </a:r>
                      <a:br>
                        <a:rPr lang="ko-KR" altLang="en-US" sz="700" u="none" strike="noStrike">
                          <a:effectLst/>
                        </a:rPr>
                      </a:br>
                      <a:r>
                        <a:rPr lang="ko-KR" altLang="en-US" sz="700" u="none" strike="noStrike">
                          <a:effectLst/>
                        </a:rPr>
                        <a:t>위험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-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3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5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 dirty="0">
                          <a:effectLst/>
                        </a:rPr>
                        <a:t>15</a:t>
                      </a:r>
                      <a:endParaRPr lang="en-US" altLang="ko-KR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1. </a:t>
                      </a:r>
                      <a:r>
                        <a:rPr lang="ko-KR" altLang="en-US" sz="700" u="none" strike="noStrike">
                          <a:effectLst/>
                        </a:rPr>
                        <a:t>안전작업허가 절차 준수</a:t>
                      </a:r>
                      <a:br>
                        <a:rPr lang="ko-KR" altLang="en-US" sz="700" u="none" strike="noStrike">
                          <a:effectLst/>
                        </a:rPr>
                      </a:br>
                      <a:r>
                        <a:rPr lang="en-US" altLang="ko-KR" sz="700" u="none" strike="noStrike">
                          <a:effectLst/>
                        </a:rPr>
                        <a:t>2. </a:t>
                      </a:r>
                      <a:r>
                        <a:rPr lang="ko-KR" altLang="en-US" sz="700" u="none" strike="noStrike">
                          <a:effectLst/>
                        </a:rPr>
                        <a:t>화염방지기 설치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4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2023-06-30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2023-06-15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홍길동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67752875"/>
                  </a:ext>
                </a:extLst>
              </a:tr>
              <a:tr h="441043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원료입고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화학</a:t>
                      </a:r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물질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br>
                        <a:rPr lang="en-US" altLang="ko-KR" sz="700" u="none" strike="noStrike">
                          <a:effectLst/>
                        </a:rPr>
                      </a:br>
                      <a:r>
                        <a:rPr lang="ko-KR" altLang="en-US" sz="700" u="none" strike="noStrike">
                          <a:effectLst/>
                        </a:rPr>
                        <a:t>적 요인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주입구 주변 유증기</a:t>
                      </a:r>
                      <a:br>
                        <a:rPr lang="ko-KR" altLang="en-US" sz="700" u="none" strike="noStrike">
                          <a:effectLst/>
                        </a:rPr>
                      </a:br>
                      <a:r>
                        <a:rPr lang="ko-KR" altLang="en-US" sz="700" u="none" strike="noStrike">
                          <a:effectLst/>
                        </a:rPr>
                        <a:t>흡입으로 인한 건강장</a:t>
                      </a:r>
                      <a:br>
                        <a:rPr lang="ko-KR" altLang="en-US" sz="700" u="none" strike="noStrike">
                          <a:effectLst/>
                        </a:rPr>
                      </a:br>
                      <a:r>
                        <a:rPr lang="ko-KR" altLang="en-US" sz="700" u="none" strike="noStrike">
                          <a:effectLst/>
                        </a:rPr>
                        <a:t>해 발생 우려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-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5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 dirty="0">
                          <a:effectLst/>
                        </a:rPr>
                        <a:t>10</a:t>
                      </a:r>
                      <a:endParaRPr lang="en-US" altLang="ko-KR" sz="7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개인보호구 사용</a:t>
                      </a:r>
                      <a:br>
                        <a:rPr lang="ko-KR" altLang="en-US" sz="700" u="none" strike="noStrike">
                          <a:effectLst/>
                        </a:rPr>
                      </a:br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방독마스크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2023-05-30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2023-05-15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홍길동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2005459"/>
                  </a:ext>
                </a:extLst>
              </a:tr>
              <a:tr h="29402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 dirty="0">
                          <a:effectLst/>
                        </a:rPr>
                        <a:t>　</a:t>
                      </a:r>
                      <a:endParaRPr lang="ko-KR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 dirty="0">
                          <a:effectLst/>
                        </a:rPr>
                        <a:t>　</a:t>
                      </a:r>
                      <a:endParaRPr lang="ko-KR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3497667"/>
                  </a:ext>
                </a:extLst>
              </a:tr>
              <a:tr h="294029">
                <a:tc>
                  <a:txBody>
                    <a:bodyPr/>
                    <a:lstStyle/>
                    <a:p>
                      <a:pPr algn="ctr" fontAlgn="ctr"/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33208"/>
                  </a:ext>
                </a:extLst>
              </a:tr>
              <a:tr h="294029">
                <a:tc>
                  <a:txBody>
                    <a:bodyPr/>
                    <a:lstStyle/>
                    <a:p>
                      <a:pPr algn="ctr" fontAlgn="ctr"/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7868303"/>
                  </a:ext>
                </a:extLst>
              </a:tr>
              <a:tr h="294029">
                <a:tc>
                  <a:txBody>
                    <a:bodyPr/>
                    <a:lstStyle/>
                    <a:p>
                      <a:pPr algn="ctr" fontAlgn="ctr"/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14100220"/>
                  </a:ext>
                </a:extLst>
              </a:tr>
            </a:tbl>
          </a:graphicData>
        </a:graphic>
      </p:graphicFrame>
      <p:sp>
        <p:nvSpPr>
          <p:cNvPr id="19" name="텍스트 개체 틀 4">
            <a:extLst>
              <a:ext uri="{FF2B5EF4-FFF2-40B4-BE49-F238E27FC236}">
                <a16:creationId xmlns:a16="http://schemas.microsoft.com/office/drawing/2014/main" id="{9C7844DF-0FDC-343B-702B-E5A78EEAF15A}"/>
              </a:ext>
            </a:extLst>
          </p:cNvPr>
          <p:cNvSpPr txBox="1">
            <a:spLocks/>
          </p:cNvSpPr>
          <p:nvPr/>
        </p:nvSpPr>
        <p:spPr>
          <a:xfrm>
            <a:off x="286990" y="819621"/>
            <a:ext cx="2625151" cy="405568"/>
          </a:xfrm>
          <a:prstGeom prst="rect">
            <a:avLst/>
          </a:prstGeom>
        </p:spPr>
        <p:txBody>
          <a:bodyPr/>
          <a:lstStyle/>
          <a:p>
            <a:pPr marL="88900" marR="0" lvl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▣ 위험성평가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1500" b="1" dirty="0"/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500" b="1" dirty="0"/>
              <a:t>            </a:t>
            </a:r>
            <a:endParaRPr kumimoji="0" lang="en-US" altLang="ko-KR" sz="1500" b="1" i="0" u="none" strike="noStrike" kern="1200" cap="none" spc="0" normalizeH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500" b="1" dirty="0"/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14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243376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1D419BFB-20E4-56DE-0429-C704E0D565D6}"/>
              </a:ext>
            </a:extLst>
          </p:cNvPr>
          <p:cNvCxnSpPr/>
          <p:nvPr/>
        </p:nvCxnSpPr>
        <p:spPr>
          <a:xfrm>
            <a:off x="0" y="584684"/>
            <a:ext cx="9906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4C28430E-2AC0-2B16-C147-2367BB91403E}"/>
              </a:ext>
            </a:extLst>
          </p:cNvPr>
          <p:cNvSpPr txBox="1"/>
          <p:nvPr/>
        </p:nvSpPr>
        <p:spPr>
          <a:xfrm>
            <a:off x="128465" y="36002"/>
            <a:ext cx="8576264" cy="548682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defTabSz="957816">
              <a:spcBef>
                <a:spcPct val="0"/>
              </a:spcBef>
              <a:defRPr/>
            </a:pP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 Unicode MS" pitchFamily="50" charset="-127"/>
              </a:rPr>
              <a:t>6. </a:t>
            </a:r>
            <a:r>
              <a:rPr lang="ko-KR" altLang="en-US" sz="2000" b="1" dirty="0"/>
              <a:t>위험성평가 및 작업중 </a:t>
            </a:r>
            <a:r>
              <a:rPr lang="en-US" altLang="ko-KR" sz="2000" b="1" dirty="0"/>
              <a:t>SHE </a:t>
            </a:r>
            <a:r>
              <a:rPr lang="ko-KR" altLang="en-US" sz="2000" b="1" dirty="0"/>
              <a:t>확보 계획</a:t>
            </a:r>
            <a:endParaRPr lang="en-US" altLang="ko-KR" sz="2000" b="1" dirty="0"/>
          </a:p>
        </p:txBody>
      </p:sp>
      <p:sp>
        <p:nvSpPr>
          <p:cNvPr id="19" name="텍스트 개체 틀 4">
            <a:extLst>
              <a:ext uri="{FF2B5EF4-FFF2-40B4-BE49-F238E27FC236}">
                <a16:creationId xmlns:a16="http://schemas.microsoft.com/office/drawing/2014/main" id="{9C7844DF-0FDC-343B-702B-E5A78EEAF15A}"/>
              </a:ext>
            </a:extLst>
          </p:cNvPr>
          <p:cNvSpPr txBox="1">
            <a:spLocks/>
          </p:cNvSpPr>
          <p:nvPr/>
        </p:nvSpPr>
        <p:spPr>
          <a:xfrm>
            <a:off x="286990" y="819621"/>
            <a:ext cx="2625151" cy="405568"/>
          </a:xfrm>
          <a:prstGeom prst="rect">
            <a:avLst/>
          </a:prstGeom>
        </p:spPr>
        <p:txBody>
          <a:bodyPr/>
          <a:lstStyle/>
          <a:p>
            <a:pPr marL="88900" marR="0" lvl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▣ 작업계획서</a:t>
            </a:r>
            <a:r>
              <a:rPr lang="en-US" altLang="ko-KR" sz="1500" b="1" dirty="0"/>
              <a:t>            </a:t>
            </a:r>
            <a:endParaRPr kumimoji="0" lang="en-US" altLang="ko-KR" sz="1500" b="1" i="0" u="none" strike="noStrike" kern="1200" cap="none" spc="0" normalizeH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500" b="1" dirty="0"/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14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8915690B-8606-E9DC-A01A-A5DF9D13AF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2141" y="1133366"/>
            <a:ext cx="3928320" cy="5581452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6611CC6D-90ED-5B7C-D981-52129F61F105}"/>
              </a:ext>
            </a:extLst>
          </p:cNvPr>
          <p:cNvSpPr/>
          <p:nvPr/>
        </p:nvSpPr>
        <p:spPr>
          <a:xfrm>
            <a:off x="2323282" y="2459271"/>
            <a:ext cx="5172988" cy="1974706"/>
          </a:xfrm>
          <a:prstGeom prst="rect">
            <a:avLst/>
          </a:prstGeom>
          <a:solidFill>
            <a:srgbClr val="5B9BD5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AutoNum type="arabicPeriod"/>
            </a:pPr>
            <a:r>
              <a:rPr lang="ko-KR" altLang="en-US" sz="1800" b="1" dirty="0" err="1">
                <a:solidFill>
                  <a:srgbClr val="FF0000"/>
                </a:solidFill>
              </a:rPr>
              <a:t>차량계</a:t>
            </a:r>
            <a:r>
              <a:rPr lang="ko-KR" altLang="en-US" sz="1800" b="1" dirty="0">
                <a:solidFill>
                  <a:srgbClr val="FF0000"/>
                </a:solidFill>
              </a:rPr>
              <a:t> </a:t>
            </a:r>
            <a:r>
              <a:rPr lang="ko-KR" altLang="en-US" sz="1800" b="1" dirty="0" err="1">
                <a:solidFill>
                  <a:srgbClr val="FF0000"/>
                </a:solidFill>
              </a:rPr>
              <a:t>하역운반기계등을</a:t>
            </a:r>
            <a:r>
              <a:rPr lang="ko-KR" altLang="en-US" sz="1800" b="1" dirty="0">
                <a:solidFill>
                  <a:srgbClr val="FF0000"/>
                </a:solidFill>
              </a:rPr>
              <a:t> 사용하는 작업</a:t>
            </a:r>
            <a:endParaRPr lang="en-US" altLang="ko-KR" sz="1800" b="1" dirty="0">
              <a:solidFill>
                <a:srgbClr val="FF0000"/>
              </a:solidFill>
            </a:endParaRPr>
          </a:p>
          <a:p>
            <a:pPr marL="342900" indent="-342900">
              <a:buAutoNum type="arabicPeriod"/>
            </a:pPr>
            <a:r>
              <a:rPr lang="ko-KR" altLang="en-US" sz="1800" b="1" dirty="0" err="1">
                <a:solidFill>
                  <a:srgbClr val="FF0000"/>
                </a:solidFill>
              </a:rPr>
              <a:t>차량계</a:t>
            </a:r>
            <a:r>
              <a:rPr lang="ko-KR" altLang="en-US" sz="1800" b="1" dirty="0">
                <a:solidFill>
                  <a:srgbClr val="FF0000"/>
                </a:solidFill>
              </a:rPr>
              <a:t> 건설기계를 사용하는 작업</a:t>
            </a:r>
            <a:endParaRPr lang="en-US" altLang="ko-KR" sz="1800" b="1" dirty="0">
              <a:solidFill>
                <a:srgbClr val="FF0000"/>
              </a:solidFill>
            </a:endParaRPr>
          </a:p>
          <a:p>
            <a:pPr marL="342900" indent="-342900">
              <a:buAutoNum type="arabicPeriod"/>
            </a:pPr>
            <a:r>
              <a:rPr lang="ko-KR" altLang="en-US" sz="1800" b="1" dirty="0">
                <a:solidFill>
                  <a:srgbClr val="FF0000"/>
                </a:solidFill>
              </a:rPr>
              <a:t>중량물의 취급작업</a:t>
            </a:r>
            <a:endParaRPr lang="en-US" altLang="ko-KR" sz="1800" b="1" dirty="0">
              <a:solidFill>
                <a:srgbClr val="FF0000"/>
              </a:solidFill>
            </a:endParaRPr>
          </a:p>
          <a:p>
            <a:pPr marL="342900" indent="-342900">
              <a:buAutoNum type="arabicPeriod"/>
            </a:pPr>
            <a:r>
              <a:rPr lang="ko-KR" altLang="en-US" sz="1800" b="1" dirty="0">
                <a:solidFill>
                  <a:srgbClr val="FF0000"/>
                </a:solidFill>
              </a:rPr>
              <a:t>중량물의 취급작업 등</a:t>
            </a:r>
          </a:p>
        </p:txBody>
      </p:sp>
    </p:spTree>
    <p:extLst>
      <p:ext uri="{BB962C8B-B14F-4D97-AF65-F5344CB8AC3E}">
        <p14:creationId xmlns:p14="http://schemas.microsoft.com/office/powerpoint/2010/main" val="30451412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1D419BFB-20E4-56DE-0429-C704E0D565D6}"/>
              </a:ext>
            </a:extLst>
          </p:cNvPr>
          <p:cNvCxnSpPr/>
          <p:nvPr/>
        </p:nvCxnSpPr>
        <p:spPr>
          <a:xfrm>
            <a:off x="0" y="584684"/>
            <a:ext cx="9906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4C28430E-2AC0-2B16-C147-2367BB91403E}"/>
              </a:ext>
            </a:extLst>
          </p:cNvPr>
          <p:cNvSpPr txBox="1"/>
          <p:nvPr/>
        </p:nvSpPr>
        <p:spPr>
          <a:xfrm>
            <a:off x="128465" y="36002"/>
            <a:ext cx="8576264" cy="548682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defTabSz="957816">
              <a:spcBef>
                <a:spcPct val="0"/>
              </a:spcBef>
              <a:defRPr/>
            </a:pP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 Unicode MS" pitchFamily="50" charset="-127"/>
              </a:rPr>
              <a:t>7. </a:t>
            </a:r>
            <a:r>
              <a:rPr lang="ko-KR" altLang="en-US" sz="2000" b="1" dirty="0"/>
              <a:t>개인보호구 지급 및 관리</a:t>
            </a:r>
            <a:endParaRPr lang="en-US" altLang="ko-KR" sz="2000" b="1" dirty="0"/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4595EBFB-F687-B4C6-8F79-EA079B26F5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5032557"/>
              </p:ext>
            </p:extLst>
          </p:nvPr>
        </p:nvGraphicFramePr>
        <p:xfrm>
          <a:off x="503548" y="1124744"/>
          <a:ext cx="9138391" cy="47885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12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31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31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318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4195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4195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4195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4195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4195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4195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4195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4195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641953">
                  <a:extLst>
                    <a:ext uri="{9D8B030D-6E8A-4147-A177-3AD203B41FA5}">
                      <a16:colId xmlns:a16="http://schemas.microsoft.com/office/drawing/2014/main" val="2160016027"/>
                    </a:ext>
                  </a:extLst>
                </a:gridCol>
              </a:tblGrid>
              <a:tr h="26604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번호</a:t>
                      </a: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항목</a:t>
                      </a: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안전관리자</a:t>
                      </a: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현장소장</a:t>
                      </a: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용접작업</a:t>
                      </a: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포장작업</a:t>
                      </a: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일반작업</a:t>
                      </a: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계</a:t>
                      </a: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chemeClr val="bg1"/>
                        </a:solidFill>
                        <a:effectLst/>
                        <a:latin typeface="HY신명조"/>
                      </a:endParaRPr>
                    </a:p>
                  </a:txBody>
                  <a:tcPr marL="4053" marR="4053" marT="40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비고</a:t>
                      </a: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6048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chemeClr val="bg1"/>
                        </a:solidFill>
                        <a:effectLst/>
                        <a:latin typeface="HY신명조"/>
                      </a:endParaRPr>
                    </a:p>
                  </a:txBody>
                  <a:tcPr marL="4053" marR="4053" marT="405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chemeClr val="bg1"/>
                        </a:solidFill>
                        <a:effectLst/>
                        <a:latin typeface="HY신명조"/>
                      </a:endParaRPr>
                    </a:p>
                  </a:txBody>
                  <a:tcPr marL="4053" marR="4053" marT="40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chemeClr val="bg1"/>
                        </a:solidFill>
                        <a:effectLst/>
                        <a:latin typeface="HY신명조"/>
                      </a:endParaRPr>
                    </a:p>
                  </a:txBody>
                  <a:tcPr marL="4053" marR="4053" marT="40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chemeClr val="bg1"/>
                        </a:solidFill>
                        <a:effectLst/>
                        <a:latin typeface="HY신명조"/>
                      </a:endParaRPr>
                    </a:p>
                  </a:txBody>
                  <a:tcPr marL="4053" marR="4053" marT="40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인원</a:t>
                      </a: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수량</a:t>
                      </a: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인원</a:t>
                      </a: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수량</a:t>
                      </a: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인원</a:t>
                      </a: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수량</a:t>
                      </a: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인원</a:t>
                      </a: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수량</a:t>
                      </a: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101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안전모</a:t>
                      </a: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101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안전화</a:t>
                      </a: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101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반사조끼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325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안전장갑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101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안전대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101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>
                          <a:latin typeface="+mn-ea"/>
                          <a:ea typeface="+mn-ea"/>
                          <a:cs typeface="Meiryo" pitchFamily="34" charset="-128"/>
                        </a:rPr>
                        <a:t>6</a:t>
                      </a:r>
                      <a:endParaRPr lang="ko-KR" altLang="en-US" sz="1100" b="1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보안경</a:t>
                      </a: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101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>
                          <a:latin typeface="+mn-ea"/>
                          <a:ea typeface="+mn-ea"/>
                          <a:cs typeface="Meiryo" pitchFamily="34" charset="-128"/>
                        </a:rPr>
                        <a:t>7</a:t>
                      </a:r>
                      <a:endParaRPr lang="ko-KR" altLang="en-US" sz="1100" b="1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err="1">
                          <a:latin typeface="+mn-ea"/>
                          <a:ea typeface="+mn-ea"/>
                          <a:cs typeface="Meiryo" pitchFamily="34" charset="-128"/>
                        </a:rPr>
                        <a:t>보안면</a:t>
                      </a:r>
                      <a:endParaRPr lang="ko-KR" altLang="en-US" sz="1100" b="1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101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>
                          <a:latin typeface="+mn-ea"/>
                          <a:ea typeface="+mn-ea"/>
                          <a:cs typeface="Meiryo" pitchFamily="34" charset="-128"/>
                        </a:rPr>
                        <a:t>8</a:t>
                      </a:r>
                      <a:endParaRPr lang="ko-KR" altLang="en-US" sz="1100" b="1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latin typeface="+mn-ea"/>
                          <a:ea typeface="+mn-ea"/>
                          <a:cs typeface="Meiryo" pitchFamily="34" charset="-128"/>
                        </a:rPr>
                        <a:t>귀마개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101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>
                          <a:latin typeface="+mn-ea"/>
                          <a:ea typeface="+mn-ea"/>
                          <a:cs typeface="Meiryo" pitchFamily="34" charset="-128"/>
                        </a:rPr>
                        <a:t>9</a:t>
                      </a:r>
                      <a:endParaRPr lang="ko-KR" altLang="en-US" sz="1100" b="1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err="1">
                          <a:latin typeface="+mn-ea"/>
                          <a:ea typeface="+mn-ea"/>
                          <a:cs typeface="Meiryo" pitchFamily="34" charset="-128"/>
                        </a:rPr>
                        <a:t>귀덮개</a:t>
                      </a:r>
                      <a:endParaRPr lang="ko-KR" altLang="en-US" sz="1100" b="1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101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>
                          <a:latin typeface="+mn-ea"/>
                          <a:ea typeface="+mn-ea"/>
                          <a:cs typeface="Meiryo" pitchFamily="34" charset="-128"/>
                        </a:rPr>
                        <a:t>10</a:t>
                      </a:r>
                      <a:endParaRPr lang="ko-KR" altLang="en-US" sz="1100" b="1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latin typeface="+mn-ea"/>
                          <a:ea typeface="+mn-ea"/>
                          <a:cs typeface="Meiryo" pitchFamily="34" charset="-128"/>
                        </a:rPr>
                        <a:t>방진마스크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101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>
                          <a:latin typeface="+mn-ea"/>
                          <a:ea typeface="+mn-ea"/>
                          <a:cs typeface="Meiryo" pitchFamily="34" charset="-128"/>
                        </a:rPr>
                        <a:t>11</a:t>
                      </a:r>
                      <a:endParaRPr lang="ko-KR" altLang="en-US" sz="1100" b="1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latin typeface="+mn-ea"/>
                          <a:ea typeface="+mn-ea"/>
                          <a:cs typeface="Meiryo" pitchFamily="34" charset="-128"/>
                        </a:rPr>
                        <a:t>방독마스크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0101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>
                          <a:latin typeface="+mn-ea"/>
                          <a:ea typeface="+mn-ea"/>
                          <a:cs typeface="Meiryo" pitchFamily="34" charset="-128"/>
                        </a:rPr>
                        <a:t>12</a:t>
                      </a:r>
                      <a:endParaRPr lang="ko-KR" altLang="en-US" sz="1100" b="1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err="1">
                          <a:latin typeface="+mn-ea"/>
                          <a:ea typeface="+mn-ea"/>
                          <a:cs typeface="Meiryo" pitchFamily="34" charset="-128"/>
                        </a:rPr>
                        <a:t>송기마스크</a:t>
                      </a:r>
                      <a:endParaRPr lang="ko-KR" altLang="en-US" sz="1100" b="1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0101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>
                          <a:latin typeface="+mn-ea"/>
                          <a:ea typeface="+mn-ea"/>
                          <a:cs typeface="Meiryo" pitchFamily="34" charset="-128"/>
                        </a:rPr>
                        <a:t>13</a:t>
                      </a:r>
                      <a:endParaRPr lang="ko-KR" altLang="en-US" sz="1100" b="1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latin typeface="+mn-ea"/>
                          <a:ea typeface="+mn-ea"/>
                          <a:cs typeface="Meiryo" pitchFamily="34" charset="-128"/>
                        </a:rPr>
                        <a:t>공기호흡기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0101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>
                          <a:latin typeface="+mn-ea"/>
                          <a:ea typeface="+mn-ea"/>
                          <a:cs typeface="Meiryo" pitchFamily="34" charset="-128"/>
                        </a:rPr>
                        <a:t>14</a:t>
                      </a:r>
                      <a:endParaRPr lang="ko-KR" altLang="en-US" sz="1100" b="1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latin typeface="+mn-ea"/>
                          <a:ea typeface="+mn-ea"/>
                          <a:cs typeface="Meiryo" pitchFamily="34" charset="-128"/>
                        </a:rPr>
                        <a:t>기타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ea"/>
                        <a:ea typeface="+mn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125810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1D419BFB-20E4-56DE-0429-C704E0D565D6}"/>
              </a:ext>
            </a:extLst>
          </p:cNvPr>
          <p:cNvCxnSpPr/>
          <p:nvPr/>
        </p:nvCxnSpPr>
        <p:spPr>
          <a:xfrm>
            <a:off x="0" y="584684"/>
            <a:ext cx="9906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4C28430E-2AC0-2B16-C147-2367BB91403E}"/>
              </a:ext>
            </a:extLst>
          </p:cNvPr>
          <p:cNvSpPr txBox="1"/>
          <p:nvPr/>
        </p:nvSpPr>
        <p:spPr>
          <a:xfrm>
            <a:off x="128465" y="36002"/>
            <a:ext cx="8576264" cy="548682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defTabSz="957816">
              <a:spcBef>
                <a:spcPct val="0"/>
              </a:spcBef>
              <a:defRPr/>
            </a:pP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 Unicode MS" pitchFamily="50" charset="-127"/>
              </a:rPr>
              <a:t>8. </a:t>
            </a:r>
            <a:r>
              <a:rPr lang="ko-KR" altLang="en-US" sz="2000" b="1" dirty="0"/>
              <a:t>자체 </a:t>
            </a:r>
            <a:r>
              <a:rPr lang="en-US" altLang="ko-KR" sz="2000" b="1" dirty="0"/>
              <a:t>SHE</a:t>
            </a:r>
            <a:r>
              <a:rPr lang="ko-KR" altLang="en-US" sz="2000" b="1" dirty="0"/>
              <a:t> 점검 방안</a:t>
            </a:r>
            <a:endParaRPr lang="en-US" altLang="ko-KR" sz="2000" b="1" dirty="0"/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A040DC3B-6D13-16D9-7D3D-F40F46E91B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8579437"/>
              </p:ext>
            </p:extLst>
          </p:nvPr>
        </p:nvGraphicFramePr>
        <p:xfrm>
          <a:off x="267233" y="728655"/>
          <a:ext cx="9371533" cy="60243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35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426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481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4814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4814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4091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0826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점검항목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  검  사  항</a:t>
                      </a: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spc="-3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적합</a:t>
                      </a: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spc="-3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부적합</a:t>
                      </a: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pc="-3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N/A</a:t>
                      </a:r>
                      <a:endParaRPr lang="ko-KR" altLang="en-US" sz="1000" spc="-3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spc="-3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비 고</a:t>
                      </a: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6193">
                <a:tc rowSpan="2"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None/>
                      </a:pP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협력회사 책임과 역할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관리감독자 및 시공관리자는</a:t>
                      </a:r>
                      <a:r>
                        <a:rPr lang="ko-KR" altLang="en-US" sz="900" b="0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재해 예방을 사전에 방지하기 위해서 위험요소를 </a:t>
                      </a:r>
                      <a:br>
                        <a:rPr lang="en-US" altLang="ko-KR" sz="900" b="0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</a:br>
                      <a:r>
                        <a:rPr lang="en-US" altLang="ko-KR" sz="900" b="0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</a:t>
                      </a:r>
                      <a:r>
                        <a:rPr lang="ko-KR" altLang="en-US" sz="900" b="0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사전에 파악하고 제거하고 있는가</a:t>
                      </a:r>
                      <a:r>
                        <a:rPr lang="en-US" altLang="ko-KR" sz="900" b="0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latinLnBrk="1">
                        <a:lnSpc>
                          <a:spcPct val="100000"/>
                        </a:lnSpc>
                        <a:buFont typeface="Arial" pitchFamily="34" charset="0"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latinLnBrk="1">
                        <a:lnSpc>
                          <a:spcPct val="100000"/>
                        </a:lnSpc>
                        <a:buFont typeface="Arial" pitchFamily="34" charset="0"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en-US" altLang="ko-KR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4119">
                <a:tc vMerge="1"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안전관리계획서에 의거한 </a:t>
                      </a:r>
                      <a:r>
                        <a:rPr lang="ko-KR" altLang="en-US" sz="900" b="0" kern="1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도급</a:t>
                      </a:r>
                      <a:r>
                        <a:rPr lang="ko-KR" altLang="en-US" sz="900" b="0" kern="120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∙용역∙위탁업무를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실시</a:t>
                      </a:r>
                      <a:r>
                        <a:rPr lang="ko-KR" altLang="en-US" sz="900" b="0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하는가</a:t>
                      </a:r>
                      <a:r>
                        <a:rPr lang="en-US" altLang="ko-KR" sz="900" b="0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? </a:t>
                      </a:r>
                      <a:endParaRPr lang="en-US" altLang="ko-KR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latinLnBrk="1">
                        <a:lnSpc>
                          <a:spcPct val="100000"/>
                        </a:lnSpc>
                        <a:buFont typeface="Arial" pitchFamily="34" charset="0"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latinLnBrk="1">
                        <a:lnSpc>
                          <a:spcPct val="100000"/>
                        </a:lnSpc>
                        <a:buFont typeface="Arial" pitchFamily="34" charset="0"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en-US" altLang="ko-KR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6814047"/>
                  </a:ext>
                </a:extLst>
              </a:tr>
              <a:tr h="194119">
                <a:tc row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위험성평가 및 작업중 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SHE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확보 계획</a:t>
                      </a:r>
                      <a:endParaRPr lang="en-US" altLang="ko-KR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작업 단계별로 안전조치를 사전에 예방하고 작업을 실시하는가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en-US" altLang="ko-KR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411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위험성평가 안전조치가 작업현장과 적정하게 계획되어 있는가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en-US" altLang="ko-KR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6755179"/>
                  </a:ext>
                </a:extLst>
              </a:tr>
              <a:tr h="194119"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lang="en-US" altLang="ko-KR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종사자에게 위험성평가 교육이 충분히 이루어지고 작업을 실시하는가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en-US" altLang="ko-KR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8513616"/>
                  </a:ext>
                </a:extLst>
              </a:tr>
              <a:tr h="194119">
                <a:tc rowSpan="7"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None/>
                      </a:pP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SHE 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점검 방안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작업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0" kern="1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점검시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기본안전수칙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(Safety Golden</a:t>
                      </a:r>
                      <a:r>
                        <a:rPr lang="en-US" altLang="ko-KR" sz="900" b="0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Rules)</a:t>
                      </a:r>
                      <a:r>
                        <a:rPr lang="ko-KR" altLang="en-US" sz="900" b="0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을 준수하는가</a:t>
                      </a:r>
                      <a:r>
                        <a:rPr lang="en-US" altLang="ko-KR" sz="900" b="0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? </a:t>
                      </a: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en-US" altLang="ko-KR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4119">
                <a:tc vMerge="1"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위험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유독물질은 별도의 장소에 보관하고 관리하고 있는가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? </a:t>
                      </a: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en-US" altLang="ko-KR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809747"/>
                  </a:ext>
                </a:extLst>
              </a:tr>
              <a:tr h="194119">
                <a:tc vMerge="1"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위험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유해물질 작업은 반드시 시공관리자의 감독하에 실시 하고 있는가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? </a:t>
                      </a: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en-US" altLang="ko-KR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9861712"/>
                  </a:ext>
                </a:extLst>
              </a:tr>
              <a:tr h="194119">
                <a:tc vMerge="1"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폐기물은 관련 규정에 의거 별도 보관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처리하고 있는가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? </a:t>
                      </a: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en-US" altLang="ko-KR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60816680"/>
                  </a:ext>
                </a:extLst>
              </a:tr>
              <a:tr h="321415">
                <a:tc vMerge="1"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각종 건설기계 및 위해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위험 기계기구는 정상적으로 작동하고 잇는지 점검하고</a:t>
                      </a:r>
                      <a:b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</a:b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작업을 실시하고 있는가</a:t>
                      </a:r>
                      <a:r>
                        <a:rPr lang="en-US" altLang="ko-KR" sz="900" b="0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? </a:t>
                      </a: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en-US" altLang="ko-KR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6991634"/>
                  </a:ext>
                </a:extLst>
              </a:tr>
              <a:tr h="19411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안전점검표를 작성하여 확인하고 있는가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?</a:t>
                      </a: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en-US" altLang="ko-KR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6307437"/>
                  </a:ext>
                </a:extLst>
              </a:tr>
              <a:tr h="194119">
                <a:tc vMerge="1"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그 밖에 작업장 주변 불안전한 상태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불안전한 행동은 없는가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?</a:t>
                      </a: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en-US" altLang="ko-KR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20552389"/>
                  </a:ext>
                </a:extLst>
              </a:tr>
              <a:tr h="19411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안전보건조직 및 인력배치 방안</a:t>
                      </a:r>
                      <a:endParaRPr lang="en-US" altLang="ko-KR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인력은 적절하게 배치되어 있는가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?</a:t>
                      </a: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en-US" altLang="ko-KR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4119">
                <a:tc rowSpan="2"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None/>
                      </a:pP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사고발생시 비상연락체계 및 대책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비상연락체계를 모든 종사자가 숙지하고 있는가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?</a:t>
                      </a: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en-US" altLang="ko-KR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94119">
                <a:tc vMerge="1"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사고 상황 별 피해 최소화 대책은 마련되어 있는가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?</a:t>
                      </a: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en-US" altLang="ko-KR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5190082"/>
                  </a:ext>
                </a:extLst>
              </a:tr>
              <a:tr h="194119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SHE 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교육 계획</a:t>
                      </a:r>
                      <a:endParaRPr lang="en-US" altLang="ko-KR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종사자에게 작업 투입 전 적절한 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SHE 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교육을 실시하는가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? </a:t>
                      </a: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en-US" altLang="ko-KR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90937587"/>
                  </a:ext>
                </a:extLst>
              </a:tr>
              <a:tr h="321415"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SHE 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교육 계획</a:t>
                      </a:r>
                      <a:endParaRPr lang="en-US" altLang="ko-KR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법정 산업안전보건교육 및 자체교육을 계획과 일치하도록 시행하였는가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?</a:t>
                      </a:r>
                      <a:b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</a:b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: 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산업안전보건교육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관리감독자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근로자 정기교육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특별안전보건교육 등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en-US" altLang="ko-KR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94119">
                <a:tc rowSpan="3"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None/>
                      </a:pP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안전보호구 지급 계획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종사자에게 </a:t>
                      </a:r>
                      <a:r>
                        <a:rPr lang="ko-KR" altLang="en-US" sz="900" b="0" kern="1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작업별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적절한 안전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보건보호구를 지급하고 있는가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?</a:t>
                      </a: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en-US" altLang="ko-KR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94119">
                <a:tc vMerge="1"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노후화 또는 파손되어 보호성능이 저하된 안전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보건보호구는 없는가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?</a:t>
                      </a: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en-US" altLang="ko-KR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9067734"/>
                  </a:ext>
                </a:extLst>
              </a:tr>
              <a:tr h="194119">
                <a:tc vMerge="1"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안전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보건보호구는 정기적으로 점검하고 있는가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?</a:t>
                      </a: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en-US" altLang="ko-KR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92206825"/>
                  </a:ext>
                </a:extLst>
              </a:tr>
              <a:tr h="19411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안전관리비 집행 계획</a:t>
                      </a:r>
                      <a:endParaRPr lang="en-US" altLang="ko-KR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계획된 안전보건비용 집행은 적절하게 수립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운영하고 관리되고 있는가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?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en-US" altLang="ko-KR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619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보건관리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해당 시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작업장 유해인자에 대한 측정계획을 수립한 후 </a:t>
                      </a:r>
                      <a:r>
                        <a:rPr lang="ko-KR" altLang="en-US" sz="900" b="0" kern="1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분석ㆍ평가를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하였는가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marL="0" algn="l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특수건강검진 대상에 대해 검진을 실시 하였는가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?</a:t>
                      </a: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en-US" altLang="ko-KR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6820327"/>
                  </a:ext>
                </a:extLst>
              </a:tr>
              <a:tr h="19411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SHE 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관련 인허가 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List(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해당 시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인허가 관련 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List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를 관리하고 있는가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?</a:t>
                      </a: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en-US" altLang="ko-KR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0231025"/>
                  </a:ext>
                </a:extLst>
              </a:tr>
              <a:tr h="20449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점검일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None/>
                      </a:pP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 Unicode MS" pitchFamily="50" charset="-127"/>
                        </a:rPr>
                        <a:t>▪ 점검일 </a:t>
                      </a: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 Unicode MS" pitchFamily="50" charset="-127"/>
                        </a:rPr>
                        <a:t>:        </a:t>
                      </a:r>
                      <a:r>
                        <a:rPr lang="ko-KR" altLang="en-US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 Unicode MS" pitchFamily="50" charset="-127"/>
                        </a:rPr>
                        <a:t>년         월          일   </a:t>
                      </a: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 Unicode MS" pitchFamily="50" charset="-127"/>
                        </a:rPr>
                        <a:t>                     </a:t>
                      </a: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161294"/>
                  </a:ext>
                </a:extLst>
              </a:tr>
              <a:tr h="20449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900" b="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점검자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 Unicode MS" pitchFamily="50" charset="-127"/>
                        </a:rPr>
                        <a:t>▪ </a:t>
                      </a:r>
                      <a:r>
                        <a:rPr lang="ko-KR" altLang="en-US" sz="900" b="0" kern="1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점검자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:                                                                  </a:t>
                      </a:r>
                      <a:r>
                        <a:rPr lang="ko-KR" altLang="en-US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 Unicode MS" pitchFamily="50" charset="-127"/>
                        </a:rPr>
                        <a:t>▪  시공관리자 </a:t>
                      </a: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 Unicode MS" pitchFamily="50" charset="-127"/>
                        </a:rPr>
                        <a:t>:                         </a:t>
                      </a:r>
                      <a:endParaRPr lang="ko-KR" altLang="en-US" sz="9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36000" algn="l" latinLnBrk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36000" algn="l" latinLnBrk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36000" algn="ctr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en-US" altLang="ko-KR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3180290"/>
                  </a:ext>
                </a:extLst>
              </a:tr>
            </a:tbl>
          </a:graphicData>
        </a:graphic>
      </p:graphicFrame>
      <p:sp>
        <p:nvSpPr>
          <p:cNvPr id="4" name="직사각형 3">
            <a:extLst>
              <a:ext uri="{FF2B5EF4-FFF2-40B4-BE49-F238E27FC236}">
                <a16:creationId xmlns:a16="http://schemas.microsoft.com/office/drawing/2014/main" id="{FCB2381D-E144-24E1-92E4-59072C87F5C9}"/>
              </a:ext>
            </a:extLst>
          </p:cNvPr>
          <p:cNvSpPr/>
          <p:nvPr/>
        </p:nvSpPr>
        <p:spPr>
          <a:xfrm>
            <a:off x="2721634" y="2459271"/>
            <a:ext cx="4376283" cy="1974706"/>
          </a:xfrm>
          <a:prstGeom prst="rect">
            <a:avLst/>
          </a:prstGeom>
          <a:solidFill>
            <a:srgbClr val="5B9BD5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800" b="1" dirty="0">
                <a:solidFill>
                  <a:srgbClr val="FF0000"/>
                </a:solidFill>
              </a:rPr>
              <a:t>자체 점검방안 작성</a:t>
            </a:r>
          </a:p>
        </p:txBody>
      </p:sp>
    </p:spTree>
    <p:extLst>
      <p:ext uri="{BB962C8B-B14F-4D97-AF65-F5344CB8AC3E}">
        <p14:creationId xmlns:p14="http://schemas.microsoft.com/office/powerpoint/2010/main" val="9064329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1D419BFB-20E4-56DE-0429-C704E0D565D6}"/>
              </a:ext>
            </a:extLst>
          </p:cNvPr>
          <p:cNvCxnSpPr/>
          <p:nvPr/>
        </p:nvCxnSpPr>
        <p:spPr>
          <a:xfrm>
            <a:off x="0" y="584684"/>
            <a:ext cx="9906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4C28430E-2AC0-2B16-C147-2367BB91403E}"/>
              </a:ext>
            </a:extLst>
          </p:cNvPr>
          <p:cNvSpPr txBox="1"/>
          <p:nvPr/>
        </p:nvSpPr>
        <p:spPr>
          <a:xfrm>
            <a:off x="128465" y="36002"/>
            <a:ext cx="8576264" cy="548682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defTabSz="957816">
              <a:spcBef>
                <a:spcPct val="0"/>
              </a:spcBef>
              <a:defRPr/>
            </a:pP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 Unicode MS" pitchFamily="50" charset="-127"/>
              </a:rPr>
              <a:t>9. </a:t>
            </a:r>
            <a:r>
              <a:rPr lang="ko-KR" altLang="en-US" sz="2000" b="1" dirty="0"/>
              <a:t>안전보건비용 집행 방안</a:t>
            </a:r>
            <a:endParaRPr lang="en-US" altLang="ko-KR" sz="2000" b="1" dirty="0"/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6746D62F-61CA-B73F-76DF-2D27BC57A9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2581130"/>
              </p:ext>
            </p:extLst>
          </p:nvPr>
        </p:nvGraphicFramePr>
        <p:xfrm>
          <a:off x="428978" y="2240868"/>
          <a:ext cx="9064978" cy="34203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97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410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11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7900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9464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9505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23431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42038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solidFill>
                            <a:sysClr val="windowText" lastClr="000000"/>
                          </a:solidFill>
                          <a:effectLst/>
                          <a:latin typeface="+mj-lt"/>
                        </a:rPr>
                        <a:t>장비명</a:t>
                      </a:r>
                      <a:endParaRPr lang="ko-KR" altLang="en-US" sz="11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+mj-lt"/>
                      </a:endParaRPr>
                    </a:p>
                  </a:txBody>
                  <a:tcPr marL="4053" marR="4053" marT="405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신명조"/>
                      </a:endParaRPr>
                    </a:p>
                  </a:txBody>
                  <a:tcPr marL="4053" marR="4053" marT="40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+mj-lt"/>
                        </a:rPr>
                        <a:t>수   량</a:t>
                      </a:r>
                      <a:endParaRPr lang="ko-KR" altLang="en-US" sz="11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+mj-lt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+mj-lt"/>
                        </a:rPr>
                        <a:t>보관처</a:t>
                      </a: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+mj-lt"/>
                        </a:rPr>
                        <a:t>관리자</a:t>
                      </a: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+mj-lt"/>
                        </a:rPr>
                        <a:t>사용처</a:t>
                      </a:r>
                      <a:endParaRPr lang="ko-KR" altLang="en-US" sz="11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+mj-lt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+mj-lt"/>
                        </a:rPr>
                        <a:t>비고</a:t>
                      </a: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038">
                <a:tc rowSpan="7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안전장비</a:t>
                      </a:r>
                    </a:p>
                  </a:txBody>
                  <a:tcPr marL="4053" marR="4053" marT="405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안전모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>
                          <a:latin typeface="+mj-lt"/>
                          <a:ea typeface="+mj-ea"/>
                          <a:cs typeface="Meiryo" pitchFamily="34" charset="-128"/>
                        </a:rPr>
                        <a:t>23</a:t>
                      </a:r>
                      <a:endParaRPr lang="ko-KR" altLang="en-US" sz="1100" b="0" dirty="0">
                        <a:latin typeface="+mj-lt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r>
                        <a:rPr lang="ko-KR" altLang="en-US" sz="1100" b="0" dirty="0">
                          <a:latin typeface="+mj-lt"/>
                        </a:rPr>
                        <a:t>개인지급</a:t>
                      </a: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r>
                        <a:rPr lang="ko-KR" altLang="en-US" sz="1100" b="0" dirty="0">
                          <a:latin typeface="+mj-lt"/>
                        </a:rPr>
                        <a:t>작업자 </a:t>
                      </a: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현장 배치</a:t>
                      </a: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203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lt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>
                          <a:latin typeface="+mj-lt"/>
                          <a:ea typeface="+mj-ea"/>
                          <a:cs typeface="Meiryo" pitchFamily="34" charset="-128"/>
                        </a:rPr>
                        <a:t>안전화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>
                          <a:latin typeface="+mj-lt"/>
                          <a:ea typeface="+mj-ea"/>
                          <a:cs typeface="Meiryo" pitchFamily="34" charset="-128"/>
                        </a:rPr>
                        <a:t>23</a:t>
                      </a:r>
                      <a:endParaRPr lang="ko-KR" altLang="en-US" sz="1100" b="0" dirty="0">
                        <a:latin typeface="+mj-lt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개인지급</a:t>
                      </a: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r>
                        <a:rPr lang="ko-KR" altLang="en-US" sz="11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작업자</a:t>
                      </a: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“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203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lt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err="1">
                          <a:latin typeface="+mj-lt"/>
                          <a:ea typeface="+mj-ea"/>
                          <a:cs typeface="Meiryo" pitchFamily="34" charset="-128"/>
                        </a:rPr>
                        <a:t>안전밸트</a:t>
                      </a:r>
                      <a:endParaRPr lang="ko-KR" altLang="en-US" sz="1100" b="0" dirty="0">
                        <a:latin typeface="+mj-lt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>
                          <a:latin typeface="+mj-lt"/>
                          <a:ea typeface="+mj-ea"/>
                          <a:cs typeface="Meiryo" pitchFamily="34" charset="-128"/>
                        </a:rPr>
                        <a:t>5</a:t>
                      </a:r>
                      <a:endParaRPr lang="ko-KR" altLang="en-US" sz="1100" b="0" dirty="0">
                        <a:latin typeface="+mj-lt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사무실</a:t>
                      </a: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r>
                        <a:rPr lang="ko-KR" altLang="en-US" sz="11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작업자</a:t>
                      </a: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“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203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lt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>
                          <a:latin typeface="+mj-lt"/>
                          <a:ea typeface="+mj-ea"/>
                          <a:cs typeface="Meiryo" pitchFamily="34" charset="-128"/>
                        </a:rPr>
                        <a:t>입간판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>
                          <a:latin typeface="+mj-lt"/>
                          <a:ea typeface="+mj-ea"/>
                          <a:cs typeface="Meiryo" pitchFamily="34" charset="-128"/>
                        </a:rPr>
                        <a:t>2</a:t>
                      </a:r>
                      <a:endParaRPr lang="ko-KR" altLang="en-US" sz="1100" b="0" dirty="0">
                        <a:latin typeface="+mj-lt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사무실</a:t>
                      </a: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작업자</a:t>
                      </a: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“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203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lt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err="1">
                          <a:latin typeface="+mj-lt"/>
                          <a:ea typeface="+mj-ea"/>
                          <a:cs typeface="Meiryo" pitchFamily="34" charset="-128"/>
                        </a:rPr>
                        <a:t>안전휀스</a:t>
                      </a:r>
                      <a:endParaRPr lang="ko-KR" altLang="en-US" sz="1100" b="0" dirty="0">
                        <a:latin typeface="+mj-lt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j-lt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사무실</a:t>
                      </a: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r>
                        <a:rPr lang="ko-KR" altLang="en-US" sz="11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작업자</a:t>
                      </a: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“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203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err="1">
                          <a:latin typeface="+mj-lt"/>
                          <a:ea typeface="+mj-ea"/>
                          <a:cs typeface="Meiryo" pitchFamily="34" charset="-128"/>
                        </a:rPr>
                        <a:t>라바콘</a:t>
                      </a:r>
                      <a:endParaRPr lang="ko-KR" altLang="en-US" sz="1100" b="0" dirty="0">
                        <a:latin typeface="+mj-lt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>
                          <a:latin typeface="+mj-lt"/>
                          <a:ea typeface="+mj-ea"/>
                          <a:cs typeface="Meiryo" pitchFamily="34" charset="-128"/>
                        </a:rPr>
                        <a:t>40</a:t>
                      </a:r>
                      <a:endParaRPr lang="ko-KR" altLang="en-US" sz="1100" b="0" dirty="0">
                        <a:latin typeface="+mj-lt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사무실</a:t>
                      </a: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r>
                        <a:rPr lang="ko-KR" altLang="en-US" sz="11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작업자</a:t>
                      </a: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“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2038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spc="-100" baseline="0" dirty="0">
                        <a:latin typeface="+mn-lt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>
                          <a:latin typeface="+mj-lt"/>
                          <a:ea typeface="+mj-ea"/>
                          <a:cs typeface="Meiryo" pitchFamily="34" charset="-128"/>
                        </a:rPr>
                        <a:t>소화기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>
                          <a:latin typeface="+mj-lt"/>
                          <a:ea typeface="+mj-ea"/>
                          <a:cs typeface="Meiryo" pitchFamily="34" charset="-128"/>
                        </a:rPr>
                        <a:t>2</a:t>
                      </a:r>
                      <a:endParaRPr lang="ko-KR" altLang="en-US" sz="1100" b="0" dirty="0">
                        <a:latin typeface="+mj-lt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r>
                        <a:rPr lang="ko-KR" altLang="en-US" sz="1100" b="0" dirty="0">
                          <a:latin typeface="+mj-lt"/>
                        </a:rPr>
                        <a:t>사무실</a:t>
                      </a: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r>
                        <a:rPr lang="ko-KR" altLang="en-US" sz="1100" b="0" dirty="0">
                          <a:latin typeface="+mj-lt"/>
                        </a:rPr>
                        <a:t>작업자</a:t>
                      </a: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“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2038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Meiryo" pitchFamily="34" charset="-128"/>
                        </a:rPr>
                        <a:t>기타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Meiryo" pitchFamily="34" charset="-128"/>
                        </a:rPr>
                        <a:t>신호수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>
                          <a:latin typeface="+mj-lt"/>
                          <a:ea typeface="+mj-ea"/>
                          <a:cs typeface="Meiryo" pitchFamily="34" charset="-128"/>
                        </a:rPr>
                        <a:t>10</a:t>
                      </a:r>
                      <a:endParaRPr lang="ko-KR" altLang="en-US" sz="1100" b="0" dirty="0">
                        <a:latin typeface="+mj-lt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현장 배치</a:t>
                      </a: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r>
                        <a:rPr lang="ko-KR" altLang="en-US" sz="1100" b="0" dirty="0">
                          <a:latin typeface="+mj-lt"/>
                        </a:rPr>
                        <a:t>안전시설물설치 </a:t>
                      </a:r>
                      <a:r>
                        <a:rPr lang="en-US" altLang="ko-KR" sz="1100" b="0" dirty="0">
                          <a:latin typeface="+mj-lt"/>
                        </a:rPr>
                        <a:t>, </a:t>
                      </a:r>
                      <a:r>
                        <a:rPr lang="ko-KR" altLang="en-US" sz="1100" b="0" dirty="0">
                          <a:latin typeface="+mj-lt"/>
                        </a:rPr>
                        <a:t>신호수</a:t>
                      </a: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203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j-lt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0" dirty="0">
                          <a:latin typeface="+mj-lt"/>
                          <a:ea typeface="+mj-ea"/>
                          <a:cs typeface="Meiryo" pitchFamily="34" charset="-128"/>
                        </a:rPr>
                        <a:t>기술지도수수료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>
                          <a:latin typeface="+mj-lt"/>
                          <a:ea typeface="+mj-ea"/>
                          <a:cs typeface="Meiryo" pitchFamily="34" charset="-128"/>
                        </a:rPr>
                        <a:t>3</a:t>
                      </a:r>
                      <a:endParaRPr lang="ko-KR" altLang="en-US" sz="1100" b="0" dirty="0">
                        <a:latin typeface="+mj-lt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신한국건설안전</a:t>
                      </a: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r>
                        <a:rPr lang="ko-KR" altLang="en-US" sz="1100" b="0" dirty="0">
                          <a:latin typeface="+mj-lt"/>
                        </a:rPr>
                        <a:t>현장교육</a:t>
                      </a: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r>
                        <a:rPr lang="ko-KR" altLang="en-US" sz="1100" b="0" dirty="0">
                          <a:latin typeface="+mj-lt"/>
                        </a:rPr>
                        <a:t>현장에서 지도</a:t>
                      </a: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id="{46B2A43D-CA02-3451-28EC-85F51E3C06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2535913"/>
              </p:ext>
            </p:extLst>
          </p:nvPr>
        </p:nvGraphicFramePr>
        <p:xfrm>
          <a:off x="428978" y="937402"/>
          <a:ext cx="9064978" cy="109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2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767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2898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  <a:cs typeface="Meiryo" pitchFamily="34" charset="-128"/>
                        </a:rPr>
                        <a:t>구분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  <a:cs typeface="Meiryo" pitchFamily="34" charset="-128"/>
                        </a:rPr>
                        <a:t>내용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98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err="1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  <a:cs typeface="Meiryo" pitchFamily="34" charset="-128"/>
                        </a:rPr>
                        <a:t>공사명</a:t>
                      </a:r>
                      <a:endParaRPr lang="ko-KR" altLang="en-US" sz="1200" b="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r>
                        <a:rPr lang="ko-KR" altLang="en-US" sz="1200" b="0" kern="1200" dirty="0" err="1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ㅇㅇㅇㅇ공사</a:t>
                      </a:r>
                      <a:endParaRPr lang="en-US" altLang="ko-KR" sz="1200" b="0" kern="1200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898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  <a:cs typeface="Meiryo" pitchFamily="34" charset="-128"/>
                        </a:rPr>
                        <a:t>계약금액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200" b="0" kern="1200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898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  <a:cs typeface="Meiryo" pitchFamily="34" charset="-128"/>
                        </a:rPr>
                        <a:t>예상 안전관리비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200" b="0" dirty="0">
                        <a:solidFill>
                          <a:sysClr val="windowText" lastClr="000000"/>
                        </a:solidFill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60888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160C44CA-9979-F1D7-97C2-2FD436B4146A}"/>
              </a:ext>
            </a:extLst>
          </p:cNvPr>
          <p:cNvCxnSpPr/>
          <p:nvPr/>
        </p:nvCxnSpPr>
        <p:spPr>
          <a:xfrm>
            <a:off x="0" y="584684"/>
            <a:ext cx="9906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6E3BD95D-2016-4734-F5C8-EB82BD700813}"/>
              </a:ext>
            </a:extLst>
          </p:cNvPr>
          <p:cNvSpPr txBox="1"/>
          <p:nvPr/>
        </p:nvSpPr>
        <p:spPr>
          <a:xfrm>
            <a:off x="128465" y="36002"/>
            <a:ext cx="8576264" cy="548682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defTabSz="957816">
              <a:spcBef>
                <a:spcPct val="0"/>
              </a:spcBef>
              <a:defRPr/>
            </a:pP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 Unicode MS" pitchFamily="50" charset="-127"/>
              </a:rPr>
              <a:t>10. </a:t>
            </a:r>
            <a:r>
              <a:rPr lang="en-US" altLang="ko-KR" sz="2000" b="1" dirty="0"/>
              <a:t>SHE </a:t>
            </a:r>
            <a:r>
              <a:rPr lang="ko-KR" altLang="en-US" sz="2000" b="1" dirty="0"/>
              <a:t>관련 인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∙</a:t>
            </a:r>
            <a:r>
              <a:rPr lang="ko-KR" altLang="en-US" sz="2000" b="1" dirty="0"/>
              <a:t>허가 </a:t>
            </a:r>
            <a:r>
              <a:rPr lang="en-US" altLang="ko-KR" sz="2000" b="1" dirty="0"/>
              <a:t>List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C9BE2DAF-D538-A483-6421-C45BC1ECB8DC}"/>
              </a:ext>
            </a:extLst>
          </p:cNvPr>
          <p:cNvSpPr/>
          <p:nvPr/>
        </p:nvSpPr>
        <p:spPr>
          <a:xfrm>
            <a:off x="2694474" y="2441647"/>
            <a:ext cx="4376283" cy="1974706"/>
          </a:xfrm>
          <a:prstGeom prst="rect">
            <a:avLst/>
          </a:prstGeom>
          <a:solidFill>
            <a:srgbClr val="5B9BD5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800" b="1" dirty="0">
                <a:solidFill>
                  <a:srgbClr val="FF0000"/>
                </a:solidFill>
              </a:rPr>
              <a:t>공사 관련 </a:t>
            </a:r>
            <a:r>
              <a:rPr lang="ko-KR" altLang="en-US" sz="1800" b="1" dirty="0" err="1">
                <a:solidFill>
                  <a:srgbClr val="FF0000"/>
                </a:solidFill>
              </a:rPr>
              <a:t>인</a:t>
            </a:r>
            <a:r>
              <a:rPr lang="ko-KR" altLang="en-US" sz="1800" b="1" dirty="0" err="1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∙</a:t>
            </a:r>
            <a:r>
              <a:rPr lang="ko-KR" altLang="en-US" sz="1800" b="1" dirty="0" err="1">
                <a:solidFill>
                  <a:srgbClr val="FF0000"/>
                </a:solidFill>
              </a:rPr>
              <a:t>허가</a:t>
            </a:r>
            <a:r>
              <a:rPr lang="ko-KR" altLang="en-US" sz="1800" b="1" dirty="0">
                <a:solidFill>
                  <a:srgbClr val="FF0000"/>
                </a:solidFill>
              </a:rPr>
              <a:t> </a:t>
            </a:r>
            <a:r>
              <a:rPr lang="en-US" altLang="ko-KR" sz="1800" b="1" dirty="0">
                <a:solidFill>
                  <a:srgbClr val="FF0000"/>
                </a:solidFill>
              </a:rPr>
              <a:t>List</a:t>
            </a:r>
            <a:r>
              <a:rPr lang="ko-KR" altLang="en-US" sz="1800" b="1" dirty="0">
                <a:solidFill>
                  <a:srgbClr val="FF0000"/>
                </a:solidFill>
              </a:rPr>
              <a:t> 작성</a:t>
            </a:r>
            <a:endParaRPr lang="en-US" altLang="ko-KR" sz="1800" b="1" dirty="0">
              <a:solidFill>
                <a:srgbClr val="FF0000"/>
              </a:solidFill>
            </a:endParaRPr>
          </a:p>
          <a:p>
            <a:pPr algn="ctr"/>
            <a:r>
              <a:rPr lang="en-US" altLang="ko-KR" sz="1800" b="1" dirty="0">
                <a:solidFill>
                  <a:srgbClr val="FF0000"/>
                </a:solidFill>
              </a:rPr>
              <a:t>(</a:t>
            </a:r>
            <a:r>
              <a:rPr lang="ko-KR" altLang="en-US" sz="1800" b="1" dirty="0">
                <a:solidFill>
                  <a:srgbClr val="FF0000"/>
                </a:solidFill>
              </a:rPr>
              <a:t>해당 시</a:t>
            </a:r>
            <a:r>
              <a:rPr lang="en-US" altLang="ko-KR" sz="1800" b="1" dirty="0">
                <a:solidFill>
                  <a:srgbClr val="FF0000"/>
                </a:solidFill>
              </a:rPr>
              <a:t>)</a:t>
            </a:r>
            <a:endParaRPr lang="ko-KR" altLang="en-US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91210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869C536D-870B-47EF-AEA5-BABAD46588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674" y="1266576"/>
            <a:ext cx="4367037" cy="5345044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3F7FC51D-95AF-496F-8417-6DD850C219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51134" y="1266576"/>
            <a:ext cx="3728333" cy="5345044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D0F6474-2680-3F57-0F1F-1E19CD1B1863}"/>
              </a:ext>
            </a:extLst>
          </p:cNvPr>
          <p:cNvSpPr txBox="1"/>
          <p:nvPr/>
        </p:nvSpPr>
        <p:spPr>
          <a:xfrm>
            <a:off x="402191" y="856367"/>
            <a:ext cx="28536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kern="0" dirty="0">
                <a:ln w="6350">
                  <a:solidFill>
                    <a:prstClr val="white">
                      <a:alpha val="5000"/>
                    </a:prstClr>
                  </a:solidFill>
                </a:ln>
                <a:solidFill>
                  <a:sysClr val="windowText" lastClr="000000"/>
                </a:solidFill>
                <a:latin typeface="+mn-ea"/>
                <a:cs typeface="Tahoma" panose="020B0604030504040204" pitchFamily="34" charset="0"/>
              </a:rPr>
              <a:t>산업재해 현황 증빙문서 샘플</a:t>
            </a:r>
            <a:endParaRPr lang="ko-KR" altLang="en-US" sz="1200" b="1" dirty="0">
              <a:latin typeface="+mn-ea"/>
            </a:endParaRPr>
          </a:p>
        </p:txBody>
      </p:sp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252EF688-10F8-9CC7-8356-45BFA3F700C9}"/>
              </a:ext>
            </a:extLst>
          </p:cNvPr>
          <p:cNvCxnSpPr/>
          <p:nvPr/>
        </p:nvCxnSpPr>
        <p:spPr>
          <a:xfrm>
            <a:off x="0" y="584684"/>
            <a:ext cx="9906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8F590257-FB93-990B-BE53-B59C24CCBCA1}"/>
              </a:ext>
            </a:extLst>
          </p:cNvPr>
          <p:cNvSpPr txBox="1"/>
          <p:nvPr/>
        </p:nvSpPr>
        <p:spPr>
          <a:xfrm>
            <a:off x="128465" y="36002"/>
            <a:ext cx="8576264" cy="548682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defTabSz="957816">
              <a:spcBef>
                <a:spcPct val="0"/>
              </a:spcBef>
              <a:defRPr/>
            </a:pP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 Unicode MS" pitchFamily="50" charset="-127"/>
              </a:rPr>
              <a:t>11. </a:t>
            </a:r>
            <a:r>
              <a:rPr lang="ko-KR" altLang="en-US" sz="2000" b="1" dirty="0"/>
              <a:t>산업재해 현황 </a:t>
            </a:r>
            <a:r>
              <a:rPr lang="en-US" altLang="ko-KR" sz="2000" b="1" dirty="0"/>
              <a:t>(</a:t>
            </a:r>
            <a:r>
              <a:rPr lang="ko-KR" altLang="en-US" sz="2000" b="1" dirty="0"/>
              <a:t>최근 </a:t>
            </a:r>
            <a:r>
              <a:rPr lang="en-US" altLang="ko-KR" sz="2000" b="1" dirty="0"/>
              <a:t>2</a:t>
            </a:r>
            <a:r>
              <a:rPr lang="ko-KR" altLang="en-US" sz="2000" b="1" dirty="0"/>
              <a:t>년간</a:t>
            </a:r>
            <a:r>
              <a:rPr lang="en-US" altLang="ko-KR" sz="2000" b="1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673786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252EF688-10F8-9CC7-8356-45BFA3F700C9}"/>
              </a:ext>
            </a:extLst>
          </p:cNvPr>
          <p:cNvCxnSpPr/>
          <p:nvPr/>
        </p:nvCxnSpPr>
        <p:spPr>
          <a:xfrm>
            <a:off x="0" y="584684"/>
            <a:ext cx="9906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8F590257-FB93-990B-BE53-B59C24CCBCA1}"/>
              </a:ext>
            </a:extLst>
          </p:cNvPr>
          <p:cNvSpPr txBox="1"/>
          <p:nvPr/>
        </p:nvSpPr>
        <p:spPr>
          <a:xfrm>
            <a:off x="128465" y="36002"/>
            <a:ext cx="8576264" cy="548682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defTabSz="957816">
              <a:spcBef>
                <a:spcPct val="0"/>
              </a:spcBef>
              <a:defRPr/>
            </a:pPr>
            <a:r>
              <a:rPr lang="en-US" altLang="ko-KR" sz="2000" b="1" dirty="0"/>
              <a:t>12. </a:t>
            </a:r>
            <a:r>
              <a:rPr lang="ko-KR" altLang="en-US" sz="2000" b="1" dirty="0"/>
              <a:t>기타</a:t>
            </a:r>
            <a:endParaRPr lang="en-US" altLang="ko-KR" sz="2000" b="1" dirty="0"/>
          </a:p>
        </p:txBody>
      </p:sp>
      <p:sp>
        <p:nvSpPr>
          <p:cNvPr id="6" name="Line 36">
            <a:extLst>
              <a:ext uri="{FF2B5EF4-FFF2-40B4-BE49-F238E27FC236}">
                <a16:creationId xmlns:a16="http://schemas.microsoft.com/office/drawing/2014/main" id="{B8645DEE-2B60-9011-A5E8-FE963C3F2D6D}"/>
              </a:ext>
            </a:extLst>
          </p:cNvPr>
          <p:cNvSpPr>
            <a:spLocks noChangeShapeType="1"/>
          </p:cNvSpPr>
          <p:nvPr/>
        </p:nvSpPr>
        <p:spPr bwMode="auto">
          <a:xfrm>
            <a:off x="735372" y="1860907"/>
            <a:ext cx="3636000" cy="6346"/>
          </a:xfrm>
          <a:prstGeom prst="line">
            <a:avLst/>
          </a:prstGeom>
          <a:noFill/>
          <a:ln w="3175">
            <a:solidFill>
              <a:schemeClr val="tx1">
                <a:lumMod val="65000"/>
                <a:lumOff val="35000"/>
              </a:schemeClr>
            </a:solidFill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100" b="0" i="0" u="none" strike="noStrike" kern="1200" cap="none" spc="-5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굴림" pitchFamily="50" charset="-127"/>
              <a:cs typeface="+mn-cs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3942025A-D503-4761-EEFB-0180D81A4349}"/>
              </a:ext>
            </a:extLst>
          </p:cNvPr>
          <p:cNvSpPr/>
          <p:nvPr/>
        </p:nvSpPr>
        <p:spPr>
          <a:xfrm>
            <a:off x="735372" y="1583907"/>
            <a:ext cx="361175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200" b="1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안전관리자</a:t>
            </a:r>
            <a:r>
              <a:rPr lang="en-US" altLang="ko-KR" sz="1200" b="1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b="1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관리감독자</a:t>
            </a:r>
            <a:r>
              <a:rPr lang="en-US" altLang="ko-KR" sz="1200" b="1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200" b="1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자격</a:t>
            </a:r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Tahoma" panose="020B0604030504040204" pitchFamily="34" charset="0"/>
            </a:endParaRPr>
          </a:p>
        </p:txBody>
      </p:sp>
      <p:sp>
        <p:nvSpPr>
          <p:cNvPr id="9" name="Line 36">
            <a:extLst>
              <a:ext uri="{FF2B5EF4-FFF2-40B4-BE49-F238E27FC236}">
                <a16:creationId xmlns:a16="http://schemas.microsoft.com/office/drawing/2014/main" id="{63BFE20D-D94B-F12C-3678-D1861235D411}"/>
              </a:ext>
            </a:extLst>
          </p:cNvPr>
          <p:cNvSpPr>
            <a:spLocks noChangeShapeType="1"/>
          </p:cNvSpPr>
          <p:nvPr/>
        </p:nvSpPr>
        <p:spPr bwMode="auto">
          <a:xfrm>
            <a:off x="5289955" y="1860907"/>
            <a:ext cx="3636000" cy="6346"/>
          </a:xfrm>
          <a:prstGeom prst="line">
            <a:avLst/>
          </a:prstGeom>
          <a:noFill/>
          <a:ln w="3175">
            <a:solidFill>
              <a:schemeClr val="tx1">
                <a:lumMod val="65000"/>
                <a:lumOff val="35000"/>
              </a:schemeClr>
            </a:solidFill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100" b="0" i="0" u="none" strike="noStrike" kern="1200" cap="none" spc="-5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굴림" pitchFamily="50" charset="-127"/>
              <a:cs typeface="+mn-cs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E81253F0-92B8-E77D-F034-6B23A1FAFF1E}"/>
              </a:ext>
            </a:extLst>
          </p:cNvPr>
          <p:cNvSpPr/>
          <p:nvPr/>
        </p:nvSpPr>
        <p:spPr>
          <a:xfrm>
            <a:off x="5289955" y="1583907"/>
            <a:ext cx="361175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200" b="1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고위험 안전관리계획</a:t>
            </a:r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Tahoma" panose="020B0604030504040204" pitchFamily="34" charset="0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27A8E3F-B30F-874D-DD2E-6A55A20A3454}"/>
              </a:ext>
            </a:extLst>
          </p:cNvPr>
          <p:cNvSpPr/>
          <p:nvPr/>
        </p:nvSpPr>
        <p:spPr>
          <a:xfrm>
            <a:off x="2721634" y="3182702"/>
            <a:ext cx="4477109" cy="1974706"/>
          </a:xfrm>
          <a:prstGeom prst="rect">
            <a:avLst/>
          </a:prstGeom>
          <a:solidFill>
            <a:srgbClr val="5B9BD5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2000" b="1">
                <a:solidFill>
                  <a:srgbClr val="FF0000"/>
                </a:solidFill>
              </a:rPr>
              <a:t>평가 가점 사항으로 보유 시 작성 </a:t>
            </a:r>
            <a:endParaRPr lang="ko-KR" altLang="en-US" sz="2000" b="1" dirty="0">
              <a:solidFill>
                <a:srgbClr val="FF000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6DA01BA-4FF5-F046-3614-7E8F634AAF31}"/>
              </a:ext>
            </a:extLst>
          </p:cNvPr>
          <p:cNvSpPr txBox="1"/>
          <p:nvPr/>
        </p:nvSpPr>
        <p:spPr>
          <a:xfrm>
            <a:off x="735372" y="2226281"/>
            <a:ext cx="363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200" kern="0" dirty="0">
                <a:effectLst/>
                <a:latin typeface="+mn-ea"/>
                <a:cs typeface="굴림" panose="020B0600000101010101" pitchFamily="50" charset="-127"/>
              </a:rPr>
              <a:t>관련 </a:t>
            </a:r>
            <a:r>
              <a:rPr lang="ko-KR" altLang="ko-KR" sz="1200" kern="0" dirty="0">
                <a:effectLst/>
                <a:latin typeface="+mn-ea"/>
                <a:cs typeface="굴림" panose="020B0600000101010101" pitchFamily="50" charset="-127"/>
              </a:rPr>
              <a:t>자격증 또는 관련 교육 이수</a:t>
            </a:r>
            <a:r>
              <a:rPr lang="en-US" altLang="ko-KR" sz="1200" kern="0" dirty="0">
                <a:effectLst/>
                <a:latin typeface="+mn-ea"/>
                <a:cs typeface="굴림" panose="020B0600000101010101" pitchFamily="50" charset="-127"/>
              </a:rPr>
              <a:t> </a:t>
            </a:r>
            <a:r>
              <a:rPr lang="ko-KR" altLang="en-US" sz="1200" kern="0" dirty="0">
                <a:effectLst/>
                <a:latin typeface="+mn-ea"/>
                <a:cs typeface="굴림" panose="020B0600000101010101" pitchFamily="50" charset="-127"/>
              </a:rPr>
              <a:t>여부 작성</a:t>
            </a:r>
            <a:endParaRPr lang="ko-KR" altLang="en-US" sz="1200" dirty="0">
              <a:latin typeface="+mn-ea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898E555-BC04-0218-2300-6A1030D31D23}"/>
              </a:ext>
            </a:extLst>
          </p:cNvPr>
          <p:cNvSpPr txBox="1"/>
          <p:nvPr/>
        </p:nvSpPr>
        <p:spPr>
          <a:xfrm>
            <a:off x="5289955" y="2226281"/>
            <a:ext cx="363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200" kern="0" dirty="0">
                <a:latin typeface="+mn-ea"/>
              </a:rPr>
              <a:t>고위험 별 특성을 고려한 별도의 관리계획서 작성</a:t>
            </a:r>
            <a:endParaRPr lang="en-US" altLang="ko-KR" sz="1200" kern="0" dirty="0">
              <a:latin typeface="+mn-ea"/>
            </a:endParaRPr>
          </a:p>
          <a:p>
            <a:r>
              <a:rPr lang="ko-KR" altLang="en-US" sz="1200" kern="0" dirty="0">
                <a:latin typeface="+mn-ea"/>
              </a:rPr>
              <a:t>사고예방을 위한 추가 위험관리방안 작성</a:t>
            </a:r>
            <a:endParaRPr lang="ko-KR" altLang="en-US" sz="12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93293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0A1DED6-B153-4128-A18D-372EACFF48C0}"/>
              </a:ext>
            </a:extLst>
          </p:cNvPr>
          <p:cNvSpPr txBox="1"/>
          <p:nvPr/>
        </p:nvSpPr>
        <p:spPr>
          <a:xfrm>
            <a:off x="3795472" y="2921169"/>
            <a:ext cx="231505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6000" b="1" dirty="0">
                <a:latin typeface="Tahoma" panose="020B0604030504040204" pitchFamily="34" charset="0"/>
              </a:rPr>
              <a:t>E.O.D</a:t>
            </a:r>
            <a:endParaRPr lang="ko-KR" altLang="en-US" sz="6000" b="1" dirty="0">
              <a:latin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23899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15056</TotalTime>
  <Words>1499</Words>
  <Application>Microsoft Office PowerPoint</Application>
  <PresentationFormat>A4 용지(210x297mm)</PresentationFormat>
  <Paragraphs>553</Paragraphs>
  <Slides>18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18</vt:i4>
      </vt:variant>
    </vt:vector>
  </HeadingPairs>
  <TitlesOfParts>
    <vt:vector size="28" baseType="lpstr">
      <vt:lpstr>굴림체</vt:lpstr>
      <vt:lpstr>돋움</vt:lpstr>
      <vt:lpstr>맑은 고딕</vt:lpstr>
      <vt:lpstr>Arial</vt:lpstr>
      <vt:lpstr>Calibri</vt:lpstr>
      <vt:lpstr>Calibri Light</vt:lpstr>
      <vt:lpstr>Cambria Math</vt:lpstr>
      <vt:lpstr>Tahoma</vt:lpstr>
      <vt:lpstr>Trebuchet MS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권오길(Kwon Oh Gil)/RM팀/영남에너지서비스(포항)</dc:creator>
  <cp:lastModifiedBy>전선민(Jeon SeonMin)/경영지원팀/영남에너지서비스</cp:lastModifiedBy>
  <cp:revision>211</cp:revision>
  <cp:lastPrinted>2022-08-31T01:59:53Z</cp:lastPrinted>
  <dcterms:created xsi:type="dcterms:W3CDTF">2022-02-08T00:26:03Z</dcterms:created>
  <dcterms:modified xsi:type="dcterms:W3CDTF">2023-05-10T02:28:57Z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af75817b-f191-4ea0-91cb-f6b042f90394_Enabled">
    <vt:lpwstr>true</vt:lpwstr>
  </property>
  <property fmtid="{D5CDD505-2E9C-101B-9397-08002B2CF9AE}" pid="3" name="MSIP_Label_af75817b-f191-4ea0-91cb-f6b042f90394_SetDate">
    <vt:lpwstr>2022-02-08T00:26:03Z</vt:lpwstr>
  </property>
  <property fmtid="{D5CDD505-2E9C-101B-9397-08002B2CF9AE}" pid="4" name="MSIP_Label_af75817b-f191-4ea0-91cb-f6b042f90394_Method">
    <vt:lpwstr>Standard</vt:lpwstr>
  </property>
  <property fmtid="{D5CDD505-2E9C-101B-9397-08002B2CF9AE}" pid="5" name="MSIP_Label_af75817b-f191-4ea0-91cb-f6b042f90394_Name">
    <vt:lpwstr>Internal</vt:lpwstr>
  </property>
  <property fmtid="{D5CDD505-2E9C-101B-9397-08002B2CF9AE}" pid="6" name="MSIP_Label_af75817b-f191-4ea0-91cb-f6b042f90394_SiteId">
    <vt:lpwstr>815a09ae-06d8-4115-9a0e-6ea71d6976ad</vt:lpwstr>
  </property>
  <property fmtid="{D5CDD505-2E9C-101B-9397-08002B2CF9AE}" pid="7" name="MSIP_Label_af75817b-f191-4ea0-91cb-f6b042f90394_ActionId">
    <vt:lpwstr>c29fb046-7301-45d1-b60d-fa26b520388d</vt:lpwstr>
  </property>
  <property fmtid="{D5CDD505-2E9C-101B-9397-08002B2CF9AE}" pid="8" name="MSIP_Label_af75817b-f191-4ea0-91cb-f6b042f90394_ContentBits">
    <vt:lpwstr>0</vt:lpwstr>
  </property>
</Properties>
</file>