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425" r:id="rId2"/>
    <p:sldId id="339" r:id="rId3"/>
    <p:sldId id="532" r:id="rId4"/>
    <p:sldId id="391" r:id="rId5"/>
    <p:sldId id="500" r:id="rId6"/>
    <p:sldId id="519" r:id="rId7"/>
    <p:sldId id="533" r:id="rId8"/>
    <p:sldId id="501" r:id="rId9"/>
    <p:sldId id="539" r:id="rId10"/>
    <p:sldId id="535" r:id="rId11"/>
    <p:sldId id="536" r:id="rId12"/>
    <p:sldId id="515" r:id="rId13"/>
    <p:sldId id="537" r:id="rId14"/>
    <p:sldId id="538" r:id="rId15"/>
    <p:sldId id="534" r:id="rId16"/>
    <p:sldId id="502" r:id="rId17"/>
    <p:sldId id="503" r:id="rId18"/>
    <p:sldId id="514" r:id="rId19"/>
    <p:sldId id="505" r:id="rId20"/>
    <p:sldId id="516" r:id="rId21"/>
    <p:sldId id="507" r:id="rId22"/>
    <p:sldId id="508" r:id="rId23"/>
    <p:sldId id="509" r:id="rId24"/>
    <p:sldId id="513" r:id="rId25"/>
    <p:sldId id="520" r:id="rId26"/>
    <p:sldId id="510" r:id="rId27"/>
    <p:sldId id="511" r:id="rId28"/>
    <p:sldId id="522" r:id="rId29"/>
    <p:sldId id="517" r:id="rId30"/>
    <p:sldId id="385" r:id="rId31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DEFA"/>
    <a:srgbClr val="254061"/>
    <a:srgbClr val="17375E"/>
    <a:srgbClr val="0000FF"/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56" autoAdjust="0"/>
    <p:restoredTop sz="94464" autoAdjust="0"/>
  </p:normalViewPr>
  <p:slideViewPr>
    <p:cSldViewPr showGuides="1">
      <p:cViewPr varScale="1">
        <p:scale>
          <a:sx n="90" d="100"/>
          <a:sy n="90" d="100"/>
        </p:scale>
        <p:origin x="426" y="78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3" tIns="45777" rIns="91553" bIns="4577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3" tIns="45777" rIns="91553" bIns="45777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3" tIns="45777" rIns="91553" bIns="4577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2"/>
          </a:xfrm>
          <a:prstGeom prst="rect">
            <a:avLst/>
          </a:prstGeom>
        </p:spPr>
        <p:txBody>
          <a:bodyPr vert="horz" lIns="91553" tIns="45777" rIns="91553" bIns="45777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3" tIns="45777" rIns="91553" bIns="4577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3" tIns="45777" rIns="91553" bIns="45777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43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72050" cy="372903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885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401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618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2024-03-18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8.jpeg"/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12" Type="http://schemas.openxmlformats.org/officeDocument/2006/relationships/image" Target="../media/image2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5" Type="http://schemas.microsoft.com/office/2007/relationships/hdphoto" Target="../media/hdphoto4.wdp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>
                <a:solidFill>
                  <a:prstClr val="black"/>
                </a:solidFill>
                <a:latin typeface="맑은 고딕"/>
              </a:rPr>
              <a:t>2024</a:t>
            </a:r>
            <a:r>
              <a:rPr lang="ko-KR" altLang="en-US" sz="2400" b="1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 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>
                <a:solidFill>
                  <a:prstClr val="black"/>
                </a:solidFill>
                <a:latin typeface="맑은 고딕"/>
              </a:rPr>
              <a:t>등록평가</a:t>
            </a:r>
            <a:r>
              <a:rPr lang="en-US" altLang="ko-KR" sz="3600" b="1">
                <a:solidFill>
                  <a:prstClr val="black"/>
                </a:solidFill>
                <a:latin typeface="맑은 고딕"/>
              </a:rPr>
              <a:t>·</a:t>
            </a:r>
            <a:r>
              <a:rPr lang="ko-KR" altLang="en-US" sz="3600" b="1">
                <a:solidFill>
                  <a:prstClr val="black"/>
                </a:solidFill>
                <a:latin typeface="맑은 고딕"/>
              </a:rPr>
              <a:t>계획서</a:t>
            </a:r>
            <a:endParaRPr lang="ko-KR" altLang="en-US" sz="36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476730"/>
            <a:ext cx="9144000" cy="108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 latinLnBrk="1">
              <a:spcAft>
                <a:spcPts val="0"/>
              </a:spcAft>
            </a:pP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  회사명 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: OOOO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건설</a:t>
            </a:r>
            <a:endParaRPr lang="en-US" altLang="ko-KR" sz="2400" b="1" dirty="0">
              <a:solidFill>
                <a:prstClr val="black"/>
              </a:solidFill>
              <a:latin typeface="맑은 고딕"/>
            </a:endParaRPr>
          </a:p>
          <a:p>
            <a:pPr fontAlgn="auto" latinLnBrk="1">
              <a:lnSpc>
                <a:spcPct val="200000"/>
              </a:lnSpc>
              <a:spcAft>
                <a:spcPts val="0"/>
              </a:spcAft>
            </a:pP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  </a:t>
            </a:r>
            <a:r>
              <a:rPr lang="ko-KR" altLang="en-US" sz="2400" b="1" dirty="0" err="1">
                <a:solidFill>
                  <a:prstClr val="black"/>
                </a:solidFill>
                <a:latin typeface="맑은 고딕"/>
              </a:rPr>
              <a:t>계약명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: </a:t>
            </a:r>
            <a:endParaRPr lang="ko-KR" altLang="en-US" sz="2400" b="1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4896037" y="-905"/>
            <a:ext cx="4247964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4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안전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환경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,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보건 업무에 대한 점검 유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25EADC4-697A-2A04-3367-E99EE66117CB}"/>
              </a:ext>
            </a:extLst>
          </p:cNvPr>
          <p:cNvSpPr/>
          <p:nvPr/>
        </p:nvSpPr>
        <p:spPr>
          <a:xfrm>
            <a:off x="476672" y="980728"/>
            <a:ext cx="8271792" cy="5189929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공사</a:t>
            </a:r>
            <a:r>
              <a:rPr lang="en-US" altLang="ko-KR" b="1" dirty="0">
                <a:solidFill>
                  <a:schemeClr val="tx1"/>
                </a:solidFill>
              </a:rPr>
              <a:t>[</a:t>
            </a:r>
            <a:r>
              <a:rPr lang="ko-KR" altLang="en-US" b="1" dirty="0">
                <a:solidFill>
                  <a:schemeClr val="tx1"/>
                </a:solidFill>
              </a:rPr>
              <a:t>용역</a:t>
            </a:r>
            <a:r>
              <a:rPr lang="en-US" altLang="ko-KR" b="1" dirty="0">
                <a:solidFill>
                  <a:schemeClr val="tx1"/>
                </a:solidFill>
              </a:rPr>
              <a:t>] </a:t>
            </a:r>
            <a:r>
              <a:rPr lang="ko-KR" altLang="en-US" b="1" dirty="0">
                <a:solidFill>
                  <a:schemeClr val="tx1"/>
                </a:solidFill>
              </a:rPr>
              <a:t>안전환경보건 체크리스트</a:t>
            </a:r>
            <a:endParaRPr lang="en-US" altLang="ko-KR" sz="1400" dirty="0">
              <a:solidFill>
                <a:schemeClr val="tx1"/>
              </a:solidFill>
            </a:endParaRPr>
          </a:p>
          <a:p>
            <a:endParaRPr lang="en-US" altLang="ko-KR" sz="1400" dirty="0">
              <a:solidFill>
                <a:schemeClr val="tx1"/>
              </a:solidFill>
            </a:endParaRPr>
          </a:p>
          <a:p>
            <a:r>
              <a:rPr lang="ko-KR" altLang="en-US" sz="900" dirty="0">
                <a:solidFill>
                  <a:schemeClr val="tx1"/>
                </a:solidFill>
              </a:rPr>
              <a:t>▷ 업체명 </a:t>
            </a:r>
            <a:r>
              <a:rPr lang="en-US" altLang="ko-KR" sz="900" dirty="0">
                <a:solidFill>
                  <a:schemeClr val="tx1"/>
                </a:solidFill>
              </a:rPr>
              <a:t>: </a:t>
            </a:r>
          </a:p>
          <a:p>
            <a:endParaRPr lang="en-US" altLang="ko-KR" sz="900" dirty="0">
              <a:solidFill>
                <a:schemeClr val="tx1"/>
              </a:solidFill>
            </a:endParaRPr>
          </a:p>
          <a:p>
            <a:r>
              <a:rPr lang="ko-KR" altLang="en-US" sz="900" dirty="0">
                <a:solidFill>
                  <a:schemeClr val="tx1"/>
                </a:solidFill>
              </a:rPr>
              <a:t>▷ </a:t>
            </a:r>
            <a:r>
              <a:rPr lang="ko-KR" altLang="en-US" sz="900" dirty="0" err="1">
                <a:solidFill>
                  <a:schemeClr val="tx1"/>
                </a:solidFill>
              </a:rPr>
              <a:t>점검자</a:t>
            </a:r>
            <a:r>
              <a:rPr lang="ko-KR" altLang="en-US" sz="900" dirty="0">
                <a:solidFill>
                  <a:schemeClr val="tx1"/>
                </a:solidFill>
              </a:rPr>
              <a:t> </a:t>
            </a:r>
            <a:r>
              <a:rPr lang="en-US" altLang="ko-KR" sz="900" dirty="0">
                <a:solidFill>
                  <a:schemeClr val="tx1"/>
                </a:solidFill>
              </a:rPr>
              <a:t>: </a:t>
            </a:r>
            <a:r>
              <a:rPr lang="ko-KR" altLang="en-US" sz="900" dirty="0">
                <a:solidFill>
                  <a:schemeClr val="tx1"/>
                </a:solidFill>
              </a:rPr>
              <a:t>   </a:t>
            </a:r>
            <a:r>
              <a:rPr lang="en-US" altLang="ko-KR" sz="900" dirty="0">
                <a:solidFill>
                  <a:schemeClr val="tx1"/>
                </a:solidFill>
              </a:rPr>
              <a:t>(</a:t>
            </a:r>
            <a:r>
              <a:rPr lang="ko-KR" altLang="en-US" sz="900" dirty="0">
                <a:solidFill>
                  <a:schemeClr val="tx1"/>
                </a:solidFill>
              </a:rPr>
              <a:t>서명</a:t>
            </a:r>
            <a:r>
              <a:rPr lang="en-US" altLang="ko-KR" sz="900" dirty="0">
                <a:solidFill>
                  <a:schemeClr val="tx1"/>
                </a:solidFill>
              </a:rPr>
              <a:t>)</a:t>
            </a:r>
          </a:p>
          <a:p>
            <a:endParaRPr lang="en-US" altLang="ko-KR" sz="900" dirty="0">
              <a:solidFill>
                <a:schemeClr val="tx1"/>
              </a:solidFill>
            </a:endParaRPr>
          </a:p>
          <a:p>
            <a:r>
              <a:rPr lang="ko-KR" altLang="en-US" sz="900" dirty="0">
                <a:solidFill>
                  <a:schemeClr val="tx1"/>
                </a:solidFill>
              </a:rPr>
              <a:t>▷ 점검일자 </a:t>
            </a:r>
            <a:r>
              <a:rPr lang="en-US" altLang="ko-KR" sz="900" dirty="0">
                <a:solidFill>
                  <a:schemeClr val="tx1"/>
                </a:solidFill>
              </a:rPr>
              <a:t>: 2023.     .      .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표 3">
            <a:extLst>
              <a:ext uri="{FF2B5EF4-FFF2-40B4-BE49-F238E27FC236}">
                <a16:creationId xmlns:a16="http://schemas.microsoft.com/office/drawing/2014/main" id="{D9DE6CAB-781C-78EC-7E3E-63D5EA7028A9}"/>
              </a:ext>
            </a:extLst>
          </p:cNvPr>
          <p:cNvGraphicFramePr>
            <a:graphicFrameLocks noGrp="1"/>
          </p:cNvGraphicFramePr>
          <p:nvPr/>
        </p:nvGraphicFramePr>
        <p:xfrm>
          <a:off x="779934" y="2702033"/>
          <a:ext cx="7584132" cy="299521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69350">
                  <a:extLst>
                    <a:ext uri="{9D8B030D-6E8A-4147-A177-3AD203B41FA5}">
                      <a16:colId xmlns:a16="http://schemas.microsoft.com/office/drawing/2014/main" val="2353843656"/>
                    </a:ext>
                  </a:extLst>
                </a:gridCol>
                <a:gridCol w="6090736">
                  <a:extLst>
                    <a:ext uri="{9D8B030D-6E8A-4147-A177-3AD203B41FA5}">
                      <a16:colId xmlns:a16="http://schemas.microsoft.com/office/drawing/2014/main" val="140181799"/>
                    </a:ext>
                  </a:extLst>
                </a:gridCol>
                <a:gridCol w="551419">
                  <a:extLst>
                    <a:ext uri="{9D8B030D-6E8A-4147-A177-3AD203B41FA5}">
                      <a16:colId xmlns:a16="http://schemas.microsoft.com/office/drawing/2014/main" val="2725604634"/>
                    </a:ext>
                  </a:extLst>
                </a:gridCol>
                <a:gridCol w="572627">
                  <a:extLst>
                    <a:ext uri="{9D8B030D-6E8A-4147-A177-3AD203B41FA5}">
                      <a16:colId xmlns:a16="http://schemas.microsoft.com/office/drawing/2014/main" val="3523660734"/>
                    </a:ext>
                  </a:extLst>
                </a:gridCol>
              </a:tblGrid>
              <a:tr h="2384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/>
                        <a:t>순</a:t>
                      </a:r>
                      <a:endParaRPr lang="en-US" altLang="ko-KR" sz="1050" dirty="0"/>
                    </a:p>
                    <a:p>
                      <a:pPr algn="ctr" latinLnBrk="1"/>
                      <a:r>
                        <a:rPr lang="ko-KR" altLang="en-US" sz="1050" dirty="0"/>
                        <a:t>번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/>
                        <a:t>점검</a:t>
                      </a:r>
                      <a:endParaRPr lang="en-US" altLang="ko-KR" sz="1050" dirty="0"/>
                    </a:p>
                    <a:p>
                      <a:pPr algn="ctr" latinLnBrk="1"/>
                      <a:r>
                        <a:rPr lang="ko-KR" altLang="en-US" sz="1050" dirty="0"/>
                        <a:t>내용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1050" dirty="0"/>
                        <a:t>점검 결과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485758"/>
                  </a:ext>
                </a:extLst>
              </a:tr>
              <a:tr h="1834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600" dirty="0"/>
                        <a:t>예</a:t>
                      </a:r>
                      <a:endParaRPr lang="ko-KR" altLang="en-US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/>
                        <a:t>아니요</a:t>
                      </a:r>
                      <a:endParaRPr lang="ko-KR" altLang="en-US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754289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1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과업지시서 또는 계약서에 </a:t>
                      </a:r>
                      <a:r>
                        <a:rPr lang="en-US" altLang="ko-KR" sz="800" dirty="0"/>
                        <a:t>‘</a:t>
                      </a:r>
                      <a:r>
                        <a:rPr lang="ko-KR" altLang="en-US" sz="800" dirty="0"/>
                        <a:t>안전관리 및 예방조치 후 작업 실시 내용을 포함하였습니까</a:t>
                      </a:r>
                      <a:r>
                        <a:rPr lang="en-US" altLang="ko-KR" sz="800" dirty="0"/>
                        <a:t>?</a:t>
                      </a:r>
                    </a:p>
                    <a:p>
                      <a:pPr latinLnBrk="1"/>
                      <a:r>
                        <a:rPr lang="en-US" altLang="ko-KR" sz="800" dirty="0"/>
                        <a:t>※ </a:t>
                      </a:r>
                      <a:r>
                        <a:rPr lang="ko-KR" altLang="en-US" sz="800" dirty="0"/>
                        <a:t>계약서가 없는 경우 본 체크리스트로 갈음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490130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2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근로자에 대한 안전보건교육을 실시하였는지 확인하였습니까</a:t>
                      </a:r>
                      <a:r>
                        <a:rPr lang="en-US" altLang="ko-KR" sz="800" dirty="0"/>
                        <a:t>?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676205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3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안전보호구</a:t>
                      </a:r>
                      <a:r>
                        <a:rPr lang="en-US" altLang="ko-KR" sz="800" dirty="0"/>
                        <a:t>(</a:t>
                      </a:r>
                      <a:r>
                        <a:rPr lang="ko-KR" altLang="en-US" sz="800" dirty="0"/>
                        <a:t>안전모</a:t>
                      </a:r>
                      <a:r>
                        <a:rPr lang="en-US" altLang="ko-KR" sz="800" dirty="0"/>
                        <a:t>,</a:t>
                      </a:r>
                      <a:r>
                        <a:rPr lang="ko-KR" altLang="en-US" sz="800" dirty="0"/>
                        <a:t>안전화</a:t>
                      </a:r>
                      <a:r>
                        <a:rPr lang="en-US" altLang="ko-KR" sz="800" dirty="0"/>
                        <a:t>,</a:t>
                      </a:r>
                      <a:r>
                        <a:rPr lang="ko-KR" altLang="en-US" sz="800" dirty="0"/>
                        <a:t>안전조끼 등</a:t>
                      </a:r>
                      <a:r>
                        <a:rPr lang="en-US" altLang="ko-KR" sz="800" dirty="0"/>
                        <a:t>)</a:t>
                      </a:r>
                      <a:r>
                        <a:rPr lang="ko-KR" altLang="en-US" sz="800" dirty="0"/>
                        <a:t>를 착용하고 작업하도록 주지시켰습니까</a:t>
                      </a:r>
                      <a:r>
                        <a:rPr lang="en-US" altLang="ko-KR" sz="800" dirty="0"/>
                        <a:t>?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8635559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4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위험사항과 공사 전 유의사항에 대해 안내하여 주지시켰습니까</a:t>
                      </a:r>
                      <a:r>
                        <a:rPr lang="en-US" altLang="ko-KR" sz="800" dirty="0"/>
                        <a:t>? (</a:t>
                      </a:r>
                      <a:r>
                        <a:rPr lang="ko-KR" altLang="en-US" sz="800" dirty="0"/>
                        <a:t>위험성평가 열람 또는 제공 등</a:t>
                      </a:r>
                      <a:r>
                        <a:rPr lang="en-US" altLang="ko-KR" sz="800" dirty="0"/>
                        <a:t>)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332857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5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현장</a:t>
                      </a:r>
                      <a:r>
                        <a:rPr lang="en-US" altLang="ko-KR" sz="800" dirty="0"/>
                        <a:t>(</a:t>
                      </a:r>
                      <a:r>
                        <a:rPr lang="ko-KR" altLang="en-US" sz="800" dirty="0"/>
                        <a:t>업체 근로자가 작업하는 공간</a:t>
                      </a:r>
                      <a:r>
                        <a:rPr lang="en-US" altLang="ko-KR" sz="800" dirty="0"/>
                        <a:t>)</a:t>
                      </a:r>
                      <a:r>
                        <a:rPr lang="ko-KR" altLang="en-US" sz="800" dirty="0"/>
                        <a:t>으로 이동할 때나 현장 이외 장소 이동 시 담당자의 안내를 받도록 주지시켰습니까</a:t>
                      </a:r>
                      <a:r>
                        <a:rPr lang="en-US" altLang="ko-KR" sz="800" dirty="0"/>
                        <a:t>?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889849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6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항시 노무를 제공하는 자의 건강상태</a:t>
                      </a:r>
                      <a:r>
                        <a:rPr lang="en-US" altLang="ko-KR" sz="800" dirty="0"/>
                        <a:t>(</a:t>
                      </a:r>
                      <a:r>
                        <a:rPr lang="ko-KR" altLang="en-US" sz="800" dirty="0"/>
                        <a:t>음주여부</a:t>
                      </a:r>
                      <a:r>
                        <a:rPr lang="en-US" altLang="ko-KR" sz="800" dirty="0"/>
                        <a:t>, 65</a:t>
                      </a:r>
                      <a:r>
                        <a:rPr lang="ko-KR" altLang="en-US" sz="800" dirty="0" err="1"/>
                        <a:t>세이상</a:t>
                      </a:r>
                      <a:r>
                        <a:rPr lang="ko-KR" altLang="en-US" sz="800" dirty="0"/>
                        <a:t> 고령자</a:t>
                      </a:r>
                      <a:r>
                        <a:rPr lang="en-US" altLang="ko-KR" sz="800" dirty="0"/>
                        <a:t>, </a:t>
                      </a:r>
                      <a:r>
                        <a:rPr lang="ko-KR" altLang="en-US" sz="800" dirty="0"/>
                        <a:t>고혈압 등</a:t>
                      </a:r>
                      <a:r>
                        <a:rPr lang="en-US" altLang="ko-KR" sz="800" dirty="0"/>
                        <a:t>) </a:t>
                      </a:r>
                      <a:r>
                        <a:rPr lang="ko-KR" altLang="en-US" sz="800" dirty="0"/>
                        <a:t>를 확인 하였습니까</a:t>
                      </a:r>
                      <a:r>
                        <a:rPr lang="en-US" altLang="ko-KR" sz="800" dirty="0"/>
                        <a:t>?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092112"/>
                  </a:ext>
                </a:extLst>
              </a:tr>
              <a:tr h="31041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/>
                        <a:t>7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/>
                        <a:t>작업 후 현장 정리정돈 및 청소상태를 확인 하셨습니까</a:t>
                      </a:r>
                      <a:r>
                        <a:rPr lang="en-US" altLang="ko-KR" sz="800" dirty="0"/>
                        <a:t>?</a:t>
                      </a:r>
                      <a:endParaRPr lang="ko-KR" alt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419458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0BC70F89-E680-DD2C-CB47-C5C6CE1C03F0}"/>
              </a:ext>
            </a:extLst>
          </p:cNvPr>
          <p:cNvSpPr/>
          <p:nvPr/>
        </p:nvSpPr>
        <p:spPr>
          <a:xfrm>
            <a:off x="2555776" y="2824005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당사 현황에 맞게 첨부 및 기재</a:t>
            </a:r>
          </a:p>
        </p:txBody>
      </p:sp>
    </p:spTree>
    <p:extLst>
      <p:ext uri="{BB962C8B-B14F-4D97-AF65-F5344CB8AC3E}">
        <p14:creationId xmlns:p14="http://schemas.microsoft.com/office/powerpoint/2010/main" val="605618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4896037" y="-905"/>
            <a:ext cx="4247964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5.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위험성 평가 및 </a:t>
            </a:r>
            <a:r>
              <a:rPr kumimoji="0" lang="ko-KR" alt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작업장순회안전점검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 기준 수립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FCE52E5D-F99E-08F1-116C-FDDF6045EE6B}"/>
              </a:ext>
            </a:extLst>
          </p:cNvPr>
          <p:cNvGraphicFramePr>
            <a:graphicFrameLocks noGrp="1"/>
          </p:cNvGraphicFramePr>
          <p:nvPr/>
        </p:nvGraphicFramePr>
        <p:xfrm>
          <a:off x="395536" y="764704"/>
          <a:ext cx="7884876" cy="583265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06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59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점검항목</a:t>
                      </a:r>
                      <a:endParaRPr lang="ko-KR" altLang="en-US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점  검  사  항</a:t>
                      </a:r>
                      <a:endParaRPr lang="ko-KR" altLang="en-US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pc="-30" baseline="0" dirty="0"/>
                        <a:t>적합</a:t>
                      </a:r>
                      <a:endParaRPr lang="ko-KR" altLang="en-US" sz="10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pc="-30" baseline="0" dirty="0"/>
                        <a:t>부적합</a:t>
                      </a:r>
                      <a:endParaRPr lang="ko-KR" altLang="en-US" sz="10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spc="-30" baseline="0" dirty="0"/>
                        <a:t>N/A</a:t>
                      </a:r>
                      <a:endParaRPr lang="ko-KR" altLang="en-US" sz="10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pc="-30" baseline="0" dirty="0"/>
                        <a:t>비 고</a:t>
                      </a:r>
                      <a:endParaRPr lang="ko-KR" altLang="en-US" sz="10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2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/>
                        <a:t>안전수칙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kern="1200" dirty="0"/>
                        <a:t>작업</a:t>
                      </a:r>
                      <a:r>
                        <a:rPr lang="en-US" altLang="ko-KR" sz="900" kern="1200" dirty="0"/>
                        <a:t>/</a:t>
                      </a:r>
                      <a:r>
                        <a:rPr lang="ko-KR" altLang="en-US" sz="900" kern="1200" dirty="0"/>
                        <a:t>점검시 기본안전수칙</a:t>
                      </a:r>
                      <a:r>
                        <a:rPr lang="en-US" altLang="ko-KR" sz="900" kern="1200" dirty="0"/>
                        <a:t>(Safety Golden</a:t>
                      </a:r>
                      <a:r>
                        <a:rPr lang="en-US" altLang="ko-KR" sz="900" kern="1200" baseline="0" dirty="0"/>
                        <a:t> Rules)</a:t>
                      </a:r>
                      <a:r>
                        <a:rPr lang="ko-KR" altLang="en-US" sz="900" kern="1200" baseline="0" dirty="0"/>
                        <a:t>을 준수하는가</a:t>
                      </a:r>
                      <a:r>
                        <a:rPr lang="en-US" altLang="ko-KR" sz="900" kern="1200" baseline="0" dirty="0"/>
                        <a:t>? 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kern="1200" dirty="0"/>
                        <a:t>작업</a:t>
                      </a:r>
                      <a:r>
                        <a:rPr lang="en-US" altLang="ko-KR" sz="900" kern="1200" dirty="0"/>
                        <a:t>/</a:t>
                      </a:r>
                      <a:r>
                        <a:rPr lang="ko-KR" altLang="en-US" sz="900" kern="1200" dirty="0"/>
                        <a:t>점검시 적합한 안</a:t>
                      </a:r>
                      <a:r>
                        <a:rPr lang="ko-KR" altLang="en-US" sz="900" kern="1200" baseline="0" dirty="0"/>
                        <a:t>전보호구를 착용하는가</a:t>
                      </a:r>
                      <a:r>
                        <a:rPr lang="en-US" altLang="ko-KR" sz="900" kern="1200" baseline="0" dirty="0"/>
                        <a:t>? 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82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/>
                        <a:t>교육</a:t>
                      </a:r>
                      <a:r>
                        <a:rPr lang="en-US" altLang="ko-KR" sz="1000" dirty="0"/>
                        <a:t>/</a:t>
                      </a:r>
                      <a:r>
                        <a:rPr lang="ko-KR" altLang="en-US" sz="1000" dirty="0"/>
                        <a:t>훈련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kern="1200" dirty="0"/>
                        <a:t>작업 전 </a:t>
                      </a:r>
                      <a:r>
                        <a:rPr lang="ko-KR" altLang="en-US" sz="900" kern="1200" baseline="0" dirty="0"/>
                        <a:t>안전교육</a:t>
                      </a:r>
                      <a:r>
                        <a:rPr lang="ko-KR" altLang="en-US" sz="900" kern="1200" dirty="0"/>
                        <a:t> 실시 결과를 확인 하는가</a:t>
                      </a:r>
                      <a:r>
                        <a:rPr lang="en-US" altLang="ko-KR" sz="900" kern="1200" dirty="0"/>
                        <a:t>?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kern="1200" dirty="0"/>
                        <a:t>기본안전수칙 이행여부 및 위반사항 등을 점검</a:t>
                      </a:r>
                      <a:r>
                        <a:rPr lang="en-US" altLang="ko-KR" sz="900" kern="1200" dirty="0"/>
                        <a:t>/</a:t>
                      </a:r>
                      <a:r>
                        <a:rPr lang="ko-KR" altLang="en-US" sz="900" kern="1200" dirty="0"/>
                        <a:t>관리하고 있는가</a:t>
                      </a:r>
                      <a:r>
                        <a:rPr lang="en-US" altLang="ko-KR" sz="900" kern="1200" dirty="0"/>
                        <a:t>?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821">
                <a:tc rowSpan="13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/>
                        <a:t>현장관리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dirty="0"/>
                        <a:t>차량안내 신호수</a:t>
                      </a:r>
                      <a:r>
                        <a:rPr lang="en-US" altLang="ko-KR" sz="900" dirty="0"/>
                        <a:t>/</a:t>
                      </a:r>
                      <a:r>
                        <a:rPr lang="ko-KR" altLang="en-US" sz="900" dirty="0"/>
                        <a:t>야간 작업자의 반사조끼 착용을 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공사 작업 시 공사 안내판 및 안전수칙 게시를 적절히 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보행자 통로 확보 및 안내원 배치를 준수하였는가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건설기계의 작업반경 내 근로자에게 안전수칙에 대하여 주지하였는가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정차된 </a:t>
                      </a:r>
                      <a:r>
                        <a:rPr lang="ko-KR" altLang="en-US" sz="900" dirty="0" err="1"/>
                        <a:t>공사차랑의</a:t>
                      </a:r>
                      <a:r>
                        <a:rPr lang="ko-KR" altLang="en-US" sz="900" dirty="0"/>
                        <a:t> 고임목을 설치하였는가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396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흡연 및 화재의 위험 행위에 대한 위험성을 근로자에게 주지하였는가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건설기계 운전원에게 안전수칙에 대하여 주지하였는가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건설기계운전원은 운행시 근로자</a:t>
                      </a:r>
                      <a:r>
                        <a:rPr lang="en-US" altLang="ko-KR" sz="900" dirty="0"/>
                        <a:t>,</a:t>
                      </a:r>
                      <a:r>
                        <a:rPr lang="ko-KR" altLang="en-US" sz="900" dirty="0"/>
                        <a:t>보행자</a:t>
                      </a:r>
                      <a:r>
                        <a:rPr lang="en-US" altLang="ko-KR" sz="900" dirty="0"/>
                        <a:t>,</a:t>
                      </a:r>
                      <a:r>
                        <a:rPr lang="ko-KR" altLang="en-US" sz="900" dirty="0"/>
                        <a:t>차량을 인식하도록 주지하였는가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파편이 날리는 작업시엔 보안경을 착용하라고 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3094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장비 불량 등으로 인한 가스누출</a:t>
                      </a:r>
                      <a:r>
                        <a:rPr lang="en-US" altLang="ko-KR" sz="900" dirty="0"/>
                        <a:t>/ </a:t>
                      </a:r>
                      <a:r>
                        <a:rPr lang="ko-KR" altLang="en-US" sz="900" dirty="0"/>
                        <a:t>화재폭발 위험을 제거하며</a:t>
                      </a:r>
                      <a:r>
                        <a:rPr lang="en-US" altLang="ko-KR" sz="900" dirty="0"/>
                        <a:t>, </a:t>
                      </a:r>
                      <a:r>
                        <a:rPr lang="ko-KR" altLang="en-US" sz="900" dirty="0"/>
                        <a:t>안전장비의 검교정은 적합한가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3094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 err="1"/>
                        <a:t>작업시</a:t>
                      </a:r>
                      <a:r>
                        <a:rPr lang="ko-KR" altLang="en-US" sz="900" dirty="0"/>
                        <a:t> 사용이 용이한 곳에 소화기를 비치하고</a:t>
                      </a:r>
                      <a:r>
                        <a:rPr lang="en-US" altLang="ko-KR" sz="900" dirty="0"/>
                        <a:t>, </a:t>
                      </a:r>
                      <a:r>
                        <a:rPr lang="ko-KR" altLang="en-US" sz="900" dirty="0"/>
                        <a:t>공기구 및 주위 정리정돈을 실시 하는가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dirty="0"/>
                        <a:t>공사 현장 주변 유해</a:t>
                      </a:r>
                      <a:r>
                        <a:rPr lang="en-US" altLang="ko-KR" sz="900" dirty="0"/>
                        <a:t>/</a:t>
                      </a:r>
                      <a:r>
                        <a:rPr lang="ko-KR" altLang="en-US" sz="900" dirty="0"/>
                        <a:t>위험물질을 제거하였는가</a:t>
                      </a:r>
                      <a:r>
                        <a:rPr lang="en-US" altLang="ko-KR" sz="900" dirty="0"/>
                        <a:t>?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582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190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9B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51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/>
                        <a:t>기타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900" kern="1200" dirty="0"/>
                        <a:t> SHE </a:t>
                      </a:r>
                      <a:r>
                        <a:rPr lang="ko-KR" altLang="en-US" sz="900" kern="1200" dirty="0"/>
                        <a:t>관련 각종 법규</a:t>
                      </a:r>
                      <a:r>
                        <a:rPr lang="en-US" altLang="ko-KR" sz="900" kern="1200" dirty="0"/>
                        <a:t>/</a:t>
                      </a:r>
                      <a:r>
                        <a:rPr lang="ko-KR" altLang="en-US" sz="900" kern="1200" dirty="0"/>
                        <a:t>지침 등을 위반한 사항이 있는가</a:t>
                      </a:r>
                      <a:r>
                        <a:rPr lang="en-US" altLang="ko-KR" sz="900" kern="1200" dirty="0"/>
                        <a:t>?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latinLnBrk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latinLnBrk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l" latinLnBrk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51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특기사항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 gridSpan="5"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082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45217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 err="1"/>
                        <a:t>점검일시</a:t>
                      </a:r>
                      <a:r>
                        <a:rPr lang="ko-KR" altLang="en-US" sz="1000" dirty="0"/>
                        <a:t> 및 장소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 gridSpan="5"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dirty="0"/>
                        <a:t>▪ 일시 </a:t>
                      </a:r>
                      <a:r>
                        <a:rPr lang="en-US" altLang="ko-KR" sz="900" dirty="0"/>
                        <a:t>: 2023</a:t>
                      </a:r>
                      <a:r>
                        <a:rPr lang="ko-KR" altLang="en-US" sz="900" dirty="0"/>
                        <a:t>년       </a:t>
                      </a:r>
                      <a:r>
                        <a:rPr lang="en-US" altLang="ko-KR" sz="900" dirty="0"/>
                        <a:t>  </a:t>
                      </a:r>
                      <a:r>
                        <a:rPr lang="ko-KR" altLang="en-US" sz="900" dirty="0"/>
                        <a:t>월       </a:t>
                      </a:r>
                      <a:r>
                        <a:rPr lang="en-US" altLang="ko-KR" sz="900" dirty="0"/>
                        <a:t>  </a:t>
                      </a:r>
                      <a:r>
                        <a:rPr lang="ko-KR" altLang="en-US" sz="900" dirty="0"/>
                        <a:t>일       시   </a:t>
                      </a:r>
                      <a:r>
                        <a:rPr lang="en-US" altLang="ko-KR" sz="900" dirty="0"/>
                        <a:t>                            ▪  </a:t>
                      </a:r>
                      <a:r>
                        <a:rPr lang="ko-KR" altLang="en-US" sz="900" dirty="0"/>
                        <a:t>장소 </a:t>
                      </a:r>
                      <a:r>
                        <a:rPr lang="en-US" altLang="ko-KR" sz="900" dirty="0"/>
                        <a:t>:    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551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dirty="0" err="1"/>
                        <a:t>점검자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/>
                </a:tc>
                <a:tc gridSpan="5"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kern="1200" dirty="0"/>
                        <a:t> </a:t>
                      </a:r>
                      <a:r>
                        <a:rPr lang="ko-KR" altLang="en-US" sz="900" dirty="0"/>
                        <a:t>▪ 시공관리자</a:t>
                      </a:r>
                      <a:r>
                        <a:rPr lang="ko-KR" altLang="en-US" sz="900" kern="1200" dirty="0"/>
                        <a:t> </a:t>
                      </a:r>
                      <a:r>
                        <a:rPr lang="en-US" altLang="ko-KR" sz="900" kern="1200" dirty="0"/>
                        <a:t>:      </a:t>
                      </a:r>
                      <a:r>
                        <a:rPr lang="ko-KR" altLang="en-US" sz="900" kern="1200" dirty="0"/>
                        <a:t>채 보 권</a:t>
                      </a:r>
                      <a:r>
                        <a:rPr lang="en-US" altLang="ko-KR" sz="900" kern="1200" dirty="0"/>
                        <a:t>     (</a:t>
                      </a:r>
                      <a:r>
                        <a:rPr lang="ko-KR" altLang="en-US" sz="900" kern="1200" dirty="0"/>
                        <a:t>서명</a:t>
                      </a:r>
                      <a:r>
                        <a:rPr lang="en-US" altLang="ko-KR" sz="900" kern="1200" dirty="0"/>
                        <a:t>)                                 </a:t>
                      </a:r>
                      <a:r>
                        <a:rPr lang="ko-KR" altLang="en-US" sz="900" dirty="0"/>
                        <a:t>▪ 대표이사 </a:t>
                      </a:r>
                      <a:r>
                        <a:rPr lang="en-US" altLang="ko-KR" sz="900" dirty="0"/>
                        <a:t>:   </a:t>
                      </a:r>
                      <a:r>
                        <a:rPr lang="ko-KR" altLang="en-US" sz="900" dirty="0"/>
                        <a:t>       </a:t>
                      </a:r>
                      <a:r>
                        <a:rPr lang="en-US" altLang="ko-KR" sz="900" dirty="0"/>
                        <a:t>         (</a:t>
                      </a:r>
                      <a:r>
                        <a:rPr lang="ko-KR" altLang="en-US" sz="900" kern="1200" dirty="0"/>
                        <a:t>서명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marL="36000" algn="l" latinLnBrk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marL="36000" algn="l" latinLnBrk="1">
                        <a:lnSpc>
                          <a:spcPct val="100000"/>
                        </a:lnSpc>
                        <a:buFontTx/>
                        <a:buNone/>
                      </a:pPr>
                      <a:endParaRPr lang="ko-KR" altLang="en-US" sz="9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6000" algn="ctr" defTabSz="914400" rtl="0" eaLnBrk="1" fontAlgn="ctr" latinLnBrk="1" hangingPunct="1">
                        <a:lnSpc>
                          <a:spcPct val="100000"/>
                        </a:lnSpc>
                        <a:buFontTx/>
                        <a:buNone/>
                      </a:pPr>
                      <a:endParaRPr lang="en-US" altLang="ko-KR" sz="9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99AE2DC6-0732-24EF-EFFB-03D0D54C82CF}"/>
              </a:ext>
            </a:extLst>
          </p:cNvPr>
          <p:cNvSpPr/>
          <p:nvPr/>
        </p:nvSpPr>
        <p:spPr>
          <a:xfrm>
            <a:off x="2555776" y="2824005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당사 현황에 맞게 첨부 및 기재</a:t>
            </a:r>
            <a:endParaRPr kumimoji="1"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위험성 평가 </a:t>
            </a:r>
            <a:r>
              <a:rPr kumimoji="1" lang="ko-KR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액셀</a:t>
            </a: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시트 첨부 可</a:t>
            </a:r>
            <a:r>
              <a:rPr kumimoji="1"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90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68A0DDD-8E86-7DA4-E4F8-2CCEAA327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11" y="1268760"/>
            <a:ext cx="8448178" cy="29580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[</a:t>
            </a:r>
            <a:r>
              <a:rPr lang="ko-KR" altLang="en-US" b="1" kern="120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별첨</a:t>
            </a:r>
            <a:r>
              <a:rPr lang="en-US" altLang="ko-KR" b="1" kern="120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] </a:t>
            </a:r>
            <a:r>
              <a:rPr lang="ko-KR" altLang="en-US" b="1" kern="120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위험성평가 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맑은 고딕"/>
                <a:ea typeface="맑은 고딕"/>
                <a:cs typeface="+mj-cs"/>
              </a:rPr>
              <a:t>위험성평가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및 대책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7599463-9BC7-D8EC-1D3A-D57A1598B30A}"/>
              </a:ext>
            </a:extLst>
          </p:cNvPr>
          <p:cNvSpPr/>
          <p:nvPr/>
        </p:nvSpPr>
        <p:spPr>
          <a:xfrm rot="20243572">
            <a:off x="2663789" y="3533396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11p Sample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280DDB22-72D1-C791-203F-F38C9CFA8CC5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+mj-lt"/>
                <a:ea typeface="+mj-ea"/>
                <a:cs typeface="+mj-cs"/>
              </a:rPr>
              <a:t>위험성평가 결과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E77E7960-2C8B-8E1C-2B29-0D661009457D}"/>
              </a:ext>
            </a:extLst>
          </p:cNvPr>
          <p:cNvSpPr txBox="1">
            <a:spLocks/>
          </p:cNvSpPr>
          <p:nvPr/>
        </p:nvSpPr>
        <p:spPr>
          <a:xfrm>
            <a:off x="7308305" y="893857"/>
            <a:ext cx="183569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1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※ JSA </a:t>
            </a:r>
            <a:r>
              <a:rPr kumimoji="0" lang="ko-KR" altLang="en-US" sz="1050" b="1" i="1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양식 사용 必</a:t>
            </a:r>
            <a:endParaRPr kumimoji="0" lang="ko-KR" altLang="en-US" sz="105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6982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3707904" y="-905"/>
            <a:ext cx="543609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6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. 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연간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SHE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교육계획 수립 및 사고사례 교육 실시 유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/>
                <a:cs typeface="+mj-cs"/>
              </a:rPr>
              <a:t>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13F31B7-B4DB-6C7B-52D4-B54C366B6617}"/>
              </a:ext>
            </a:extLst>
          </p:cNvPr>
          <p:cNvSpPr/>
          <p:nvPr/>
        </p:nvSpPr>
        <p:spPr>
          <a:xfrm>
            <a:off x="476672" y="980728"/>
            <a:ext cx="8271792" cy="5189929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법정교육</a:t>
            </a:r>
            <a:r>
              <a:rPr lang="en-US" altLang="ko-KR" b="1" dirty="0">
                <a:solidFill>
                  <a:schemeClr val="tx1"/>
                </a:solidFill>
              </a:rPr>
              <a:t>(</a:t>
            </a:r>
            <a:r>
              <a:rPr lang="ko-KR" altLang="en-US" b="1" dirty="0">
                <a:solidFill>
                  <a:schemeClr val="tx1"/>
                </a:solidFill>
              </a:rPr>
              <a:t>산업안전보건법 제</a:t>
            </a:r>
            <a:r>
              <a:rPr lang="en-US" altLang="ko-KR" b="1" dirty="0">
                <a:solidFill>
                  <a:schemeClr val="tx1"/>
                </a:solidFill>
              </a:rPr>
              <a:t>31</a:t>
            </a:r>
            <a:r>
              <a:rPr lang="ko-KR" altLang="en-US" b="1" dirty="0">
                <a:solidFill>
                  <a:schemeClr val="tx1"/>
                </a:solidFill>
              </a:rPr>
              <a:t>조</a:t>
            </a:r>
            <a:r>
              <a:rPr lang="en-US" altLang="ko-KR" b="1" dirty="0">
                <a:solidFill>
                  <a:schemeClr val="tx1"/>
                </a:solidFill>
              </a:rPr>
              <a:t>, </a:t>
            </a:r>
            <a:r>
              <a:rPr lang="ko-KR" altLang="en-US" b="1" dirty="0">
                <a:solidFill>
                  <a:schemeClr val="tx1"/>
                </a:solidFill>
              </a:rPr>
              <a:t>동법 시행규칙 제</a:t>
            </a:r>
            <a:r>
              <a:rPr lang="en-US" altLang="ko-KR" b="1" dirty="0">
                <a:solidFill>
                  <a:schemeClr val="tx1"/>
                </a:solidFill>
              </a:rPr>
              <a:t>33</a:t>
            </a:r>
            <a:r>
              <a:rPr lang="ko-KR" altLang="en-US" b="1" dirty="0">
                <a:solidFill>
                  <a:schemeClr val="tx1"/>
                </a:solidFill>
              </a:rPr>
              <a:t>조 의거</a:t>
            </a:r>
            <a:r>
              <a:rPr lang="en-US" altLang="ko-KR" b="1" dirty="0">
                <a:solidFill>
                  <a:schemeClr val="tx1"/>
                </a:solidFill>
              </a:rPr>
              <a:t>)</a:t>
            </a:r>
          </a:p>
          <a:p>
            <a:pPr algn="ctr"/>
            <a:endParaRPr lang="en-US" altLang="ko-KR" sz="1400" b="1" dirty="0">
              <a:solidFill>
                <a:schemeClr val="tx1"/>
              </a:solidFill>
            </a:endParaRPr>
          </a:p>
          <a:p>
            <a:pPr algn="ctr"/>
            <a:endParaRPr lang="en-US" altLang="ko-KR" sz="1400" b="1" dirty="0">
              <a:solidFill>
                <a:schemeClr val="tx1"/>
              </a:solidFill>
            </a:endParaRPr>
          </a:p>
          <a:p>
            <a:pPr algn="ctr"/>
            <a:endParaRPr lang="en-US" altLang="ko-KR" sz="1400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pPr algn="ctr"/>
            <a:endParaRPr lang="en-US" altLang="ko-KR" sz="1200" b="1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dirty="0">
              <a:solidFill>
                <a:schemeClr val="tx1"/>
              </a:solidFill>
            </a:endParaRPr>
          </a:p>
          <a:p>
            <a:r>
              <a:rPr lang="en-US" altLang="ko-KR" dirty="0">
                <a:solidFill>
                  <a:schemeClr val="tx1"/>
                </a:solidFill>
              </a:rPr>
              <a:t> </a:t>
            </a:r>
          </a:p>
          <a:p>
            <a:endParaRPr lang="en-US" altLang="ko-KR" dirty="0">
              <a:solidFill>
                <a:schemeClr val="tx1"/>
              </a:solidFill>
            </a:endParaRPr>
          </a:p>
          <a:p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3" name="표 3">
            <a:extLst>
              <a:ext uri="{FF2B5EF4-FFF2-40B4-BE49-F238E27FC236}">
                <a16:creationId xmlns:a16="http://schemas.microsoft.com/office/drawing/2014/main" id="{15EAAE12-2D25-BA2D-09AE-F049D8173CDC}"/>
              </a:ext>
            </a:extLst>
          </p:cNvPr>
          <p:cNvGraphicFramePr>
            <a:graphicFrameLocks noGrp="1"/>
          </p:cNvGraphicFramePr>
          <p:nvPr/>
        </p:nvGraphicFramePr>
        <p:xfrm>
          <a:off x="888679" y="1952838"/>
          <a:ext cx="7463741" cy="30963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66249">
                  <a:extLst>
                    <a:ext uri="{9D8B030D-6E8A-4147-A177-3AD203B41FA5}">
                      <a16:colId xmlns:a16="http://schemas.microsoft.com/office/drawing/2014/main" val="1759618592"/>
                    </a:ext>
                  </a:extLst>
                </a:gridCol>
                <a:gridCol w="1066249">
                  <a:extLst>
                    <a:ext uri="{9D8B030D-6E8A-4147-A177-3AD203B41FA5}">
                      <a16:colId xmlns:a16="http://schemas.microsoft.com/office/drawing/2014/main" val="405314502"/>
                    </a:ext>
                  </a:extLst>
                </a:gridCol>
                <a:gridCol w="1843533">
                  <a:extLst>
                    <a:ext uri="{9D8B030D-6E8A-4147-A177-3AD203B41FA5}">
                      <a16:colId xmlns:a16="http://schemas.microsoft.com/office/drawing/2014/main" val="2644657775"/>
                    </a:ext>
                  </a:extLst>
                </a:gridCol>
                <a:gridCol w="876455">
                  <a:extLst>
                    <a:ext uri="{9D8B030D-6E8A-4147-A177-3AD203B41FA5}">
                      <a16:colId xmlns:a16="http://schemas.microsoft.com/office/drawing/2014/main" val="1680709482"/>
                    </a:ext>
                  </a:extLst>
                </a:gridCol>
                <a:gridCol w="909180">
                  <a:extLst>
                    <a:ext uri="{9D8B030D-6E8A-4147-A177-3AD203B41FA5}">
                      <a16:colId xmlns:a16="http://schemas.microsoft.com/office/drawing/2014/main" val="3662957142"/>
                    </a:ext>
                  </a:extLst>
                </a:gridCol>
                <a:gridCol w="771746">
                  <a:extLst>
                    <a:ext uri="{9D8B030D-6E8A-4147-A177-3AD203B41FA5}">
                      <a16:colId xmlns:a16="http://schemas.microsoft.com/office/drawing/2014/main" val="4223228687"/>
                    </a:ext>
                  </a:extLst>
                </a:gridCol>
                <a:gridCol w="930329">
                  <a:extLst>
                    <a:ext uri="{9D8B030D-6E8A-4147-A177-3AD203B41FA5}">
                      <a16:colId xmlns:a16="http://schemas.microsoft.com/office/drawing/2014/main" val="2526265934"/>
                    </a:ext>
                  </a:extLst>
                </a:gridCol>
              </a:tblGrid>
              <a:tr h="33116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교육</a:t>
                      </a:r>
                      <a:endParaRPr lang="en-US" altLang="ko-KR" sz="1400" dirty="0"/>
                    </a:p>
                    <a:p>
                      <a:pPr algn="ctr" latinLnBrk="1"/>
                      <a:r>
                        <a:rPr lang="ko-KR" altLang="en-US" sz="1400" dirty="0"/>
                        <a:t>과정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교육</a:t>
                      </a:r>
                      <a:endParaRPr lang="en-US" altLang="ko-KR" sz="1400" dirty="0"/>
                    </a:p>
                    <a:p>
                      <a:pPr algn="ctr" latinLnBrk="1"/>
                      <a:r>
                        <a:rPr lang="ko-KR" altLang="en-US" sz="1400" dirty="0"/>
                        <a:t>대상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교육</a:t>
                      </a:r>
                      <a:endParaRPr lang="en-US" altLang="ko-KR" sz="1400" dirty="0"/>
                    </a:p>
                    <a:p>
                      <a:pPr algn="ctr" latinLnBrk="1"/>
                      <a:r>
                        <a:rPr lang="ko-KR" altLang="en-US" sz="1400" dirty="0"/>
                        <a:t>시간</a:t>
                      </a:r>
                      <a:endParaRPr lang="ko-KR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2023</a:t>
                      </a:r>
                      <a:r>
                        <a:rPr lang="ko-KR" altLang="en-US" sz="1400" dirty="0"/>
                        <a:t>년 교육일정</a:t>
                      </a:r>
                      <a:r>
                        <a:rPr lang="en-US" altLang="ko-KR" sz="1400" dirty="0"/>
                        <a:t>(</a:t>
                      </a:r>
                      <a:r>
                        <a:rPr lang="ko-KR" altLang="en-US" sz="1400" dirty="0"/>
                        <a:t>계획</a:t>
                      </a:r>
                      <a:r>
                        <a:rPr lang="en-US" altLang="ko-KR" sz="1400" dirty="0"/>
                        <a:t>)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650447"/>
                  </a:ext>
                </a:extLst>
              </a:tr>
              <a:tr h="28148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분기</a:t>
                      </a:r>
                      <a:endParaRPr lang="ko-KR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2</a:t>
                      </a:r>
                      <a:r>
                        <a:rPr lang="ko-KR" altLang="en-US" sz="1100" dirty="0"/>
                        <a:t>분기</a:t>
                      </a:r>
                      <a:endParaRPr lang="ko-KR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3</a:t>
                      </a:r>
                      <a:r>
                        <a:rPr lang="ko-KR" altLang="en-US" sz="1100" dirty="0"/>
                        <a:t>분기</a:t>
                      </a:r>
                      <a:endParaRPr lang="ko-KR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4</a:t>
                      </a:r>
                      <a:r>
                        <a:rPr lang="ko-KR" altLang="en-US" sz="1100" dirty="0"/>
                        <a:t>분기</a:t>
                      </a:r>
                      <a:endParaRPr lang="ko-KR" alt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6537106"/>
                  </a:ext>
                </a:extLst>
              </a:tr>
              <a:tr h="248370">
                <a:tc rowSpan="4">
                  <a:txBody>
                    <a:bodyPr/>
                    <a:lstStyle/>
                    <a:p>
                      <a:pPr algn="ctr" latinLnBrk="1"/>
                      <a:endParaRPr lang="en-US" altLang="ko-KR" sz="900" dirty="0"/>
                    </a:p>
                    <a:p>
                      <a:pPr algn="ctr" latinLnBrk="1"/>
                      <a:endParaRPr lang="en-US" altLang="ko-KR" sz="900" dirty="0"/>
                    </a:p>
                    <a:p>
                      <a:pPr algn="ctr" latinLnBrk="1"/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정기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교육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사무직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분기 </a:t>
                      </a:r>
                      <a:r>
                        <a:rPr lang="en-US" altLang="ko-KR" sz="900" dirty="0"/>
                        <a:t>3</a:t>
                      </a:r>
                      <a:r>
                        <a:rPr lang="ko-KR" altLang="en-US" sz="900" dirty="0"/>
                        <a:t>시간 이상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1</a:t>
                      </a:r>
                      <a:r>
                        <a:rPr lang="ko-KR" altLang="en-US" sz="900" dirty="0"/>
                        <a:t>월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완료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6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9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12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4460698"/>
                  </a:ext>
                </a:extLst>
              </a:tr>
              <a:tr h="3973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err="1"/>
                        <a:t>사무직외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분기 </a:t>
                      </a:r>
                      <a:r>
                        <a:rPr lang="en-US" altLang="ko-KR" sz="900" dirty="0"/>
                        <a:t>6</a:t>
                      </a:r>
                      <a:r>
                        <a:rPr lang="ko-KR" altLang="en-US" sz="900" dirty="0"/>
                        <a:t>시간 이상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/>
                        <a:t>1</a:t>
                      </a:r>
                      <a:r>
                        <a:rPr lang="ko-KR" altLang="en-US" sz="900" dirty="0"/>
                        <a:t>월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완료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6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9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12</a:t>
                      </a:r>
                      <a:r>
                        <a:rPr lang="ko-KR" altLang="en-US" sz="900" dirty="0"/>
                        <a:t>월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003518"/>
                  </a:ext>
                </a:extLst>
              </a:tr>
              <a:tr h="3973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관리감독자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연간</a:t>
                      </a:r>
                      <a:r>
                        <a:rPr lang="en-US" altLang="ko-KR" sz="900" dirty="0"/>
                        <a:t>16</a:t>
                      </a:r>
                      <a:r>
                        <a:rPr lang="ko-KR" altLang="en-US" sz="900" dirty="0"/>
                        <a:t>시간이상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/>
                        <a:t>1</a:t>
                      </a:r>
                      <a:r>
                        <a:rPr lang="ko-KR" altLang="en-US" sz="900" dirty="0"/>
                        <a:t>월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완료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3835842"/>
                  </a:ext>
                </a:extLst>
              </a:tr>
              <a:tr h="3973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안전관리자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최초 선임 시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 </a:t>
                      </a:r>
                      <a:r>
                        <a:rPr lang="en-US" altLang="ko-KR" sz="900" dirty="0"/>
                        <a:t>34</a:t>
                      </a:r>
                      <a:r>
                        <a:rPr lang="ko-KR" altLang="en-US" sz="900" dirty="0"/>
                        <a:t>시간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/>
                        <a:t>1</a:t>
                      </a:r>
                      <a:r>
                        <a:rPr lang="ko-KR" altLang="en-US" sz="900" dirty="0"/>
                        <a:t>월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완료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401426"/>
                  </a:ext>
                </a:extLst>
              </a:tr>
              <a:tr h="3973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err="1"/>
                        <a:t>채용시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교육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신규채용자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일용근로자제외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8</a:t>
                      </a:r>
                      <a:r>
                        <a:rPr lang="ko-KR" altLang="en-US" sz="900" dirty="0"/>
                        <a:t>시간 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이상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729833"/>
                  </a:ext>
                </a:extLst>
              </a:tr>
              <a:tr h="3973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건설업</a:t>
                      </a:r>
                      <a:r>
                        <a:rPr lang="en-US" altLang="ko-KR" sz="900" dirty="0"/>
                        <a:t> </a:t>
                      </a:r>
                      <a:r>
                        <a:rPr lang="ko-KR" altLang="en-US" sz="900" dirty="0"/>
                        <a:t>기초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안전</a:t>
                      </a:r>
                      <a:r>
                        <a:rPr lang="en-US" altLang="ko-KR" sz="900" dirty="0"/>
                        <a:t> </a:t>
                      </a:r>
                      <a:r>
                        <a:rPr lang="ko-KR" altLang="en-US" sz="900" dirty="0"/>
                        <a:t>보건교육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건설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ko-KR" altLang="en-US" sz="900" dirty="0"/>
                        <a:t>일용근로자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900" dirty="0"/>
                    </a:p>
                    <a:p>
                      <a:pPr algn="ctr" latinLnBrk="1"/>
                      <a:r>
                        <a:rPr lang="en-US" altLang="ko-KR" sz="900" dirty="0"/>
                        <a:t>4</a:t>
                      </a:r>
                      <a:r>
                        <a:rPr lang="ko-KR" altLang="en-US" sz="900" dirty="0"/>
                        <a:t>시간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필수 교육 </a:t>
                      </a:r>
                      <a:endParaRPr lang="en-US" altLang="ko-KR" sz="900" dirty="0"/>
                    </a:p>
                    <a:p>
                      <a:pPr algn="ctr" latinLnBrk="1"/>
                      <a:r>
                        <a:rPr lang="en-US" altLang="ko-KR" sz="900" dirty="0"/>
                        <a:t>( </a:t>
                      </a:r>
                      <a:r>
                        <a:rPr lang="ko-KR" altLang="en-US" sz="900" dirty="0" err="1"/>
                        <a:t>교육이수자만</a:t>
                      </a:r>
                      <a:r>
                        <a:rPr lang="ko-KR" altLang="en-US" sz="900" dirty="0"/>
                        <a:t> 채용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916956"/>
                  </a:ext>
                </a:extLst>
              </a:tr>
              <a:tr h="2483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/>
                        <a:t>사고사례교육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err="1"/>
                        <a:t>전직원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/>
                        <a:t>1</a:t>
                      </a:r>
                      <a:r>
                        <a:rPr lang="ko-KR" altLang="en-US" sz="900" dirty="0"/>
                        <a:t>월</a:t>
                      </a:r>
                      <a:r>
                        <a:rPr lang="en-US" altLang="ko-KR" sz="900" dirty="0"/>
                        <a:t>(</a:t>
                      </a:r>
                      <a:r>
                        <a:rPr lang="ko-KR" altLang="en-US" sz="900" dirty="0"/>
                        <a:t>완료</a:t>
                      </a:r>
                      <a:r>
                        <a:rPr lang="en-US" altLang="ko-KR" sz="900" dirty="0"/>
                        <a:t>)</a:t>
                      </a:r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478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546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3707904" y="-905"/>
            <a:ext cx="543609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7.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개인보호구 지급 및 관리대장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,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건강검진 기록 유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/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텍스트 개체 틀 4">
            <a:extLst>
              <a:ext uri="{FF2B5EF4-FFF2-40B4-BE49-F238E27FC236}">
                <a16:creationId xmlns:a16="http://schemas.microsoft.com/office/drawing/2014/main" id="{8CF0DCE1-2453-D041-04F9-232FA9452A1C}"/>
              </a:ext>
            </a:extLst>
          </p:cNvPr>
          <p:cNvSpPr txBox="1">
            <a:spLocks/>
          </p:cNvSpPr>
          <p:nvPr/>
        </p:nvSpPr>
        <p:spPr>
          <a:xfrm>
            <a:off x="-78582" y="800708"/>
            <a:ext cx="9184481" cy="32403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SHE</a:t>
            </a:r>
            <a:r>
              <a:rPr lang="ko-KR" altLang="en-US" sz="1500" b="1" dirty="0">
                <a:latin typeface="맑은 고딕"/>
                <a:ea typeface="맑은 고딕"/>
              </a:rPr>
              <a:t>비용 집행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6B7FA656-986B-93D1-928D-B7B822EDACC0}"/>
              </a:ext>
            </a:extLst>
          </p:cNvPr>
          <p:cNvGraphicFramePr>
            <a:graphicFrameLocks noGrp="1"/>
          </p:cNvGraphicFramePr>
          <p:nvPr/>
        </p:nvGraphicFramePr>
        <p:xfrm>
          <a:off x="575556" y="1132174"/>
          <a:ext cx="7884875" cy="2635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6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6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6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3250"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현장 여건에 따른 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SHE 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비용 집행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70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3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안전모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인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10,000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>
                          <a:latin typeface="Cambria Math"/>
                        </a:rPr>
                        <a:t>년 </a:t>
                      </a:r>
                      <a:r>
                        <a:rPr lang="en-US" altLang="ko-KR" sz="1100" b="0" dirty="0">
                          <a:latin typeface="Cambria Math"/>
                        </a:rPr>
                        <a:t>1</a:t>
                      </a:r>
                      <a:r>
                        <a:rPr lang="ko-KR" altLang="en-US" sz="1100" b="0" dirty="0">
                          <a:latin typeface="Cambria Math"/>
                        </a:rPr>
                        <a:t>회 지급</a:t>
                      </a: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69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안전화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인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60,000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3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반사조끼 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인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10,000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3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+mj-ea"/>
                          <a:ea typeface="+mj-ea"/>
                          <a:cs typeface="Meiryo" pitchFamily="34" charset="-128"/>
                        </a:rPr>
                        <a:t>안전대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인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50,000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텍스트 개체 틀 4">
            <a:extLst>
              <a:ext uri="{FF2B5EF4-FFF2-40B4-BE49-F238E27FC236}">
                <a16:creationId xmlns:a16="http://schemas.microsoft.com/office/drawing/2014/main" id="{C6C2A6AC-9E96-5285-903F-6B9BCCB4E190}"/>
              </a:ext>
            </a:extLst>
          </p:cNvPr>
          <p:cNvSpPr txBox="1">
            <a:spLocks/>
          </p:cNvSpPr>
          <p:nvPr/>
        </p:nvSpPr>
        <p:spPr>
          <a:xfrm>
            <a:off x="-40482" y="4067490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</a:t>
            </a:r>
            <a:r>
              <a:rPr lang="ko-KR" altLang="en-US" sz="1500" b="1" dirty="0">
                <a:latin typeface="맑은 고딕"/>
                <a:ea typeface="맑은 고딕"/>
              </a:rPr>
              <a:t>보호구 지급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AAEF1344-1376-26DF-A6FF-9ACF400C5F5D}"/>
              </a:ext>
            </a:extLst>
          </p:cNvPr>
          <p:cNvGraphicFramePr>
            <a:graphicFrameLocks noGrp="1"/>
          </p:cNvGraphicFramePr>
          <p:nvPr/>
        </p:nvGraphicFramePr>
        <p:xfrm>
          <a:off x="611560" y="4391526"/>
          <a:ext cx="7848871" cy="1234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33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번호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구 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안전모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안전화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반사조끼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안전장갑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보안면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방진마스크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47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1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기술지도원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O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O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1" dirty="0">
                          <a:latin typeface="+mn-lt"/>
                          <a:ea typeface="+mn-ea"/>
                        </a:rPr>
                        <a:t>△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1" dirty="0">
                          <a:latin typeface="+mn-lt"/>
                          <a:ea typeface="+mn-ea"/>
                        </a:rPr>
                        <a:t>△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dirty="0">
                          <a:latin typeface="+mn-lt"/>
                          <a:ea typeface="+mn-ea"/>
                        </a:rPr>
                        <a:t>△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1" dirty="0">
                          <a:latin typeface="+mn-lt"/>
                          <a:ea typeface="+mn-ea"/>
                        </a:rPr>
                        <a:t>△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339F59-D9F6-9147-CAEC-40B5F0DE5593}"/>
              </a:ext>
            </a:extLst>
          </p:cNvPr>
          <p:cNvSpPr txBox="1"/>
          <p:nvPr/>
        </p:nvSpPr>
        <p:spPr>
          <a:xfrm>
            <a:off x="647564" y="5904529"/>
            <a:ext cx="3564396" cy="261610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altLang="ko-KR" sz="1100" b="1" dirty="0">
                <a:latin typeface="+mn-ea"/>
                <a:ea typeface="맑은 고딕"/>
              </a:rPr>
              <a:t>※ </a:t>
            </a:r>
            <a:r>
              <a:rPr lang="en-US" altLang="ko-KR" sz="1100" b="1" dirty="0">
                <a:latin typeface="+mn-ea"/>
              </a:rPr>
              <a:t>O : </a:t>
            </a:r>
            <a:r>
              <a:rPr lang="ko-KR" altLang="en-US" sz="1100" b="1" dirty="0">
                <a:latin typeface="+mn-ea"/>
              </a:rPr>
              <a:t>필수 지급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en-US" altLang="ko-KR" sz="1100" b="1" dirty="0">
                <a:latin typeface="맑은 고딕"/>
                <a:ea typeface="맑은 고딕"/>
              </a:rPr>
              <a:t>△ : </a:t>
            </a:r>
            <a:r>
              <a:rPr lang="ko-KR" altLang="en-US" sz="1100" b="1" dirty="0">
                <a:latin typeface="맑은 고딕"/>
                <a:ea typeface="맑은 고딕"/>
              </a:rPr>
              <a:t>필요 시 지급</a:t>
            </a:r>
            <a:r>
              <a:rPr lang="en-US" altLang="ko-KR" sz="1100" b="1" dirty="0">
                <a:latin typeface="+mn-ea"/>
              </a:rPr>
              <a:t> </a:t>
            </a:r>
            <a:endParaRPr lang="ko-KR" altLang="en-US" sz="11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8976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4896037" y="-905"/>
            <a:ext cx="4247964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>
                <a:latin typeface="맑은 고딕"/>
                <a:ea typeface="맑은 고딕"/>
                <a:cs typeface="+mj-cs"/>
              </a:rPr>
              <a:t>8.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최근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년간 환경사고를 포함한 사고 발생 유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/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AF27977-E7D5-E289-2F54-CC2BBE8D1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698" y="743380"/>
            <a:ext cx="5436604" cy="5978095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9114910C-D0E8-131B-1411-AAD6F5753133}"/>
              </a:ext>
            </a:extLst>
          </p:cNvPr>
          <p:cNvSpPr/>
          <p:nvPr/>
        </p:nvSpPr>
        <p:spPr>
          <a:xfrm>
            <a:off x="2555776" y="2824005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한국산업안전보건공단</a:t>
            </a: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발행</a:t>
            </a:r>
          </a:p>
        </p:txBody>
      </p:sp>
    </p:spTree>
    <p:extLst>
      <p:ext uri="{BB962C8B-B14F-4D97-AF65-F5344CB8AC3E}">
        <p14:creationId xmlns:p14="http://schemas.microsoft.com/office/powerpoint/2010/main" val="704935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>
                <a:latin typeface="맑은 고딕"/>
                <a:ea typeface="맑은 고딕"/>
                <a:cs typeface="+mj-cs"/>
              </a:rPr>
              <a:t>9.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비상대응체계 및 비상훈련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5944BE87-6835-9E95-4B8C-120BF48CCF08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▣ 비상대응 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Process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4">
            <a:extLst>
              <a:ext uri="{FF2B5EF4-FFF2-40B4-BE49-F238E27FC236}">
                <a16:creationId xmlns:a16="http://schemas.microsoft.com/office/drawing/2014/main" id="{F576F5BA-4425-3A68-1B0D-EDD90DB95D7F}"/>
              </a:ext>
            </a:extLst>
          </p:cNvPr>
          <p:cNvSpPr txBox="1">
            <a:spLocks/>
          </p:cNvSpPr>
          <p:nvPr/>
        </p:nvSpPr>
        <p:spPr>
          <a:xfrm>
            <a:off x="467544" y="1232756"/>
            <a:ext cx="8510960" cy="87893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1) </a:t>
            </a:r>
            <a:r>
              <a:rPr lang="ko-KR" altLang="en-US" sz="1400" b="1" dirty="0"/>
              <a:t>사고발생 보고체계</a:t>
            </a:r>
            <a:endParaRPr lang="en-US" altLang="ko-KR" sz="14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/>
              <a:t>  - </a:t>
            </a:r>
            <a:r>
              <a:rPr lang="ko-KR" altLang="en-US" sz="1400" dirty="0"/>
              <a:t>최초 발견자는 우리회사 상황실에 사고내용 통보</a:t>
            </a:r>
            <a:endParaRPr lang="en-US" altLang="ko-KR" sz="1400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dirty="0"/>
              <a:t>  - </a:t>
            </a:r>
            <a:r>
              <a:rPr lang="ko-KR" altLang="en-US" sz="1400" dirty="0"/>
              <a:t>시공관리자는 협력회사 사용부서에게 관련 사실 통보</a:t>
            </a:r>
            <a:endParaRPr lang="en-US" altLang="ko-KR" sz="1400" dirty="0"/>
          </a:p>
        </p:txBody>
      </p:sp>
      <p:sp>
        <p:nvSpPr>
          <p:cNvPr id="7" name="텍스트 개체 틀 4">
            <a:extLst>
              <a:ext uri="{FF2B5EF4-FFF2-40B4-BE49-F238E27FC236}">
                <a16:creationId xmlns:a16="http://schemas.microsoft.com/office/drawing/2014/main" id="{976B8DCC-3480-0346-0CB1-AC42AA4FE6EA}"/>
              </a:ext>
            </a:extLst>
          </p:cNvPr>
          <p:cNvSpPr txBox="1">
            <a:spLocks/>
          </p:cNvSpPr>
          <p:nvPr/>
        </p:nvSpPr>
        <p:spPr>
          <a:xfrm>
            <a:off x="467544" y="4387175"/>
            <a:ext cx="2196244" cy="373974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2) </a:t>
            </a:r>
            <a:r>
              <a:rPr lang="ko-KR" altLang="en-US" sz="1400" b="1" dirty="0"/>
              <a:t>비상조직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연락망</a:t>
            </a:r>
            <a:r>
              <a:rPr lang="en-US" altLang="ko-KR" sz="1400" b="1" dirty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4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4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    </a:t>
            </a:r>
            <a:endParaRPr lang="en-US" altLang="ko-KR" sz="1400" b="1" noProof="0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4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400" b="1" baseline="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3F75D7B-791D-E54E-6E8C-82C4D828A54A}"/>
              </a:ext>
            </a:extLst>
          </p:cNvPr>
          <p:cNvSpPr/>
          <p:nvPr/>
        </p:nvSpPr>
        <p:spPr>
          <a:xfrm>
            <a:off x="530801" y="2096852"/>
            <a:ext cx="1109826" cy="4845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물적사고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4508C09-FEDF-B174-D998-54DAAA106BED}"/>
              </a:ext>
            </a:extLst>
          </p:cNvPr>
          <p:cNvSpPr/>
          <p:nvPr/>
        </p:nvSpPr>
        <p:spPr>
          <a:xfrm>
            <a:off x="1883891" y="2120638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협력회사</a:t>
            </a:r>
            <a:endParaRPr kumimoji="1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시공관리자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1000C88-2654-50B2-BAF1-349BCCCAE461}"/>
              </a:ext>
            </a:extLst>
          </p:cNvPr>
          <p:cNvSpPr/>
          <p:nvPr/>
        </p:nvSpPr>
        <p:spPr>
          <a:xfrm>
            <a:off x="4859913" y="2116358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상황실</a:t>
            </a:r>
            <a:endParaRPr kumimoji="1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(033-258-8888)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858A3AC-851F-2BF9-D2DA-83C1784912F1}"/>
              </a:ext>
            </a:extLst>
          </p:cNvPr>
          <p:cNvSpPr/>
          <p:nvPr/>
        </p:nvSpPr>
        <p:spPr>
          <a:xfrm>
            <a:off x="4859913" y="2675962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공사지원담당자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EAAA8EC-F180-1646-2104-4DE73DC4C316}"/>
              </a:ext>
            </a:extLst>
          </p:cNvPr>
          <p:cNvSpPr/>
          <p:nvPr/>
        </p:nvSpPr>
        <p:spPr>
          <a:xfrm>
            <a:off x="7119013" y="2116358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계통보고</a:t>
            </a:r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A4A8A3AE-006E-D7A4-4753-4EDF0E95C094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 flipV="1">
            <a:off x="3504071" y="2348861"/>
            <a:ext cx="1355842" cy="42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6A2E3030-D3CE-C81B-4B0A-1B5A09DF8E67}"/>
              </a:ext>
            </a:extLst>
          </p:cNvPr>
          <p:cNvCxnSpPr>
            <a:cxnSpLocks/>
            <a:endCxn id="12" idx="1"/>
          </p:cNvCxnSpPr>
          <p:nvPr/>
        </p:nvCxnSpPr>
        <p:spPr>
          <a:xfrm rot="16200000" flipH="1">
            <a:off x="4413255" y="2461807"/>
            <a:ext cx="559604" cy="3337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타원 20">
            <a:extLst>
              <a:ext uri="{FF2B5EF4-FFF2-40B4-BE49-F238E27FC236}">
                <a16:creationId xmlns:a16="http://schemas.microsoft.com/office/drawing/2014/main" id="{146D8FCF-5C71-ECAF-1196-79863DD8BEE0}"/>
              </a:ext>
            </a:extLst>
          </p:cNvPr>
          <p:cNvSpPr/>
          <p:nvPr/>
        </p:nvSpPr>
        <p:spPr>
          <a:xfrm>
            <a:off x="3710879" y="2144424"/>
            <a:ext cx="491458" cy="465006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900" b="1" dirty="0">
                <a:solidFill>
                  <a:schemeClr val="bg1">
                    <a:lumMod val="95000"/>
                  </a:schemeClr>
                </a:solidFill>
              </a:rPr>
              <a:t>가스사고</a:t>
            </a:r>
            <a:endParaRPr kumimoji="1" lang="en-US" altLang="ko-KR" sz="9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900" b="1" dirty="0">
                <a:solidFill>
                  <a:schemeClr val="bg1">
                    <a:lumMod val="95000"/>
                  </a:schemeClr>
                </a:solidFill>
              </a:rPr>
              <a:t>여부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1EEBA43-FCDB-06F3-8016-9B0F1FBDD4DB}"/>
              </a:ext>
            </a:extLst>
          </p:cNvPr>
          <p:cNvSpPr/>
          <p:nvPr/>
        </p:nvSpPr>
        <p:spPr>
          <a:xfrm>
            <a:off x="4313333" y="2096852"/>
            <a:ext cx="333712" cy="33630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Yes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14B7FF1-8E54-C182-9E29-A8D50B7B8F90}"/>
              </a:ext>
            </a:extLst>
          </p:cNvPr>
          <p:cNvSpPr/>
          <p:nvPr/>
        </p:nvSpPr>
        <p:spPr>
          <a:xfrm>
            <a:off x="4334596" y="2886408"/>
            <a:ext cx="333712" cy="33630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620AC669-71E5-9931-0BE1-879AD1513860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>
            <a:off x="6480093" y="2348861"/>
            <a:ext cx="638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EE51B78-1E6F-D316-A7AC-FE761A74C771}"/>
              </a:ext>
            </a:extLst>
          </p:cNvPr>
          <p:cNvSpPr/>
          <p:nvPr/>
        </p:nvSpPr>
        <p:spPr>
          <a:xfrm>
            <a:off x="548267" y="3340269"/>
            <a:ext cx="1109826" cy="4845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인적사고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3BC333C-16F0-CBFA-D0F4-131B228931B9}"/>
              </a:ext>
            </a:extLst>
          </p:cNvPr>
          <p:cNvSpPr/>
          <p:nvPr/>
        </p:nvSpPr>
        <p:spPr>
          <a:xfrm>
            <a:off x="1901357" y="3364055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협력회사</a:t>
            </a:r>
            <a:endParaRPr kumimoji="1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시공관리자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16ED480-888E-032E-3525-51271F3DFA1E}"/>
              </a:ext>
            </a:extLst>
          </p:cNvPr>
          <p:cNvSpPr/>
          <p:nvPr/>
        </p:nvSpPr>
        <p:spPr>
          <a:xfrm>
            <a:off x="4877379" y="3359775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소방서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(119)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A3FD33B5-BCE9-B89B-A47D-0038A23BEBF2}"/>
              </a:ext>
            </a:extLst>
          </p:cNvPr>
          <p:cNvSpPr/>
          <p:nvPr/>
        </p:nvSpPr>
        <p:spPr>
          <a:xfrm>
            <a:off x="4877379" y="3919379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상황실</a:t>
            </a:r>
            <a:endParaRPr kumimoji="1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(033-258-8888)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047A9DDC-631A-247B-E7E7-A17075D6F26D}"/>
              </a:ext>
            </a:extLst>
          </p:cNvPr>
          <p:cNvSpPr/>
          <p:nvPr/>
        </p:nvSpPr>
        <p:spPr>
          <a:xfrm>
            <a:off x="7136479" y="3917380"/>
            <a:ext cx="1620180" cy="46500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계통보고</a:t>
            </a:r>
          </a:p>
        </p:txBody>
      </p: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70DE91B7-A855-390C-242E-6D54B68E0223}"/>
              </a:ext>
            </a:extLst>
          </p:cNvPr>
          <p:cNvCxnSpPr>
            <a:stCxn id="33" idx="3"/>
            <a:endCxn id="34" idx="1"/>
          </p:cNvCxnSpPr>
          <p:nvPr/>
        </p:nvCxnSpPr>
        <p:spPr>
          <a:xfrm flipV="1">
            <a:off x="3521537" y="3592278"/>
            <a:ext cx="1355842" cy="42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연결선: 꺾임 37">
            <a:extLst>
              <a:ext uri="{FF2B5EF4-FFF2-40B4-BE49-F238E27FC236}">
                <a16:creationId xmlns:a16="http://schemas.microsoft.com/office/drawing/2014/main" id="{3177E836-9C9B-088D-54BE-6C5F146F5FBC}"/>
              </a:ext>
            </a:extLst>
          </p:cNvPr>
          <p:cNvCxnSpPr>
            <a:cxnSpLocks/>
            <a:endCxn id="35" idx="1"/>
          </p:cNvCxnSpPr>
          <p:nvPr/>
        </p:nvCxnSpPr>
        <p:spPr>
          <a:xfrm rot="16200000" flipH="1">
            <a:off x="4326185" y="3600687"/>
            <a:ext cx="559605" cy="54278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B884C007-883E-5C8A-A850-7105D29FDEA4}"/>
              </a:ext>
            </a:extLst>
          </p:cNvPr>
          <p:cNvCxnSpPr>
            <a:cxnSpLocks/>
            <a:endCxn id="36" idx="1"/>
          </p:cNvCxnSpPr>
          <p:nvPr/>
        </p:nvCxnSpPr>
        <p:spPr>
          <a:xfrm>
            <a:off x="6497559" y="4149883"/>
            <a:ext cx="638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표 74">
            <a:extLst>
              <a:ext uri="{FF2B5EF4-FFF2-40B4-BE49-F238E27FC236}">
                <a16:creationId xmlns:a16="http://schemas.microsoft.com/office/drawing/2014/main" id="{D99B2220-42F1-9F42-240C-DC0801AE6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301166"/>
              </p:ext>
            </p:extLst>
          </p:nvPr>
        </p:nvGraphicFramePr>
        <p:xfrm>
          <a:off x="2979010" y="4599724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안전총괄책임자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graphicFrame>
        <p:nvGraphicFramePr>
          <p:cNvPr id="75" name="표 74">
            <a:extLst>
              <a:ext uri="{FF2B5EF4-FFF2-40B4-BE49-F238E27FC236}">
                <a16:creationId xmlns:a16="http://schemas.microsoft.com/office/drawing/2014/main" id="{A40C21D9-E096-6581-92E3-6B86F81AF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13670"/>
              </p:ext>
            </p:extLst>
          </p:nvPr>
        </p:nvGraphicFramePr>
        <p:xfrm>
          <a:off x="2980302" y="5230130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시공관리자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graphicFrame>
        <p:nvGraphicFramePr>
          <p:cNvPr id="76" name="표 75">
            <a:extLst>
              <a:ext uri="{FF2B5EF4-FFF2-40B4-BE49-F238E27FC236}">
                <a16:creationId xmlns:a16="http://schemas.microsoft.com/office/drawing/2014/main" id="{18405E9C-43ED-4708-DB4E-52D4CBF4D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027241"/>
              </p:ext>
            </p:extLst>
          </p:nvPr>
        </p:nvGraphicFramePr>
        <p:xfrm>
          <a:off x="4902558" y="5488119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현장소장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graphicFrame>
        <p:nvGraphicFramePr>
          <p:cNvPr id="77" name="표 76">
            <a:extLst>
              <a:ext uri="{FF2B5EF4-FFF2-40B4-BE49-F238E27FC236}">
                <a16:creationId xmlns:a16="http://schemas.microsoft.com/office/drawing/2014/main" id="{DE17E15E-3F6B-944B-C33C-2597D76BF3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6863"/>
              </p:ext>
            </p:extLst>
          </p:nvPr>
        </p:nvGraphicFramePr>
        <p:xfrm>
          <a:off x="597063" y="6218371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사고조사반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graphicFrame>
        <p:nvGraphicFramePr>
          <p:cNvPr id="78" name="표 77">
            <a:extLst>
              <a:ext uri="{FF2B5EF4-FFF2-40B4-BE49-F238E27FC236}">
                <a16:creationId xmlns:a16="http://schemas.microsoft.com/office/drawing/2014/main" id="{5E2BF13A-0DFC-062C-F0E3-DEBAAC89A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129347"/>
              </p:ext>
            </p:extLst>
          </p:nvPr>
        </p:nvGraphicFramePr>
        <p:xfrm>
          <a:off x="3000273" y="6218371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복구반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graphicFrame>
        <p:nvGraphicFramePr>
          <p:cNvPr id="79" name="표 78">
            <a:extLst>
              <a:ext uri="{FF2B5EF4-FFF2-40B4-BE49-F238E27FC236}">
                <a16:creationId xmlns:a16="http://schemas.microsoft.com/office/drawing/2014/main" id="{FFE51AA6-ADE5-FEC5-6B3C-BEA41C08B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08059"/>
              </p:ext>
            </p:extLst>
          </p:nvPr>
        </p:nvGraphicFramePr>
        <p:xfrm>
          <a:off x="5676154" y="6218371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통제반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cxnSp>
        <p:nvCxnSpPr>
          <p:cNvPr id="81" name="연결선: 꺾임 80">
            <a:extLst>
              <a:ext uri="{FF2B5EF4-FFF2-40B4-BE49-F238E27FC236}">
                <a16:creationId xmlns:a16="http://schemas.microsoft.com/office/drawing/2014/main" id="{7CD8E6F5-7E9B-0692-15AC-8A19E2DF683F}"/>
              </a:ext>
            </a:extLst>
          </p:cNvPr>
          <p:cNvCxnSpPr>
            <a:cxnSpLocks/>
            <a:stCxn id="75" idx="2"/>
            <a:endCxn id="77" idx="0"/>
          </p:cNvCxnSpPr>
          <p:nvPr/>
        </p:nvCxnSpPr>
        <p:spPr>
          <a:xfrm rot="5400000">
            <a:off x="2250721" y="4715194"/>
            <a:ext cx="623115" cy="238323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연결선: 꺾임 83">
            <a:extLst>
              <a:ext uri="{FF2B5EF4-FFF2-40B4-BE49-F238E27FC236}">
                <a16:creationId xmlns:a16="http://schemas.microsoft.com/office/drawing/2014/main" id="{D9B65594-64B8-D115-79A6-02F0C70A5034}"/>
              </a:ext>
            </a:extLst>
          </p:cNvPr>
          <p:cNvCxnSpPr>
            <a:cxnSpLocks/>
            <a:stCxn id="75" idx="2"/>
            <a:endCxn id="79" idx="0"/>
          </p:cNvCxnSpPr>
          <p:nvPr/>
        </p:nvCxnSpPr>
        <p:spPr>
          <a:xfrm rot="16200000" flipH="1">
            <a:off x="4790266" y="4558887"/>
            <a:ext cx="623115" cy="269585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연결선 91">
            <a:extLst>
              <a:ext uri="{FF2B5EF4-FFF2-40B4-BE49-F238E27FC236}">
                <a16:creationId xmlns:a16="http://schemas.microsoft.com/office/drawing/2014/main" id="{686FAA84-C76F-CE90-04D7-DE787AA1EE23}"/>
              </a:ext>
            </a:extLst>
          </p:cNvPr>
          <p:cNvCxnSpPr>
            <a:endCxn id="76" idx="1"/>
          </p:cNvCxnSpPr>
          <p:nvPr/>
        </p:nvCxnSpPr>
        <p:spPr>
          <a:xfrm>
            <a:off x="3752605" y="5670682"/>
            <a:ext cx="11499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직선 연결선 92">
            <a:extLst>
              <a:ext uri="{FF2B5EF4-FFF2-40B4-BE49-F238E27FC236}">
                <a16:creationId xmlns:a16="http://schemas.microsoft.com/office/drawing/2014/main" id="{57F69C31-0398-E119-A296-26B4D0C150CF}"/>
              </a:ext>
            </a:extLst>
          </p:cNvPr>
          <p:cNvCxnSpPr>
            <a:cxnSpLocks/>
            <a:stCxn id="74" idx="2"/>
            <a:endCxn id="75" idx="0"/>
          </p:cNvCxnSpPr>
          <p:nvPr/>
        </p:nvCxnSpPr>
        <p:spPr>
          <a:xfrm>
            <a:off x="3752605" y="4964850"/>
            <a:ext cx="1292" cy="265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286B01EE-48A3-47B8-282F-83CB608A7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554466"/>
              </p:ext>
            </p:extLst>
          </p:nvPr>
        </p:nvGraphicFramePr>
        <p:xfrm>
          <a:off x="634567" y="5230130"/>
          <a:ext cx="1547191" cy="36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14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10248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18256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발주처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3746346"/>
                  </a:ext>
                </a:extLst>
              </a:tr>
              <a:tr h="1825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010-0000-0000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</a:tbl>
          </a:graphicData>
        </a:graphic>
      </p:graphicFrame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3D6AA7FE-3F4B-3BBF-4BB0-49EF9573C724}"/>
              </a:ext>
            </a:extLst>
          </p:cNvPr>
          <p:cNvCxnSpPr>
            <a:cxnSpLocks/>
            <a:stCxn id="3" idx="3"/>
            <a:endCxn id="75" idx="1"/>
          </p:cNvCxnSpPr>
          <p:nvPr/>
        </p:nvCxnSpPr>
        <p:spPr>
          <a:xfrm>
            <a:off x="2181758" y="5412693"/>
            <a:ext cx="798544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표 74">
            <a:extLst>
              <a:ext uri="{FF2B5EF4-FFF2-40B4-BE49-F238E27FC236}">
                <a16:creationId xmlns:a16="http://schemas.microsoft.com/office/drawing/2014/main" id="{39B0F3CE-703A-9D11-F83F-169464FF4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19562"/>
              </p:ext>
            </p:extLst>
          </p:nvPr>
        </p:nvGraphicFramePr>
        <p:xfrm>
          <a:off x="6812859" y="5095523"/>
          <a:ext cx="1920964" cy="757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587">
                  <a:extLst>
                    <a:ext uri="{9D8B030D-6E8A-4147-A177-3AD203B41FA5}">
                      <a16:colId xmlns:a16="http://schemas.microsoft.com/office/drawing/2014/main" val="4264871128"/>
                    </a:ext>
                  </a:extLst>
                </a:gridCol>
                <a:gridCol w="997377">
                  <a:extLst>
                    <a:ext uri="{9D8B030D-6E8A-4147-A177-3AD203B41FA5}">
                      <a16:colId xmlns:a16="http://schemas.microsoft.com/office/drawing/2014/main" val="1433745899"/>
                    </a:ext>
                  </a:extLst>
                </a:gridCol>
              </a:tblGrid>
              <a:tr h="2525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</a:rPr>
                        <a:t>소방서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119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6470"/>
                  </a:ext>
                </a:extLst>
              </a:tr>
              <a:tr h="2525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</a:rPr>
                        <a:t>경찰서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112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9870679"/>
                  </a:ext>
                </a:extLst>
              </a:tr>
              <a:tr h="2525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solidFill>
                            <a:schemeClr val="tx1"/>
                          </a:solidFill>
                        </a:rPr>
                        <a:t>고용노동부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033-269-3551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536513"/>
                  </a:ext>
                </a:extLst>
              </a:tr>
            </a:tbl>
          </a:graphicData>
        </a:graphic>
      </p:graphicFrame>
      <p:sp>
        <p:nvSpPr>
          <p:cNvPr id="39" name="직사각형 38">
            <a:extLst>
              <a:ext uri="{FF2B5EF4-FFF2-40B4-BE49-F238E27FC236}">
                <a16:creationId xmlns:a16="http://schemas.microsoft.com/office/drawing/2014/main" id="{BA42AD05-362A-E63D-819A-A55F64FEB264}"/>
              </a:ext>
            </a:extLst>
          </p:cNvPr>
          <p:cNvSpPr/>
          <p:nvPr/>
        </p:nvSpPr>
        <p:spPr>
          <a:xfrm>
            <a:off x="7208917" y="4782287"/>
            <a:ext cx="1128848" cy="33630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외부 연락망</a:t>
            </a:r>
            <a:r>
              <a:rPr kumimoji="1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0" name="연결선: 꺾임 39">
            <a:extLst>
              <a:ext uri="{FF2B5EF4-FFF2-40B4-BE49-F238E27FC236}">
                <a16:creationId xmlns:a16="http://schemas.microsoft.com/office/drawing/2014/main" id="{357D4EBC-9372-D6F7-91BA-F16F6C40ECCD}"/>
              </a:ext>
            </a:extLst>
          </p:cNvPr>
          <p:cNvCxnSpPr>
            <a:cxnSpLocks/>
            <a:stCxn id="75" idx="3"/>
            <a:endCxn id="39" idx="1"/>
          </p:cNvCxnSpPr>
          <p:nvPr/>
        </p:nvCxnSpPr>
        <p:spPr>
          <a:xfrm flipV="1">
            <a:off x="4527493" y="4950440"/>
            <a:ext cx="2681424" cy="462253"/>
          </a:xfrm>
          <a:prstGeom prst="bentConnector3">
            <a:avLst>
              <a:gd name="adj1" fmla="val 50000"/>
            </a:avLst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03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>
                <a:latin typeface="맑은 고딕"/>
                <a:ea typeface="맑은 고딕"/>
                <a:cs typeface="+mj-cs"/>
              </a:rPr>
              <a:t>9.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비상대응체계 및 비상훈련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텍스트 개체 틀 4">
            <a:extLst>
              <a:ext uri="{FF2B5EF4-FFF2-40B4-BE49-F238E27FC236}">
                <a16:creationId xmlns:a16="http://schemas.microsoft.com/office/drawing/2014/main" id="{F576F5BA-4425-3A68-1B0D-EDD90DB95D7F}"/>
              </a:ext>
            </a:extLst>
          </p:cNvPr>
          <p:cNvSpPr txBox="1">
            <a:spLocks/>
          </p:cNvSpPr>
          <p:nvPr/>
        </p:nvSpPr>
        <p:spPr>
          <a:xfrm>
            <a:off x="467544" y="1057698"/>
            <a:ext cx="8510960" cy="35263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3) </a:t>
            </a:r>
            <a:r>
              <a:rPr lang="ko-KR" altLang="en-US" sz="1400" b="1" dirty="0"/>
              <a:t>피해 최소화 대책 및 시나리오</a:t>
            </a:r>
            <a:endParaRPr lang="en-US" altLang="ko-KR" sz="1400" b="1" dirty="0"/>
          </a:p>
        </p:txBody>
      </p:sp>
      <p:sp>
        <p:nvSpPr>
          <p:cNvPr id="9" name="텍스트 개체 틀 4">
            <a:extLst>
              <a:ext uri="{FF2B5EF4-FFF2-40B4-BE49-F238E27FC236}">
                <a16:creationId xmlns:a16="http://schemas.microsoft.com/office/drawing/2014/main" id="{1D620B53-6BE8-919E-9577-89D0DFFACF7A}"/>
              </a:ext>
            </a:extLst>
          </p:cNvPr>
          <p:cNvSpPr txBox="1">
            <a:spLocks/>
          </p:cNvSpPr>
          <p:nvPr/>
        </p:nvSpPr>
        <p:spPr>
          <a:xfrm>
            <a:off x="4788030" y="1564048"/>
            <a:ext cx="4190473" cy="35263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【</a:t>
            </a:r>
            <a:r>
              <a:rPr lang="ko-KR" altLang="en-US" sz="1400" b="1"/>
              <a:t>비상훈련 시나리오</a:t>
            </a:r>
            <a:r>
              <a:rPr lang="en-US" altLang="ko-KR" sz="1400" b="1"/>
              <a:t>】</a:t>
            </a:r>
            <a:endParaRPr lang="en-US" altLang="ko-KR" sz="1400" b="1" dirty="0"/>
          </a:p>
        </p:txBody>
      </p:sp>
      <p:sp>
        <p:nvSpPr>
          <p:cNvPr id="10" name="텍스트 개체 틀 4">
            <a:extLst>
              <a:ext uri="{FF2B5EF4-FFF2-40B4-BE49-F238E27FC236}">
                <a16:creationId xmlns:a16="http://schemas.microsoft.com/office/drawing/2014/main" id="{2B2B3DC8-E62F-57CB-7319-31F98D5B1C21}"/>
              </a:ext>
            </a:extLst>
          </p:cNvPr>
          <p:cNvSpPr txBox="1">
            <a:spLocks/>
          </p:cNvSpPr>
          <p:nvPr/>
        </p:nvSpPr>
        <p:spPr>
          <a:xfrm>
            <a:off x="172902" y="1566121"/>
            <a:ext cx="4190473" cy="35263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400" b="1" dirty="0"/>
              <a:t>【</a:t>
            </a:r>
            <a:r>
              <a:rPr lang="ko-KR" altLang="en-US" sz="1400" b="1" dirty="0"/>
              <a:t>피해 최소화 대책</a:t>
            </a:r>
            <a:r>
              <a:rPr lang="en-US" altLang="ko-KR" sz="1400" b="1" dirty="0"/>
              <a:t>】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4F1C4AA4-0688-41D4-D654-C0049BE5A2BD}"/>
              </a:ext>
            </a:extLst>
          </p:cNvPr>
          <p:cNvCxnSpPr>
            <a:cxnSpLocks/>
          </p:cNvCxnSpPr>
          <p:nvPr/>
        </p:nvCxnSpPr>
        <p:spPr>
          <a:xfrm>
            <a:off x="359532" y="1852080"/>
            <a:ext cx="400384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텍스트 개체 틀 4">
            <a:extLst>
              <a:ext uri="{FF2B5EF4-FFF2-40B4-BE49-F238E27FC236}">
                <a16:creationId xmlns:a16="http://schemas.microsoft.com/office/drawing/2014/main" id="{806B2051-8D6E-6FD2-111F-6CA149D37189}"/>
              </a:ext>
            </a:extLst>
          </p:cNvPr>
          <p:cNvSpPr txBox="1">
            <a:spLocks/>
          </p:cNvSpPr>
          <p:nvPr/>
        </p:nvSpPr>
        <p:spPr>
          <a:xfrm>
            <a:off x="250825" y="2028399"/>
            <a:ext cx="4213163" cy="449171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1. </a:t>
            </a:r>
            <a:r>
              <a:rPr lang="ko-KR" altLang="en-US" sz="1200" b="1" dirty="0"/>
              <a:t>비상사태 범위</a:t>
            </a:r>
            <a:endParaRPr lang="en-US" altLang="ko-KR" sz="12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붕괴</a:t>
            </a:r>
            <a:r>
              <a:rPr lang="en-US" altLang="ko-KR" sz="1200" dirty="0"/>
              <a:t>, </a:t>
            </a:r>
            <a:r>
              <a:rPr lang="ko-KR" altLang="en-US" sz="1200" dirty="0"/>
              <a:t>폭발</a:t>
            </a:r>
            <a:r>
              <a:rPr lang="en-US" altLang="ko-KR" sz="1200" dirty="0"/>
              <a:t>, </a:t>
            </a:r>
            <a:r>
              <a:rPr lang="ko-KR" altLang="en-US" sz="1200" dirty="0"/>
              <a:t>화재</a:t>
            </a:r>
            <a:r>
              <a:rPr lang="en-US" altLang="ko-KR" sz="1200" dirty="0"/>
              <a:t>, </a:t>
            </a:r>
            <a:r>
              <a:rPr lang="ko-KR" altLang="en-US" sz="1200" dirty="0"/>
              <a:t>위험물 누출 등으로 인한 근로자 및 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</a:t>
            </a:r>
            <a:r>
              <a:rPr lang="ko-KR" altLang="en-US" sz="1200" dirty="0"/>
              <a:t>시설물 피해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2. </a:t>
            </a:r>
            <a:r>
              <a:rPr lang="ko-KR" altLang="en-US" sz="1200" b="1" dirty="0"/>
              <a:t>비상연락망 </a:t>
            </a:r>
            <a:r>
              <a:rPr lang="en-US" altLang="ko-KR" sz="1200" dirty="0"/>
              <a:t>[7</a:t>
            </a:r>
            <a:r>
              <a:rPr lang="ko-KR" altLang="en-US" sz="1200" dirty="0"/>
              <a:t>페이지 참조</a:t>
            </a:r>
            <a:r>
              <a:rPr lang="en-US" altLang="ko-KR" sz="1200" dirty="0"/>
              <a:t>]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3. </a:t>
            </a:r>
            <a:r>
              <a:rPr lang="ko-KR" altLang="en-US" sz="1200" b="1" dirty="0"/>
              <a:t>비상조치 업무절차</a:t>
            </a:r>
            <a:endParaRPr lang="en-US" altLang="ko-KR" sz="12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비상대책반 구성 → 사고 대응 → 원인분석 → 예방조치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4. </a:t>
            </a:r>
            <a:r>
              <a:rPr lang="ko-KR" altLang="en-US" sz="1200" b="1" dirty="0"/>
              <a:t>비상조치계획</a:t>
            </a:r>
            <a:endParaRPr lang="en-US" altLang="ko-KR" sz="12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비상사태 조직도 구성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내</a:t>
            </a:r>
            <a:r>
              <a:rPr lang="en-US" altLang="ko-KR" sz="1200" dirty="0"/>
              <a:t>/</a:t>
            </a:r>
            <a:r>
              <a:rPr lang="ko-KR" altLang="en-US" sz="1200" dirty="0"/>
              <a:t>외부 비상연락망 구축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 err="1"/>
              <a:t>현장별</a:t>
            </a:r>
            <a:r>
              <a:rPr lang="ko-KR" altLang="en-US" sz="1200" dirty="0"/>
              <a:t> 대피 절차와 재해자 응급조치 후 의료기관 후송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손상 시설 및 장비 등을 복구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- </a:t>
            </a:r>
            <a:r>
              <a:rPr lang="ko-KR" altLang="en-US" sz="1200" dirty="0"/>
              <a:t>소모된 장비 및 시설</a:t>
            </a:r>
            <a:r>
              <a:rPr lang="en-US" altLang="ko-KR" sz="1200" dirty="0"/>
              <a:t>, </a:t>
            </a:r>
            <a:r>
              <a:rPr lang="ko-KR" altLang="en-US" sz="1200" dirty="0"/>
              <a:t>보호장구 보충 </a:t>
            </a:r>
            <a:r>
              <a:rPr lang="en-US" altLang="ko-KR" sz="1200" dirty="0"/>
              <a:t>/ </a:t>
            </a:r>
            <a:r>
              <a:rPr lang="ko-KR" altLang="en-US" sz="1200" dirty="0"/>
              <a:t>수리</a:t>
            </a:r>
            <a:endParaRPr lang="en-US" altLang="ko-KR" sz="1200" dirty="0"/>
          </a:p>
        </p:txBody>
      </p:sp>
      <p:sp>
        <p:nvSpPr>
          <p:cNvPr id="19" name="텍스트 개체 틀 4">
            <a:extLst>
              <a:ext uri="{FF2B5EF4-FFF2-40B4-BE49-F238E27FC236}">
                <a16:creationId xmlns:a16="http://schemas.microsoft.com/office/drawing/2014/main" id="{355D80BE-2195-3ABC-E9DE-78856CF155C3}"/>
              </a:ext>
            </a:extLst>
          </p:cNvPr>
          <p:cNvSpPr txBox="1">
            <a:spLocks/>
          </p:cNvSpPr>
          <p:nvPr/>
        </p:nvSpPr>
        <p:spPr>
          <a:xfrm>
            <a:off x="4618225" y="2028400"/>
            <a:ext cx="4213163" cy="210927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1. </a:t>
            </a:r>
            <a:r>
              <a:rPr lang="ko-KR" altLang="en-US" sz="1200" b="1" dirty="0"/>
              <a:t>비상훈련 </a:t>
            </a:r>
            <a:r>
              <a:rPr lang="en-US" altLang="ko-KR" sz="1200" b="1" dirty="0"/>
              <a:t>Process</a:t>
            </a:r>
            <a:endParaRPr lang="en-US" altLang="ko-KR" sz="1200" dirty="0"/>
          </a:p>
        </p:txBody>
      </p:sp>
      <p:sp>
        <p:nvSpPr>
          <p:cNvPr id="20" name="텍스트 개체 틀 4">
            <a:extLst>
              <a:ext uri="{FF2B5EF4-FFF2-40B4-BE49-F238E27FC236}">
                <a16:creationId xmlns:a16="http://schemas.microsoft.com/office/drawing/2014/main" id="{0FC164B1-C812-C54F-37A1-75A230816C81}"/>
              </a:ext>
            </a:extLst>
          </p:cNvPr>
          <p:cNvSpPr txBox="1">
            <a:spLocks/>
          </p:cNvSpPr>
          <p:nvPr/>
        </p:nvSpPr>
        <p:spPr>
          <a:xfrm>
            <a:off x="4710933" y="2347474"/>
            <a:ext cx="761166" cy="2409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000" b="1" dirty="0">
                <a:solidFill>
                  <a:srgbClr val="FF0000"/>
                </a:solidFill>
              </a:rPr>
              <a:t>사고 발생</a:t>
            </a:r>
            <a:endParaRPr lang="en-US" altLang="ko-KR" sz="1000" b="1" dirty="0">
              <a:solidFill>
                <a:srgbClr val="FF0000"/>
              </a:solidFill>
            </a:endParaRPr>
          </a:p>
        </p:txBody>
      </p:sp>
      <p:sp>
        <p:nvSpPr>
          <p:cNvPr id="21" name="텍스트 개체 틀 4">
            <a:extLst>
              <a:ext uri="{FF2B5EF4-FFF2-40B4-BE49-F238E27FC236}">
                <a16:creationId xmlns:a16="http://schemas.microsoft.com/office/drawing/2014/main" id="{E762FD35-6929-03D7-4C14-C2431188633D}"/>
              </a:ext>
            </a:extLst>
          </p:cNvPr>
          <p:cNvSpPr txBox="1">
            <a:spLocks/>
          </p:cNvSpPr>
          <p:nvPr/>
        </p:nvSpPr>
        <p:spPr>
          <a:xfrm>
            <a:off x="5684020" y="2347474"/>
            <a:ext cx="761166" cy="2409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000" b="1" dirty="0"/>
              <a:t>사고 신고</a:t>
            </a:r>
            <a:endParaRPr lang="en-US" altLang="ko-KR" sz="1000" b="1" dirty="0"/>
          </a:p>
        </p:txBody>
      </p:sp>
      <p:sp>
        <p:nvSpPr>
          <p:cNvPr id="22" name="텍스트 개체 틀 4">
            <a:extLst>
              <a:ext uri="{FF2B5EF4-FFF2-40B4-BE49-F238E27FC236}">
                <a16:creationId xmlns:a16="http://schemas.microsoft.com/office/drawing/2014/main" id="{C730C2F2-42C2-F93A-5821-A36CB665F8F8}"/>
              </a:ext>
            </a:extLst>
          </p:cNvPr>
          <p:cNvSpPr txBox="1">
            <a:spLocks/>
          </p:cNvSpPr>
          <p:nvPr/>
        </p:nvSpPr>
        <p:spPr>
          <a:xfrm>
            <a:off x="6657108" y="2347474"/>
            <a:ext cx="761166" cy="2409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000" b="1" dirty="0"/>
              <a:t>초동조치</a:t>
            </a:r>
            <a:endParaRPr lang="en-US" altLang="ko-KR" sz="1000" b="1" dirty="0"/>
          </a:p>
        </p:txBody>
      </p:sp>
      <p:sp>
        <p:nvSpPr>
          <p:cNvPr id="23" name="텍스트 개체 틀 4">
            <a:extLst>
              <a:ext uri="{FF2B5EF4-FFF2-40B4-BE49-F238E27FC236}">
                <a16:creationId xmlns:a16="http://schemas.microsoft.com/office/drawing/2014/main" id="{8E1DEB5D-7796-6AAD-FD29-157A5B8FDEC0}"/>
              </a:ext>
            </a:extLst>
          </p:cNvPr>
          <p:cNvSpPr txBox="1">
            <a:spLocks/>
          </p:cNvSpPr>
          <p:nvPr/>
        </p:nvSpPr>
        <p:spPr>
          <a:xfrm>
            <a:off x="7638540" y="2347474"/>
            <a:ext cx="761166" cy="2409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000" b="1" dirty="0"/>
              <a:t>현장 복구</a:t>
            </a:r>
            <a:endParaRPr lang="en-US" altLang="ko-KR" sz="1000" b="1" dirty="0"/>
          </a:p>
        </p:txBody>
      </p:sp>
      <p:sp>
        <p:nvSpPr>
          <p:cNvPr id="24" name="텍스트 개체 틀 4">
            <a:extLst>
              <a:ext uri="{FF2B5EF4-FFF2-40B4-BE49-F238E27FC236}">
                <a16:creationId xmlns:a16="http://schemas.microsoft.com/office/drawing/2014/main" id="{EEE09ABF-6328-C53C-1CAB-60E110CF46C1}"/>
              </a:ext>
            </a:extLst>
          </p:cNvPr>
          <p:cNvSpPr txBox="1">
            <a:spLocks/>
          </p:cNvSpPr>
          <p:nvPr/>
        </p:nvSpPr>
        <p:spPr>
          <a:xfrm>
            <a:off x="8611627" y="2347474"/>
            <a:ext cx="439523" cy="24092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000" b="1" dirty="0">
                <a:solidFill>
                  <a:srgbClr val="0000FF"/>
                </a:solidFill>
              </a:rPr>
              <a:t>종료</a:t>
            </a:r>
            <a:endParaRPr lang="en-US" altLang="ko-KR" sz="1000" b="1" dirty="0">
              <a:solidFill>
                <a:srgbClr val="0000FF"/>
              </a:solidFill>
            </a:endParaRPr>
          </a:p>
        </p:txBody>
      </p: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F4AF2B9E-8ECF-E5E7-5B1E-D876F7FE9CEF}"/>
              </a:ext>
            </a:extLst>
          </p:cNvPr>
          <p:cNvCxnSpPr>
            <a:cxnSpLocks/>
          </p:cNvCxnSpPr>
          <p:nvPr/>
        </p:nvCxnSpPr>
        <p:spPr>
          <a:xfrm>
            <a:off x="5472099" y="2467936"/>
            <a:ext cx="2119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6DFE9F87-8CB8-B2B5-7892-BAD27F09D98D}"/>
              </a:ext>
            </a:extLst>
          </p:cNvPr>
          <p:cNvCxnSpPr>
            <a:cxnSpLocks/>
          </p:cNvCxnSpPr>
          <p:nvPr/>
        </p:nvCxnSpPr>
        <p:spPr>
          <a:xfrm>
            <a:off x="6447239" y="2467936"/>
            <a:ext cx="2119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6AB479DD-E638-BC76-8025-38313E534AF9}"/>
              </a:ext>
            </a:extLst>
          </p:cNvPr>
          <p:cNvCxnSpPr>
            <a:cxnSpLocks/>
          </p:cNvCxnSpPr>
          <p:nvPr/>
        </p:nvCxnSpPr>
        <p:spPr>
          <a:xfrm>
            <a:off x="7418999" y="2467936"/>
            <a:ext cx="2119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8EBAF808-DFDA-2BBF-0180-8AC42D57C401}"/>
              </a:ext>
            </a:extLst>
          </p:cNvPr>
          <p:cNvCxnSpPr>
            <a:cxnSpLocks/>
          </p:cNvCxnSpPr>
          <p:nvPr/>
        </p:nvCxnSpPr>
        <p:spPr>
          <a:xfrm>
            <a:off x="8399706" y="2467936"/>
            <a:ext cx="2119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텍스트 개체 틀 4">
            <a:extLst>
              <a:ext uri="{FF2B5EF4-FFF2-40B4-BE49-F238E27FC236}">
                <a16:creationId xmlns:a16="http://schemas.microsoft.com/office/drawing/2014/main" id="{005596A9-7C98-22F5-D2FC-051544132875}"/>
              </a:ext>
            </a:extLst>
          </p:cNvPr>
          <p:cNvSpPr txBox="1">
            <a:spLocks/>
          </p:cNvSpPr>
          <p:nvPr/>
        </p:nvSpPr>
        <p:spPr>
          <a:xfrm>
            <a:off x="4618225" y="2749257"/>
            <a:ext cx="4432925" cy="3732866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b="1" dirty="0"/>
              <a:t>2. </a:t>
            </a:r>
            <a:r>
              <a:rPr lang="ko-KR" altLang="en-US" sz="1200" b="1" dirty="0"/>
              <a:t>시나리오</a:t>
            </a:r>
            <a:endParaRPr lang="en-US" altLang="ko-KR" sz="12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</a:t>
            </a:r>
            <a:r>
              <a:rPr lang="ko-KR" altLang="en-US" sz="1200" dirty="0"/>
              <a:t>가</a:t>
            </a:r>
            <a:r>
              <a:rPr lang="en-US" altLang="ko-KR" sz="1200" dirty="0"/>
              <a:t>. </a:t>
            </a:r>
            <a:r>
              <a:rPr lang="ko-KR" altLang="en-US" sz="1200" dirty="0"/>
              <a:t>일시 </a:t>
            </a:r>
            <a:r>
              <a:rPr lang="en-US" altLang="ko-KR" sz="1200" dirty="0"/>
              <a:t>: 2020. 00. 00(o</a:t>
            </a:r>
            <a:r>
              <a:rPr lang="ko-KR" altLang="en-US" sz="1200" dirty="0"/>
              <a:t>요일</a:t>
            </a:r>
            <a:r>
              <a:rPr lang="en-US" altLang="ko-KR" sz="1200" dirty="0"/>
              <a:t>) 00</a:t>
            </a:r>
            <a:r>
              <a:rPr lang="ko-KR" altLang="en-US" sz="1200" dirty="0"/>
              <a:t>시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</a:t>
            </a:r>
            <a:r>
              <a:rPr lang="ko-KR" altLang="en-US" sz="1200" dirty="0"/>
              <a:t>나</a:t>
            </a:r>
            <a:r>
              <a:rPr lang="en-US" altLang="ko-KR" sz="1200" dirty="0"/>
              <a:t>. </a:t>
            </a:r>
            <a:r>
              <a:rPr lang="ko-KR" altLang="en-US" sz="1200" dirty="0"/>
              <a:t>장소 </a:t>
            </a:r>
            <a:r>
              <a:rPr lang="en-US" altLang="ko-KR" sz="1200" dirty="0"/>
              <a:t>: </a:t>
            </a:r>
            <a:r>
              <a:rPr lang="ko-KR" altLang="en-US" sz="1200" dirty="0"/>
              <a:t>춘천시 </a:t>
            </a:r>
            <a:r>
              <a:rPr lang="en-US" altLang="ko-KR" sz="1200" dirty="0"/>
              <a:t>OO</a:t>
            </a:r>
            <a:r>
              <a:rPr lang="ko-KR" altLang="en-US" sz="1200" dirty="0"/>
              <a:t>동 </a:t>
            </a:r>
            <a:r>
              <a:rPr lang="en-US" altLang="ko-KR" sz="1200" dirty="0"/>
              <a:t>000-00</a:t>
            </a:r>
            <a:r>
              <a:rPr lang="ko-KR" altLang="en-US" sz="1200" dirty="0"/>
              <a:t>번지 앞</a:t>
            </a:r>
            <a:r>
              <a:rPr lang="en-US" altLang="ko-KR" sz="1200" dirty="0"/>
              <a:t>, OO</a:t>
            </a:r>
            <a:r>
              <a:rPr lang="ko-KR" altLang="en-US" sz="1200" dirty="0"/>
              <a:t>공사 현장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</a:t>
            </a:r>
            <a:r>
              <a:rPr lang="ko-KR" altLang="en-US" sz="1200" dirty="0"/>
              <a:t>다</a:t>
            </a:r>
            <a:r>
              <a:rPr lang="en-US" altLang="ko-KR" sz="1200" dirty="0"/>
              <a:t>. </a:t>
            </a:r>
            <a:r>
              <a:rPr lang="ko-KR" altLang="en-US" sz="1200" dirty="0"/>
              <a:t>사고 내용 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굴착부</a:t>
            </a:r>
            <a:r>
              <a:rPr lang="ko-KR" altLang="en-US" sz="1200" dirty="0"/>
              <a:t> </a:t>
            </a:r>
            <a:r>
              <a:rPr lang="ko-KR" altLang="en-US" sz="1200" dirty="0" err="1"/>
              <a:t>터파기</a:t>
            </a:r>
            <a:r>
              <a:rPr lang="ko-KR" altLang="en-US" sz="1200" dirty="0"/>
              <a:t> 중 </a:t>
            </a:r>
            <a:r>
              <a:rPr lang="en-US" altLang="ko-KR" sz="1200" dirty="0"/>
              <a:t>1.5m </a:t>
            </a:r>
            <a:r>
              <a:rPr lang="ko-KR" altLang="en-US" sz="1200" dirty="0"/>
              <a:t>아래 추락으로 골절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</a:t>
            </a:r>
            <a:r>
              <a:rPr lang="ko-KR" altLang="en-US" sz="1200" dirty="0"/>
              <a:t>라</a:t>
            </a:r>
            <a:r>
              <a:rPr lang="en-US" altLang="ko-KR" sz="1200" dirty="0"/>
              <a:t>. </a:t>
            </a:r>
            <a:r>
              <a:rPr lang="ko-KR" altLang="en-US" sz="1200" dirty="0"/>
              <a:t>훈련 계획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①</a:t>
            </a:r>
            <a:r>
              <a:rPr lang="en-US" altLang="ko-KR" sz="1200" dirty="0"/>
              <a:t> </a:t>
            </a:r>
            <a:r>
              <a:rPr lang="ko-KR" altLang="en-US" sz="1200" dirty="0" err="1"/>
              <a:t>터파기</a:t>
            </a:r>
            <a:r>
              <a:rPr lang="ko-KR" altLang="en-US" sz="1200" dirty="0"/>
              <a:t> 공사 중 작업자가 굴착부로 추락 발생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②</a:t>
            </a:r>
            <a:r>
              <a:rPr lang="en-US" altLang="ko-KR" sz="1200" dirty="0"/>
              <a:t> </a:t>
            </a:r>
            <a:r>
              <a:rPr lang="ko-KR" altLang="en-US" sz="1200" dirty="0"/>
              <a:t>현장 작업 중지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③</a:t>
            </a:r>
            <a:r>
              <a:rPr lang="en-US" altLang="ko-KR" sz="1200" dirty="0"/>
              <a:t> </a:t>
            </a:r>
            <a:r>
              <a:rPr lang="ko-KR" altLang="en-US" sz="1200" dirty="0"/>
              <a:t>사고 발생 신고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   - </a:t>
            </a:r>
            <a:r>
              <a:rPr lang="ko-KR" altLang="en-US" sz="1200" dirty="0"/>
              <a:t>시공관리자 → </a:t>
            </a:r>
            <a:r>
              <a:rPr lang="en-US" altLang="ko-KR" sz="1200" dirty="0"/>
              <a:t>119 / </a:t>
            </a:r>
            <a:r>
              <a:rPr lang="ko-KR" altLang="en-US" sz="1200" dirty="0"/>
              <a:t>상황실</a:t>
            </a:r>
            <a:r>
              <a:rPr lang="en-US" altLang="ko-KR" sz="1200" dirty="0"/>
              <a:t>. </a:t>
            </a:r>
            <a:r>
              <a:rPr lang="ko-KR" altLang="en-US" sz="1200" dirty="0"/>
              <a:t>이후 내</a:t>
            </a:r>
            <a:r>
              <a:rPr lang="en-US" altLang="ko-KR" sz="1200" dirty="0"/>
              <a:t>/</a:t>
            </a:r>
            <a:r>
              <a:rPr lang="ko-KR" altLang="en-US" sz="1200" dirty="0"/>
              <a:t>외부 보고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④</a:t>
            </a:r>
            <a:r>
              <a:rPr lang="en-US" altLang="ko-KR" sz="1200" dirty="0"/>
              <a:t> </a:t>
            </a:r>
            <a:r>
              <a:rPr lang="ko-KR" altLang="en-US" sz="1200" dirty="0" err="1"/>
              <a:t>추락자</a:t>
            </a:r>
            <a:r>
              <a:rPr lang="ko-KR" altLang="en-US" sz="1200" dirty="0"/>
              <a:t> 구조</a:t>
            </a:r>
            <a:r>
              <a:rPr lang="en-US" altLang="ko-KR" sz="1200" dirty="0"/>
              <a:t>(</a:t>
            </a:r>
            <a:r>
              <a:rPr lang="ko-KR" altLang="en-US" sz="1200" dirty="0"/>
              <a:t>안전한 장소 이동</a:t>
            </a:r>
            <a:r>
              <a:rPr lang="en-US" altLang="ko-KR" sz="1200" dirty="0"/>
              <a:t>)</a:t>
            </a:r>
            <a:r>
              <a:rPr lang="ko-KR" altLang="en-US" sz="1200" dirty="0"/>
              <a:t> 및</a:t>
            </a:r>
            <a:r>
              <a:rPr lang="en-US" altLang="ko-KR" sz="1200" dirty="0"/>
              <a:t> </a:t>
            </a:r>
            <a:r>
              <a:rPr lang="ko-KR" altLang="en-US" sz="1200" dirty="0"/>
              <a:t>응급조치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⑤ </a:t>
            </a:r>
            <a:r>
              <a:rPr lang="en-US" altLang="ko-KR" sz="1200" dirty="0"/>
              <a:t>119 </a:t>
            </a:r>
            <a:r>
              <a:rPr lang="ko-KR" altLang="en-US" sz="1200" dirty="0"/>
              <a:t>도착 및 후송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</a:t>
            </a:r>
            <a:r>
              <a:rPr lang="ko-KR" altLang="en-US" sz="1200" dirty="0"/>
              <a:t>⑥</a:t>
            </a:r>
            <a:r>
              <a:rPr lang="en-US" altLang="ko-KR" sz="1200" dirty="0"/>
              <a:t> </a:t>
            </a:r>
            <a:r>
              <a:rPr lang="ko-KR" altLang="en-US" sz="1200" dirty="0"/>
              <a:t>현장 위험요인 파악 및 개선조치 후 작업여부 결정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   - </a:t>
            </a:r>
            <a:r>
              <a:rPr lang="ko-KR" altLang="en-US" sz="1200" dirty="0"/>
              <a:t>발주자</a:t>
            </a:r>
            <a:r>
              <a:rPr lang="en-US" altLang="ko-KR" sz="1200" dirty="0"/>
              <a:t>, </a:t>
            </a:r>
            <a:r>
              <a:rPr lang="ko-KR" altLang="en-US" sz="1200" dirty="0"/>
              <a:t>협력회사 합동 위험성 평가 실시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 </a:t>
            </a:r>
            <a:r>
              <a:rPr lang="ko-KR" altLang="en-US" sz="1200" dirty="0"/>
              <a:t>⑦</a:t>
            </a:r>
            <a:r>
              <a:rPr lang="en-US" altLang="ko-KR" sz="1200" dirty="0"/>
              <a:t> </a:t>
            </a:r>
            <a:r>
              <a:rPr lang="ko-KR" altLang="en-US" sz="1200" dirty="0"/>
              <a:t>위험요인 조치 완료 확인 시 작업 재개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   - </a:t>
            </a:r>
            <a:r>
              <a:rPr lang="ko-KR" altLang="en-US" sz="1200" dirty="0"/>
              <a:t>개선 불가 시 </a:t>
            </a:r>
            <a:r>
              <a:rPr lang="en-US" altLang="ko-KR" sz="1200" dirty="0"/>
              <a:t>: </a:t>
            </a:r>
            <a:r>
              <a:rPr lang="ko-KR" altLang="en-US" sz="1200" dirty="0"/>
              <a:t>작업 중지</a:t>
            </a:r>
            <a:endParaRPr lang="en-US" altLang="ko-KR" sz="1200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200" dirty="0"/>
              <a:t>      </a:t>
            </a:r>
            <a:r>
              <a:rPr lang="ko-KR" altLang="en-US" sz="1200" dirty="0"/>
              <a:t>⑧</a:t>
            </a:r>
            <a:r>
              <a:rPr lang="en-US" altLang="ko-KR" sz="1200" dirty="0"/>
              <a:t> </a:t>
            </a:r>
            <a:r>
              <a:rPr lang="ko-KR" altLang="en-US" sz="1200" dirty="0"/>
              <a:t>훈련 종료</a:t>
            </a:r>
            <a:r>
              <a:rPr lang="en-US" altLang="ko-KR" sz="1200" dirty="0"/>
              <a:t>(</a:t>
            </a:r>
            <a:r>
              <a:rPr lang="ko-KR" altLang="en-US" sz="1200" dirty="0"/>
              <a:t>강평 및 안전보건교육 병행</a:t>
            </a:r>
            <a:r>
              <a:rPr lang="en-US" altLang="ko-KR" sz="1200" dirty="0"/>
              <a:t>)</a:t>
            </a: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9DEB1BE3-D073-C671-622F-4FC682FC3E90}"/>
              </a:ext>
            </a:extLst>
          </p:cNvPr>
          <p:cNvCxnSpPr>
            <a:cxnSpLocks/>
          </p:cNvCxnSpPr>
          <p:nvPr/>
        </p:nvCxnSpPr>
        <p:spPr>
          <a:xfrm>
            <a:off x="4683895" y="1844116"/>
            <a:ext cx="414749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D4BF6F7-3C71-B9A6-191F-B9D1AA509EE6}"/>
              </a:ext>
            </a:extLst>
          </p:cNvPr>
          <p:cNvSpPr/>
          <p:nvPr/>
        </p:nvSpPr>
        <p:spPr>
          <a:xfrm rot="20535885">
            <a:off x="4849075" y="3807023"/>
            <a:ext cx="3816424" cy="144637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[Sample]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현장 상황에 따라 시나리오 수정 필요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일시는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낙찰 후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~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착공 전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시나리오는 해당 공사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공종과 연관 있도록 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927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681215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[</a:t>
            </a:r>
            <a:r>
              <a:rPr lang="ko-KR" alt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별첨</a:t>
            </a:r>
            <a:r>
              <a:rPr lang="en-US" altLang="ko-KR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] </a:t>
            </a:r>
            <a:r>
              <a:rPr lang="ko-KR" alt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위험성평가 위험도 결정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2C10BD9-BC1E-DD53-044C-A6955372C8E3}"/>
              </a:ext>
            </a:extLst>
          </p:cNvPr>
          <p:cNvGrpSpPr/>
          <p:nvPr/>
        </p:nvGrpSpPr>
        <p:grpSpPr>
          <a:xfrm>
            <a:off x="2394336" y="1262840"/>
            <a:ext cx="4824536" cy="504056"/>
            <a:chOff x="2718371" y="3429000"/>
            <a:chExt cx="4104456" cy="504056"/>
          </a:xfrm>
        </p:grpSpPr>
        <p:sp>
          <p:nvSpPr>
            <p:cNvPr id="10" name="모서리가 둥근 직사각형 39">
              <a:extLst>
                <a:ext uri="{FF2B5EF4-FFF2-40B4-BE49-F238E27FC236}">
                  <a16:creationId xmlns:a16="http://schemas.microsoft.com/office/drawing/2014/main" id="{D4D35E34-E183-A77C-1BFC-12AAF06D47B8}"/>
                </a:ext>
              </a:extLst>
            </p:cNvPr>
            <p:cNvSpPr/>
            <p:nvPr/>
          </p:nvSpPr>
          <p:spPr>
            <a:xfrm>
              <a:off x="2718371" y="3429000"/>
              <a:ext cx="4104456" cy="50405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AutoShape 8">
              <a:extLst>
                <a:ext uri="{FF2B5EF4-FFF2-40B4-BE49-F238E27FC236}">
                  <a16:creationId xmlns:a16="http://schemas.microsoft.com/office/drawing/2014/main" id="{4F4C75F7-FEDB-4037-0FE9-9C060FF54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851" y="3467609"/>
              <a:ext cx="3669944" cy="41883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  <a:effectLst/>
          </p:spPr>
          <p:txBody>
            <a:bodyPr lIns="72000" rIns="72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rPr>
                <a:t>   위험도 </a:t>
              </a:r>
              <a:r>
                <a:rPr kumimoji="0" lang="en-US" altLang="ko-KR" sz="15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rPr>
                <a:t>= </a:t>
              </a:r>
              <a:r>
                <a:rPr kumimoji="0" lang="ko-KR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rPr>
                <a:t>사고의 발생빈도 </a:t>
              </a:r>
              <a:r>
                <a:rPr kumimoji="0" lang="en-US" altLang="ko-KR" sz="15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rPr>
                <a:t>x </a:t>
              </a:r>
              <a:r>
                <a:rPr kumimoji="0" lang="ko-KR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rPr>
                <a:t>사고의 피해강도</a:t>
              </a: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2E5F7240-73F3-8C2F-6C5A-DA2498883B1A}"/>
              </a:ext>
            </a:extLst>
          </p:cNvPr>
          <p:cNvSpPr/>
          <p:nvPr/>
        </p:nvSpPr>
        <p:spPr bwMode="auto">
          <a:xfrm>
            <a:off x="666144" y="542760"/>
            <a:ext cx="7920880" cy="63493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lvl="0" algn="just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위험요인</a:t>
            </a:r>
            <a:r>
              <a:rPr kumimoji="1" lang="ko-K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에서 파악된 안전·보건상의 모든 유해·위험요인에 대하여 위험도를 결정</a:t>
            </a:r>
            <a:r>
              <a:rPr kumimoji="1" lang="ko-K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굴림체" pitchFamily="49" charset="-127"/>
                <a:ea typeface="굴림체" pitchFamily="49" charset="-127"/>
                <a:cs typeface="굴림" pitchFamily="50" charset="-127"/>
              </a:rPr>
              <a:t>  </a:t>
            </a:r>
            <a:endParaRPr kumimoji="1" lang="ko-KR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F3E91BF-2406-078D-2835-62FF180C1280}"/>
              </a:ext>
            </a:extLst>
          </p:cNvPr>
          <p:cNvSpPr/>
          <p:nvPr/>
        </p:nvSpPr>
        <p:spPr>
          <a:xfrm>
            <a:off x="835967" y="1937488"/>
            <a:ext cx="4536504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latinLnBrk="0" hangingPunct="0">
              <a:spcBef>
                <a:spcPts val="600"/>
              </a:spcBef>
              <a:spcAft>
                <a:spcPct val="0"/>
              </a:spcAft>
            </a:pP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위험도 계산에 필요한 사고발생확률(발생빈도)의 수준을 </a:t>
            </a:r>
            <a:endParaRPr kumimoji="1" lang="en-US" altLang="ko-KR" sz="13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lvl="0" algn="just" eaLnBrk="0" fontAlgn="base" latinLnBrk="0" hangingPunct="0">
              <a:spcBef>
                <a:spcPts val="600"/>
              </a:spcBef>
              <a:spcAft>
                <a:spcPct val="0"/>
              </a:spcAft>
            </a:pP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5단계로,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사고피해크기(강도)의 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r>
              <a:rPr kumimoji="1" lang="ko-KR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수준을 4단계로 정함</a:t>
            </a:r>
            <a:r>
              <a:rPr kumimoji="1" lang="en-US" altLang="ko-KR" sz="13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.</a:t>
            </a:r>
            <a:endParaRPr kumimoji="1" lang="ko-KR" altLang="ko-KR" sz="1300" dirty="0"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E91C8593-961E-4332-E3BA-BB6BC17AF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695944"/>
              </p:ext>
            </p:extLst>
          </p:nvPr>
        </p:nvGraphicFramePr>
        <p:xfrm>
          <a:off x="616889" y="2667748"/>
          <a:ext cx="4392488" cy="1698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0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0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빈도구분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빈도수준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/>
                        <a:t>내     용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가능성 거의 없음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1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10</a:t>
                      </a:r>
                      <a:r>
                        <a:rPr lang="ko-KR" altLang="en-US" sz="1100" dirty="0"/>
                        <a:t>년 </a:t>
                      </a:r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회 정도 발생할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가능성 낮음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2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3</a:t>
                      </a:r>
                      <a:r>
                        <a:rPr lang="ko-KR" altLang="en-US" sz="1100" dirty="0"/>
                        <a:t>년 </a:t>
                      </a:r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회 정도 발생할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가능성 있음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3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년 </a:t>
                      </a:r>
                      <a:r>
                        <a:rPr lang="en-US" altLang="ko-KR" sz="1100" dirty="0"/>
                        <a:t>2</a:t>
                      </a:r>
                      <a:r>
                        <a:rPr lang="ko-KR" altLang="en-US" sz="1100" dirty="0"/>
                        <a:t>회 정도 발생할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가능성 높음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4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개월 </a:t>
                      </a:r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회 정도 발생할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08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/>
                        <a:t>빈번함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/>
                        <a:t>5</a:t>
                      </a:r>
                      <a:endParaRPr lang="ko-KR" altLang="en-US" sz="11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일 </a:t>
                      </a:r>
                      <a:r>
                        <a:rPr lang="en-US" altLang="ko-KR" sz="1100" dirty="0"/>
                        <a:t>1</a:t>
                      </a:r>
                      <a:r>
                        <a:rPr lang="ko-KR" altLang="en-US" sz="1100" dirty="0"/>
                        <a:t>회 정도 발생할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DB83DFDB-35AA-9A5C-3BFB-6136C94B0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916223"/>
              </p:ext>
            </p:extLst>
          </p:nvPr>
        </p:nvGraphicFramePr>
        <p:xfrm>
          <a:off x="616889" y="4493398"/>
          <a:ext cx="4392488" cy="1728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6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7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5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강도구분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강도수준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내      용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51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영향 없음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1</a:t>
                      </a:r>
                      <a:endParaRPr lang="ko-KR" altLang="en-US" sz="10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재해로 인한 인적 손실이 없는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33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경미한 불 휴업 재해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2</a:t>
                      </a:r>
                      <a:endParaRPr lang="ko-KR" altLang="en-US" sz="10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경미한 재해를 포함한 </a:t>
                      </a:r>
                      <a:r>
                        <a:rPr lang="ko-KR" altLang="en-US" sz="1000" dirty="0" err="1"/>
                        <a:t>불휴업</a:t>
                      </a:r>
                      <a:r>
                        <a:rPr lang="ko-KR" altLang="en-US" sz="1000" dirty="0"/>
                        <a:t> </a:t>
                      </a:r>
                      <a:endParaRPr lang="en-US" altLang="ko-KR" sz="1000" dirty="0"/>
                    </a:p>
                    <a:p>
                      <a:pPr latinLnBrk="1"/>
                      <a:r>
                        <a:rPr lang="ko-KR" altLang="en-US" sz="1000" dirty="0"/>
                        <a:t>재해인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51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경미한 휴업  재해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3</a:t>
                      </a:r>
                      <a:endParaRPr lang="ko-KR" altLang="en-US" sz="10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휴업재해인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33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중대재해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4</a:t>
                      </a:r>
                      <a:endParaRPr lang="ko-KR" altLang="en-US" sz="1000" dirty="0"/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/>
                        <a:t>사망 또는 노동력 상실재해를 가져오는 치명적인 재해인 경우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:a16="http://schemas.microsoft.com/office/drawing/2014/main" id="{87E95588-6B7F-E392-39CB-9BFFDAD786DB}"/>
              </a:ext>
            </a:extLst>
          </p:cNvPr>
          <p:cNvSpPr/>
          <p:nvPr/>
        </p:nvSpPr>
        <p:spPr>
          <a:xfrm>
            <a:off x="134345" y="2631235"/>
            <a:ext cx="432048" cy="17054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b="1" dirty="0"/>
              <a:t>빈도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6D8D78F-2126-37E6-514A-CCFE5C15764A}"/>
              </a:ext>
            </a:extLst>
          </p:cNvPr>
          <p:cNvSpPr/>
          <p:nvPr/>
        </p:nvSpPr>
        <p:spPr>
          <a:xfrm>
            <a:off x="134345" y="4493398"/>
            <a:ext cx="432048" cy="171636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b="1" dirty="0"/>
              <a:t>강도</a:t>
            </a: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79704EE7-3518-224C-D8CF-08D1B2C060CE}"/>
              </a:ext>
            </a:extLst>
          </p:cNvPr>
          <p:cNvCxnSpPr/>
          <p:nvPr/>
        </p:nvCxnSpPr>
        <p:spPr>
          <a:xfrm>
            <a:off x="5254040" y="2156566"/>
            <a:ext cx="0" cy="417646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Group 137">
            <a:extLst>
              <a:ext uri="{FF2B5EF4-FFF2-40B4-BE49-F238E27FC236}">
                <a16:creationId xmlns:a16="http://schemas.microsoft.com/office/drawing/2014/main" id="{E6995E3F-FCF1-B718-21F8-1F8D3088D4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551500"/>
              </p:ext>
            </p:extLst>
          </p:nvPr>
        </p:nvGraphicFramePr>
        <p:xfrm>
          <a:off x="5400092" y="2594722"/>
          <a:ext cx="3528393" cy="1866901"/>
        </p:xfrm>
        <a:graphic>
          <a:graphicData uri="http://schemas.openxmlformats.org/drawingml/2006/table">
            <a:tbl>
              <a:tblPr/>
              <a:tblGrid>
                <a:gridCol w="645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84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빈도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영향 </a:t>
                      </a:r>
                      <a:endParaRPr kumimoji="1" lang="en-US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없음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경미한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불 휴업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경미한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휴업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중대</a:t>
                      </a:r>
                      <a:endParaRPr kumimoji="1" lang="en-US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재해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6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거의없음</a:t>
                      </a:r>
                      <a:endParaRPr kumimoji="1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낮    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있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높</a:t>
                      </a: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빈 번 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모서리가 둥근 직사각형 49">
            <a:extLst>
              <a:ext uri="{FF2B5EF4-FFF2-40B4-BE49-F238E27FC236}">
                <a16:creationId xmlns:a16="http://schemas.microsoft.com/office/drawing/2014/main" id="{3D5E574B-2C34-5DC6-F67E-AEC6CC789E5B}"/>
              </a:ext>
            </a:extLst>
          </p:cNvPr>
          <p:cNvSpPr/>
          <p:nvPr/>
        </p:nvSpPr>
        <p:spPr bwMode="auto">
          <a:xfrm>
            <a:off x="5363579" y="5734840"/>
            <a:ext cx="1008112" cy="57606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0" rIns="0" anchor="ctr"/>
          <a:lstStyle/>
          <a:p>
            <a:pPr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중점관리</a:t>
            </a:r>
            <a:endParaRPr lang="en-US" altLang="ko-KR" sz="12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spcAft>
                <a:spcPts val="30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대    상</a:t>
            </a:r>
            <a:endParaRPr lang="en-US" altLang="ko-KR" sz="12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3" name="모서리가 둥근 직사각형 50">
            <a:extLst>
              <a:ext uri="{FF2B5EF4-FFF2-40B4-BE49-F238E27FC236}">
                <a16:creationId xmlns:a16="http://schemas.microsoft.com/office/drawing/2014/main" id="{9B0201E9-9D91-7192-795B-3C303809E26E}"/>
              </a:ext>
            </a:extLst>
          </p:cNvPr>
          <p:cNvSpPr/>
          <p:nvPr/>
        </p:nvSpPr>
        <p:spPr>
          <a:xfrm>
            <a:off x="6458969" y="5734840"/>
            <a:ext cx="2448272" cy="576064"/>
          </a:xfrm>
          <a:prstGeom prst="roundRect">
            <a:avLst/>
          </a:prstGeom>
          <a:solidFill>
            <a:srgbClr val="25406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1200" dirty="0">
                <a:latin typeface="HY헤드라인M" pitchFamily="18" charset="-127"/>
                <a:ea typeface="HY헤드라인M" pitchFamily="18" charset="-127"/>
              </a:rPr>
              <a:t>  빈       도  </a:t>
            </a:r>
            <a:r>
              <a:rPr lang="en-US" altLang="ko-KR" sz="1200" dirty="0">
                <a:latin typeface="HY헤드라인M" pitchFamily="18" charset="-127"/>
                <a:ea typeface="HY헤드라인M" pitchFamily="18" charset="-127"/>
              </a:rPr>
              <a:t>: 4</a:t>
            </a:r>
            <a:r>
              <a:rPr lang="ko-KR" altLang="en-US" sz="1200" dirty="0">
                <a:latin typeface="HY헤드라인M" pitchFamily="18" charset="-127"/>
                <a:ea typeface="HY헤드라인M" pitchFamily="18" charset="-127"/>
              </a:rPr>
              <a:t>이상인 경우</a:t>
            </a:r>
            <a:endParaRPr lang="en-US" altLang="ko-KR" sz="1200" dirty="0">
              <a:latin typeface="HY헤드라인M" pitchFamily="18" charset="-127"/>
              <a:ea typeface="HY헤드라인M" pitchFamily="18" charset="-127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1200" dirty="0">
                <a:latin typeface="HY헤드라인M" pitchFamily="18" charset="-127"/>
                <a:ea typeface="HY헤드라인M" pitchFamily="18" charset="-127"/>
              </a:rPr>
              <a:t>단위 위험도 </a:t>
            </a:r>
            <a:r>
              <a:rPr lang="en-US" altLang="ko-KR" sz="1200" dirty="0">
                <a:latin typeface="HY헤드라인M" pitchFamily="18" charset="-127"/>
                <a:ea typeface="HY헤드라인M" pitchFamily="18" charset="-127"/>
              </a:rPr>
              <a:t>: 9</a:t>
            </a:r>
            <a:r>
              <a:rPr lang="ko-KR" altLang="en-US" sz="1200" dirty="0">
                <a:latin typeface="HY헤드라인M" pitchFamily="18" charset="-127"/>
                <a:ea typeface="HY헤드라인M" pitchFamily="18" charset="-127"/>
              </a:rPr>
              <a:t>이상인 경우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BFC32DCF-5B9C-EEB4-FF00-1F76EFDFA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669451"/>
              </p:ext>
            </p:extLst>
          </p:nvPr>
        </p:nvGraphicFramePr>
        <p:xfrm>
          <a:off x="5400092" y="4675963"/>
          <a:ext cx="3526611" cy="883920"/>
        </p:xfrm>
        <a:graphic>
          <a:graphicData uri="http://schemas.openxmlformats.org/drawingml/2006/table">
            <a:tbl>
              <a:tblPr/>
              <a:tblGrid>
                <a:gridCol w="1016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latin typeface="맑은 고딕"/>
                        </a:rPr>
                        <a:t>등급 구분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latin typeface="맑은 고딕"/>
                        </a:rPr>
                        <a:t>위험도 기준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latin typeface="맑은 고딕"/>
                        </a:rPr>
                        <a:t>비 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 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以下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작업 허용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9~15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조건부 허용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16 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以上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즉시 개선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모서리가 둥근 직사각형 52">
            <a:extLst>
              <a:ext uri="{FF2B5EF4-FFF2-40B4-BE49-F238E27FC236}">
                <a16:creationId xmlns:a16="http://schemas.microsoft.com/office/drawing/2014/main" id="{32241302-D702-705A-111E-82889387D782}"/>
              </a:ext>
            </a:extLst>
          </p:cNvPr>
          <p:cNvSpPr/>
          <p:nvPr/>
        </p:nvSpPr>
        <p:spPr>
          <a:xfrm>
            <a:off x="5436605" y="1974001"/>
            <a:ext cx="1760379" cy="432048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/>
              <a:t>위험도 계산</a:t>
            </a:r>
          </a:p>
        </p:txBody>
      </p:sp>
      <p:pic>
        <p:nvPicPr>
          <p:cNvPr id="26" name="그림 25" descr="돋보기.jpg">
            <a:extLst>
              <a:ext uri="{FF2B5EF4-FFF2-40B4-BE49-F238E27FC236}">
                <a16:creationId xmlns:a16="http://schemas.microsoft.com/office/drawing/2014/main" id="{A052F71D-30CB-A038-ACC2-1C2BFF503A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345" y="1791436"/>
            <a:ext cx="702147" cy="72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0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1.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위험성평가 및 대책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603DD2DE-92E2-46E0-8D41-A2454CB1E50E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+mj-lt"/>
                <a:ea typeface="+mj-ea"/>
                <a:cs typeface="+mj-cs"/>
              </a:rPr>
              <a:t>가</a:t>
            </a:r>
            <a:r>
              <a:rPr lang="en-US" altLang="ko-KR" sz="1400" b="1">
                <a:latin typeface="+mj-lt"/>
                <a:ea typeface="+mj-ea"/>
                <a:cs typeface="+mj-cs"/>
              </a:rPr>
              <a:t>. </a:t>
            </a:r>
            <a:r>
              <a:rPr lang="ko-KR" altLang="en-US" sz="1400" b="1">
                <a:latin typeface="+mj-lt"/>
                <a:ea typeface="+mj-ea"/>
                <a:cs typeface="+mj-cs"/>
              </a:rPr>
              <a:t>근로자 </a:t>
            </a:r>
            <a:r>
              <a:rPr lang="ko-KR" altLang="en-US" sz="1400" b="1" dirty="0">
                <a:latin typeface="+mj-lt"/>
                <a:ea typeface="+mj-ea"/>
                <a:cs typeface="+mj-cs"/>
              </a:rPr>
              <a:t>참여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390EE8E7-CB74-2784-BA4B-C7ADCEECE631}"/>
              </a:ext>
            </a:extLst>
          </p:cNvPr>
          <p:cNvCxnSpPr/>
          <p:nvPr/>
        </p:nvCxnSpPr>
        <p:spPr>
          <a:xfrm>
            <a:off x="4572000" y="1556792"/>
            <a:ext cx="0" cy="5040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342715E-F7B1-725B-541D-A2F472892CA2}"/>
              </a:ext>
            </a:extLst>
          </p:cNvPr>
          <p:cNvSpPr/>
          <p:nvPr/>
        </p:nvSpPr>
        <p:spPr>
          <a:xfrm>
            <a:off x="347911" y="1664804"/>
            <a:ext cx="4116077" cy="493254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1672D22-1297-6AEE-1EE0-594F19963FF0}"/>
              </a:ext>
            </a:extLst>
          </p:cNvPr>
          <p:cNvSpPr txBox="1">
            <a:spLocks/>
          </p:cNvSpPr>
          <p:nvPr/>
        </p:nvSpPr>
        <p:spPr>
          <a:xfrm>
            <a:off x="347911" y="1261341"/>
            <a:ext cx="411607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+mj-lt"/>
                <a:ea typeface="+mj-ea"/>
                <a:cs typeface="+mj-cs"/>
              </a:rPr>
              <a:t>【 </a:t>
            </a:r>
            <a:r>
              <a:rPr lang="ko-KR" altLang="en-US" sz="1400" b="1" dirty="0">
                <a:latin typeface="+mj-lt"/>
                <a:ea typeface="+mj-ea"/>
                <a:cs typeface="+mj-cs"/>
              </a:rPr>
              <a:t>위험성평가 근로자 참여 대장 </a:t>
            </a:r>
            <a:r>
              <a:rPr lang="en-US" altLang="ko-KR" sz="1400" b="1" dirty="0">
                <a:latin typeface="+mj-lt"/>
                <a:ea typeface="+mj-ea"/>
                <a:cs typeface="+mj-cs"/>
              </a:rPr>
              <a:t>】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4E0EE0-C0F1-8DF9-8ACF-C02CF64A6908}"/>
              </a:ext>
            </a:extLst>
          </p:cNvPr>
          <p:cNvSpPr/>
          <p:nvPr/>
        </p:nvSpPr>
        <p:spPr>
          <a:xfrm>
            <a:off x="4684440" y="1664804"/>
            <a:ext cx="4116077" cy="493254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F3CEE99-0225-85ED-59E1-6F03EA2E648E}"/>
              </a:ext>
            </a:extLst>
          </p:cNvPr>
          <p:cNvSpPr txBox="1">
            <a:spLocks/>
          </p:cNvSpPr>
          <p:nvPr/>
        </p:nvSpPr>
        <p:spPr>
          <a:xfrm>
            <a:off x="4684440" y="1261341"/>
            <a:ext cx="411607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+mj-lt"/>
                <a:ea typeface="+mj-ea"/>
                <a:cs typeface="+mj-cs"/>
              </a:rPr>
              <a:t>【 </a:t>
            </a:r>
            <a:r>
              <a:rPr lang="ko-KR" altLang="en-US" sz="1400" b="1" dirty="0">
                <a:latin typeface="+mj-lt"/>
                <a:ea typeface="+mj-ea"/>
                <a:cs typeface="+mj-cs"/>
              </a:rPr>
              <a:t>근로자 참여 사진 </a:t>
            </a:r>
            <a:r>
              <a:rPr lang="en-US" altLang="ko-KR" sz="1400" b="1" dirty="0">
                <a:latin typeface="+mj-lt"/>
                <a:ea typeface="+mj-ea"/>
                <a:cs typeface="+mj-cs"/>
              </a:rPr>
              <a:t>】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B3E58236-8609-4014-907A-A2B72363D5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7" r="16719"/>
          <a:stretch/>
        </p:blipFill>
        <p:spPr bwMode="auto">
          <a:xfrm>
            <a:off x="4968044" y="1916589"/>
            <a:ext cx="3590161" cy="3127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084D189-50D3-4CF9-B942-D5907B8CD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7" y="1772816"/>
            <a:ext cx="3384403" cy="3200057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C1C21228-9178-4723-C61D-402FF531B4D6}"/>
              </a:ext>
            </a:extLst>
          </p:cNvPr>
          <p:cNvSpPr/>
          <p:nvPr/>
        </p:nvSpPr>
        <p:spPr>
          <a:xfrm>
            <a:off x="1623026" y="3773632"/>
            <a:ext cx="6064721" cy="1522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171450" indent="-171450" latinLnBrk="1">
              <a:buFontTx/>
              <a:buChar char="-"/>
            </a:pP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배관 </a:t>
            </a:r>
            <a:r>
              <a:rPr lang="en-US" altLang="ko-KR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:</a:t>
            </a: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 합동 위험성평가 대상 시 근로자까지의 참여가 어려우므로</a:t>
            </a:r>
            <a:r>
              <a:rPr lang="en-US" altLang="ko-KR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,</a:t>
            </a: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 </a:t>
            </a:r>
            <a:endParaRPr lang="en-US" altLang="ko-KR" sz="1200" b="1">
              <a:solidFill>
                <a:schemeClr val="tx1"/>
              </a:solidFill>
              <a:latin typeface="+mj-ea"/>
              <a:ea typeface="+mj-ea"/>
              <a:cs typeface="Meiryo" pitchFamily="34" charset="-128"/>
            </a:endParaRPr>
          </a:p>
          <a:p>
            <a:pPr latinLnBrk="1"/>
            <a:r>
              <a:rPr lang="en-US" altLang="ko-KR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            </a:t>
            </a: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합동 위험성평가 결과에 대한 안전보건교육 및 </a:t>
            </a:r>
            <a:r>
              <a:rPr lang="en-US" altLang="ko-KR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TBM </a:t>
            </a: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시 공유를 통한 갈음 </a:t>
            </a:r>
            <a:endParaRPr lang="en-US" altLang="ko-KR" sz="1200" b="1">
              <a:solidFill>
                <a:schemeClr val="tx1"/>
              </a:solidFill>
              <a:latin typeface="+mj-ea"/>
              <a:ea typeface="+mj-ea"/>
              <a:cs typeface="Meiryo" pitchFamily="34" charset="-128"/>
            </a:endParaRPr>
          </a:p>
          <a:p>
            <a:pPr latinLnBrk="1"/>
            <a:endParaRPr lang="en-US" altLang="ko-KR" sz="1200" b="1">
              <a:solidFill>
                <a:schemeClr val="tx1"/>
              </a:solidFill>
              <a:latin typeface="+mj-ea"/>
              <a:ea typeface="+mj-ea"/>
              <a:cs typeface="Meiryo" pitchFamily="34" charset="-128"/>
            </a:endParaRPr>
          </a:p>
          <a:p>
            <a:pPr marL="171450" indent="-171450" latinLnBrk="1">
              <a:buFontTx/>
              <a:buChar char="-"/>
            </a:pP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포장 </a:t>
            </a:r>
            <a:r>
              <a:rPr lang="en-US" altLang="ko-KR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: </a:t>
            </a:r>
            <a:r>
              <a:rPr lang="ko-KR" altLang="en-US" sz="1200" b="1">
                <a:solidFill>
                  <a:schemeClr val="tx1"/>
                </a:solidFill>
                <a:latin typeface="+mj-ea"/>
                <a:ea typeface="+mj-ea"/>
                <a:cs typeface="Meiryo" pitchFamily="34" charset="-128"/>
              </a:rPr>
              <a:t>합동위험성평가 비대상이므로 자체 위험성평가 시 근로자 참여 가능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45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900882" y="512676"/>
            <a:ext cx="727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lang="ko-KR" altLang="en-US" kern="0" dirty="0">
              <a:latin typeface="Trebuchet MS" pitchFamily="34" charset="0"/>
            </a:endParaRPr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900882" y="1266252"/>
            <a:ext cx="727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lang="ko-KR" altLang="en-US" kern="0" dirty="0">
              <a:latin typeface="Trebuchet MS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68488" y="660864"/>
            <a:ext cx="5203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59" tIns="47885" rIns="95769" bIns="47885" anchor="ctr"/>
          <a:lstStyle/>
          <a:p>
            <a:pPr>
              <a:spcBef>
                <a:spcPct val="20000"/>
              </a:spcBef>
              <a:spcAft>
                <a:spcPct val="20000"/>
              </a:spcAft>
              <a:buFont typeface="Arial" pitchFamily="34" charset="0"/>
              <a:buNone/>
              <a:defRPr/>
            </a:pPr>
            <a:r>
              <a:rPr kumimoji="1" lang="en-US" altLang="ko-KR" sz="3000" b="1" kern="0" dirty="0">
                <a:latin typeface="Trebuchet MS" pitchFamily="34" charset="0"/>
              </a:rPr>
              <a:t>Contents</a:t>
            </a:r>
            <a:endParaRPr kumimoji="1" lang="ko-KR" altLang="en-US" sz="3000" b="1" kern="0" dirty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3668" y="1526463"/>
            <a:ext cx="6891808" cy="46515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lvl="4" indent="-457200">
              <a:lnSpc>
                <a:spcPct val="150000"/>
              </a:lnSpc>
              <a:spcBef>
                <a:spcPts val="800"/>
              </a:spcBef>
            </a:pPr>
            <a:r>
              <a:rPr lang="en-US" altLang="ko-KR" sz="1500" b="1" dirty="0"/>
              <a:t>Ⅰ. SHE </a:t>
            </a:r>
            <a:r>
              <a:rPr lang="ko-KR" altLang="en-US" sz="1500" b="1" dirty="0"/>
              <a:t>체계</a:t>
            </a:r>
            <a:r>
              <a:rPr lang="en-US" altLang="ko-KR" sz="1500" b="1" dirty="0"/>
              <a:t> </a:t>
            </a:r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1. SHE </a:t>
            </a:r>
            <a:r>
              <a:rPr lang="ko-KR" altLang="en-US" sz="1500" b="1" dirty="0"/>
              <a:t>경영방침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2. </a:t>
            </a:r>
            <a:r>
              <a:rPr lang="ko-KR" altLang="en-US" sz="1500" b="1" dirty="0"/>
              <a:t>안전보건조직 구성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3. </a:t>
            </a:r>
            <a:r>
              <a:rPr lang="ko-KR" altLang="en-US" sz="1500" b="1" dirty="0"/>
              <a:t>보건관리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4. </a:t>
            </a:r>
            <a:r>
              <a:rPr lang="ko-KR" altLang="en-US" sz="1500" b="1" dirty="0"/>
              <a:t>비상대응체계 및 훈련</a:t>
            </a:r>
            <a:r>
              <a:rPr lang="en-US" altLang="ko-KR" sz="1500" b="1" dirty="0"/>
              <a:t>    </a:t>
            </a:r>
          </a:p>
          <a:p>
            <a:pPr marL="457200" lvl="4" indent="-457200">
              <a:lnSpc>
                <a:spcPct val="150000"/>
              </a:lnSpc>
              <a:spcBef>
                <a:spcPts val="800"/>
              </a:spcBef>
            </a:pPr>
            <a:r>
              <a:rPr lang="en-US" altLang="ko-KR" sz="1500" b="1" dirty="0"/>
              <a:t>Ⅱ. SHE </a:t>
            </a:r>
            <a:r>
              <a:rPr lang="ko-KR" altLang="en-US" sz="1500" b="1" dirty="0"/>
              <a:t>확보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1. </a:t>
            </a:r>
            <a:r>
              <a:rPr lang="ko-KR" altLang="en-US" sz="1500" b="1" dirty="0"/>
              <a:t>위험성평가 및 대책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2. </a:t>
            </a:r>
            <a:r>
              <a:rPr lang="ko-KR" altLang="en-US" sz="1500" b="1" dirty="0"/>
              <a:t>작업 중 </a:t>
            </a:r>
            <a:r>
              <a:rPr lang="en-US" altLang="ko-KR" sz="1500" b="1" dirty="0"/>
              <a:t>SHE </a:t>
            </a:r>
            <a:r>
              <a:rPr lang="ko-KR" altLang="en-US" sz="1500" b="1" dirty="0"/>
              <a:t>확보계획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3. </a:t>
            </a:r>
            <a:r>
              <a:rPr lang="ko-KR" altLang="en-US" sz="1500" b="1" dirty="0"/>
              <a:t>개인보호구 지급 및 관리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/>
              <a:t>   4. </a:t>
            </a:r>
            <a:r>
              <a:rPr lang="ko-KR" altLang="en-US" sz="1500" b="1" dirty="0"/>
              <a:t>안전보건관리비 집행</a:t>
            </a:r>
            <a:endParaRPr lang="en-US" altLang="ko-KR" sz="1500" b="1" dirty="0"/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>
                <a:latin typeface="맑은 고딕" pitchFamily="50" charset="-127"/>
                <a:ea typeface="맑은 고딕" pitchFamily="50" charset="-127"/>
              </a:rPr>
              <a:t>   5. SHE </a:t>
            </a:r>
            <a:r>
              <a:rPr lang="ko-KR" altLang="en-US" sz="1500" b="1" dirty="0">
                <a:latin typeface="맑은 고딕" pitchFamily="50" charset="-127"/>
                <a:ea typeface="맑은 고딕" pitchFamily="50" charset="-127"/>
              </a:rPr>
              <a:t>점검방안</a:t>
            </a:r>
            <a:endParaRPr lang="en-US" altLang="ko-KR" sz="1500" b="1" dirty="0">
              <a:latin typeface="맑은 고딕" pitchFamily="50" charset="-127"/>
              <a:ea typeface="맑은 고딕" pitchFamily="50" charset="-127"/>
            </a:endParaRPr>
          </a:p>
          <a:p>
            <a:pPr marL="457200" lvl="4" indent="-457200">
              <a:lnSpc>
                <a:spcPct val="150000"/>
              </a:lnSpc>
            </a:pPr>
            <a:r>
              <a:rPr lang="en-US" altLang="ko-KR" sz="1500" b="1" dirty="0">
                <a:latin typeface="맑은 고딕" pitchFamily="50" charset="-127"/>
                <a:ea typeface="맑은 고딕" pitchFamily="50" charset="-127"/>
              </a:rPr>
              <a:t>   6. SHE </a:t>
            </a:r>
            <a:r>
              <a:rPr lang="ko-KR" altLang="en-US" sz="1500" b="1" dirty="0">
                <a:latin typeface="맑은 고딕" pitchFamily="50" charset="-127"/>
                <a:ea typeface="맑은 고딕" pitchFamily="50" charset="-127"/>
              </a:rPr>
              <a:t>관련 인허가 현황</a:t>
            </a:r>
            <a:r>
              <a:rPr lang="en-US" altLang="ko-KR" sz="1500" b="1" dirty="0">
                <a:latin typeface="맑은 고딕" pitchFamily="50" charset="-127"/>
                <a:ea typeface="맑은 고딕" pitchFamily="50" charset="-127"/>
              </a:rPr>
              <a:t>’</a:t>
            </a:r>
          </a:p>
          <a:p>
            <a:pPr marL="457200" lvl="4" indent="-457200">
              <a:lnSpc>
                <a:spcPct val="150000"/>
              </a:lnSpc>
            </a:pPr>
            <a:r>
              <a:rPr lang="ko-KR" altLang="en-US" sz="1500" b="1" dirty="0">
                <a:latin typeface="맑은 고딕" pitchFamily="50" charset="-127"/>
                <a:ea typeface="맑은 고딕" pitchFamily="50" charset="-127"/>
              </a:rPr>
              <a:t>별첨</a:t>
            </a:r>
            <a:r>
              <a:rPr lang="en-US" altLang="ko-KR" sz="1500" b="1" dirty="0">
                <a:latin typeface="맑은 고딕" pitchFamily="50" charset="-127"/>
                <a:ea typeface="맑은 고딕" pitchFamily="50" charset="-127"/>
              </a:rPr>
              <a:t>. SHE</a:t>
            </a:r>
            <a:r>
              <a:rPr lang="ko-KR" altLang="en-US" sz="1500" b="1" dirty="0">
                <a:latin typeface="맑은 고딕" pitchFamily="50" charset="-127"/>
                <a:ea typeface="맑은 고딕" pitchFamily="50" charset="-127"/>
              </a:rPr>
              <a:t>등록평가</a:t>
            </a:r>
            <a:endParaRPr lang="en-US" altLang="ko-KR" sz="15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D52FDF0-E01C-42B8-B7A7-F59275E0DF4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1.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위험성평가 및 대책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280DDB22-72D1-C791-203F-F38C9CFA8CC5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+mj-lt"/>
                <a:ea typeface="+mj-ea"/>
                <a:cs typeface="+mj-cs"/>
              </a:rPr>
              <a:t>나</a:t>
            </a:r>
            <a:r>
              <a:rPr lang="en-US" altLang="ko-KR" sz="1400" b="1">
                <a:latin typeface="+mj-lt"/>
                <a:ea typeface="+mj-ea"/>
                <a:cs typeface="+mj-cs"/>
              </a:rPr>
              <a:t>. </a:t>
            </a:r>
            <a:r>
              <a:rPr lang="ko-KR" altLang="en-US" sz="1400" b="1">
                <a:latin typeface="+mj-lt"/>
                <a:ea typeface="+mj-ea"/>
                <a:cs typeface="+mj-cs"/>
              </a:rPr>
              <a:t>위험성평가 </a:t>
            </a:r>
            <a:r>
              <a:rPr lang="ko-KR" altLang="en-US" sz="1400" b="1" dirty="0">
                <a:latin typeface="+mj-lt"/>
                <a:ea typeface="+mj-ea"/>
                <a:cs typeface="+mj-cs"/>
              </a:rPr>
              <a:t>결과 개선사항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모서리가 둥근 직사각형 8">
            <a:extLst>
              <a:ext uri="{FF2B5EF4-FFF2-40B4-BE49-F238E27FC236}">
                <a16:creationId xmlns:a16="http://schemas.microsoft.com/office/drawing/2014/main" id="{E67DA3B0-E070-6175-23B4-2C228ACA33EA}"/>
              </a:ext>
            </a:extLst>
          </p:cNvPr>
          <p:cNvSpPr/>
          <p:nvPr/>
        </p:nvSpPr>
        <p:spPr>
          <a:xfrm>
            <a:off x="61055" y="1457837"/>
            <a:ext cx="4429156" cy="5147975"/>
          </a:xfrm>
          <a:prstGeom prst="roundRect">
            <a:avLst>
              <a:gd name="adj" fmla="val 2406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latin typeface="Trebuchet MS" pitchFamily="34" charset="0"/>
              </a:rPr>
              <a:t> 		</a:t>
            </a:r>
            <a:endParaRPr lang="ko-KR" altLang="en-US" sz="1100" dirty="0">
              <a:latin typeface="Trebuchet MS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244E48-F5A2-DF33-84B2-29DE121065BF}"/>
              </a:ext>
            </a:extLst>
          </p:cNvPr>
          <p:cNvSpPr txBox="1"/>
          <p:nvPr/>
        </p:nvSpPr>
        <p:spPr>
          <a:xfrm>
            <a:off x="211255" y="1300675"/>
            <a:ext cx="2426099" cy="28619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개선 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Before &amp; After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모서리가 둥근 직사각형 10">
            <a:extLst>
              <a:ext uri="{FF2B5EF4-FFF2-40B4-BE49-F238E27FC236}">
                <a16:creationId xmlns:a16="http://schemas.microsoft.com/office/drawing/2014/main" id="{9AFDFF5E-CF95-6F6D-1AD5-F0B68FD6E530}"/>
              </a:ext>
            </a:extLst>
          </p:cNvPr>
          <p:cNvSpPr/>
          <p:nvPr/>
        </p:nvSpPr>
        <p:spPr>
          <a:xfrm>
            <a:off x="4580968" y="1347756"/>
            <a:ext cx="4429156" cy="5162536"/>
          </a:xfrm>
          <a:prstGeom prst="roundRect">
            <a:avLst>
              <a:gd name="adj" fmla="val 2406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latin typeface="Trebuchet MS" pitchFamily="34" charset="0"/>
              </a:rPr>
              <a:t> 		</a:t>
            </a:r>
            <a:endParaRPr lang="ko-KR" altLang="en-US" sz="1100" dirty="0">
              <a:latin typeface="Trebuchet MS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2C4E45-A894-42B3-F763-871ACB88CB14}"/>
              </a:ext>
            </a:extLst>
          </p:cNvPr>
          <p:cNvSpPr txBox="1"/>
          <p:nvPr/>
        </p:nvSpPr>
        <p:spPr>
          <a:xfrm>
            <a:off x="4727020" y="1307625"/>
            <a:ext cx="2491360" cy="28619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개선 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Before &amp; After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오른쪽 화살표 13">
            <a:extLst>
              <a:ext uri="{FF2B5EF4-FFF2-40B4-BE49-F238E27FC236}">
                <a16:creationId xmlns:a16="http://schemas.microsoft.com/office/drawing/2014/main" id="{41A4B3F8-6E28-58DC-526B-0EABF08DA8AA}"/>
              </a:ext>
            </a:extLst>
          </p:cNvPr>
          <p:cNvSpPr/>
          <p:nvPr/>
        </p:nvSpPr>
        <p:spPr>
          <a:xfrm>
            <a:off x="6730689" y="4715916"/>
            <a:ext cx="171377" cy="123255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오른쪽 화살표 18">
            <a:extLst>
              <a:ext uri="{FF2B5EF4-FFF2-40B4-BE49-F238E27FC236}">
                <a16:creationId xmlns:a16="http://schemas.microsoft.com/office/drawing/2014/main" id="{82D3CFAF-4C5C-D360-A34D-70890552A233}"/>
              </a:ext>
            </a:extLst>
          </p:cNvPr>
          <p:cNvSpPr/>
          <p:nvPr/>
        </p:nvSpPr>
        <p:spPr>
          <a:xfrm>
            <a:off x="6696990" y="2246757"/>
            <a:ext cx="171377" cy="1178967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4482A7-6CC7-2A75-4EC1-09BA5D1CB3AF}"/>
              </a:ext>
            </a:extLst>
          </p:cNvPr>
          <p:cNvSpPr txBox="1"/>
          <p:nvPr/>
        </p:nvSpPr>
        <p:spPr>
          <a:xfrm>
            <a:off x="4774285" y="1693232"/>
            <a:ext cx="3912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◆ 주변 아파트 신축공사로 인한 대형차량 통행 많음</a:t>
            </a:r>
            <a:endParaRPr lang="ko-KR" altLang="en-US" sz="12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AAD3F07-F8BE-5AF5-4053-9701A8646D95}"/>
              </a:ext>
            </a:extLst>
          </p:cNvPr>
          <p:cNvSpPr txBox="1"/>
          <p:nvPr/>
        </p:nvSpPr>
        <p:spPr>
          <a:xfrm>
            <a:off x="4774285" y="4123017"/>
            <a:ext cx="3419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◆</a:t>
            </a:r>
            <a:endParaRPr lang="ko-KR" altLang="en-US" sz="1200" b="1" dirty="0"/>
          </a:p>
        </p:txBody>
      </p:sp>
      <p:sp>
        <p:nvSpPr>
          <p:cNvPr id="27" name="오른쪽 화살표 26">
            <a:extLst>
              <a:ext uri="{FF2B5EF4-FFF2-40B4-BE49-F238E27FC236}">
                <a16:creationId xmlns:a16="http://schemas.microsoft.com/office/drawing/2014/main" id="{8C8C43F5-E139-F746-709A-CE1E8F49E45C}"/>
              </a:ext>
            </a:extLst>
          </p:cNvPr>
          <p:cNvSpPr/>
          <p:nvPr/>
        </p:nvSpPr>
        <p:spPr>
          <a:xfrm>
            <a:off x="2240298" y="4724039"/>
            <a:ext cx="171377" cy="123255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6AAAC8-2F33-61E2-F6D8-D0CA453B9182}"/>
              </a:ext>
            </a:extLst>
          </p:cNvPr>
          <p:cNvSpPr txBox="1"/>
          <p:nvPr/>
        </p:nvSpPr>
        <p:spPr>
          <a:xfrm>
            <a:off x="294720" y="4031825"/>
            <a:ext cx="3419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◆ </a:t>
            </a:r>
            <a:endParaRPr lang="ko-KR" altLang="en-US" sz="12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19040D-5907-F775-CF24-2D15EEC2D141}"/>
              </a:ext>
            </a:extLst>
          </p:cNvPr>
          <p:cNvSpPr txBox="1"/>
          <p:nvPr/>
        </p:nvSpPr>
        <p:spPr>
          <a:xfrm>
            <a:off x="261090" y="1698505"/>
            <a:ext cx="379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◆ 배관매설 구간 내 주택가 담벼락 크랙 존재 </a:t>
            </a:r>
            <a:endParaRPr lang="ko-KR" altLang="en-US" sz="1200" b="1" dirty="0"/>
          </a:p>
        </p:txBody>
      </p:sp>
      <p:sp>
        <p:nvSpPr>
          <p:cNvPr id="33" name="오른쪽 화살표 32">
            <a:extLst>
              <a:ext uri="{FF2B5EF4-FFF2-40B4-BE49-F238E27FC236}">
                <a16:creationId xmlns:a16="http://schemas.microsoft.com/office/drawing/2014/main" id="{AD516BFA-B1BE-2373-F753-8838B8D79C12}"/>
              </a:ext>
            </a:extLst>
          </p:cNvPr>
          <p:cNvSpPr/>
          <p:nvPr/>
        </p:nvSpPr>
        <p:spPr>
          <a:xfrm>
            <a:off x="2205306" y="2254880"/>
            <a:ext cx="171480" cy="1178967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EBF01D-CF8C-B5D9-F659-AEC1393FBB38}"/>
              </a:ext>
            </a:extLst>
          </p:cNvPr>
          <p:cNvSpPr txBox="1"/>
          <p:nvPr/>
        </p:nvSpPr>
        <p:spPr>
          <a:xfrm>
            <a:off x="261090" y="3440447"/>
            <a:ext cx="379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☞ 담벼락 붕괴</a:t>
            </a:r>
            <a:r>
              <a:rPr lang="en-US" altLang="ko-KR" sz="1200" b="1"/>
              <a:t>/</a:t>
            </a:r>
            <a:r>
              <a:rPr lang="ko-KR" altLang="en-US" sz="1200" b="1"/>
              <a:t>전도 방지를 위한 안전대 제작</a:t>
            </a:r>
            <a:endParaRPr lang="ko-KR" altLang="en-US" sz="1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1210CE-503B-36B8-7781-53029CB3C33B}"/>
              </a:ext>
            </a:extLst>
          </p:cNvPr>
          <p:cNvSpPr txBox="1"/>
          <p:nvPr/>
        </p:nvSpPr>
        <p:spPr>
          <a:xfrm>
            <a:off x="4867223" y="3440447"/>
            <a:ext cx="379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☞ 로봇신호수</a:t>
            </a:r>
            <a:r>
              <a:rPr lang="en-US" altLang="ko-KR" sz="1200" b="1"/>
              <a:t>, </a:t>
            </a:r>
            <a:r>
              <a:rPr lang="ko-KR" altLang="en-US" sz="1200" b="1"/>
              <a:t>과속방지용 완충시설 설치</a:t>
            </a:r>
            <a:endParaRPr lang="ko-KR" altLang="en-US" sz="1200" b="1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3948426-D1F0-C5AE-C9A3-22150C615B6A}"/>
              </a:ext>
            </a:extLst>
          </p:cNvPr>
          <p:cNvSpPr/>
          <p:nvPr/>
        </p:nvSpPr>
        <p:spPr>
          <a:xfrm rot="20321402">
            <a:off x="2612825" y="3280581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개선 대상 있을 경우 작성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없을경우 본 장표 삭제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92C33B-9B2A-1DB2-82D9-D490499E29DD}"/>
              </a:ext>
            </a:extLst>
          </p:cNvPr>
          <p:cNvSpPr txBox="1"/>
          <p:nvPr/>
        </p:nvSpPr>
        <p:spPr>
          <a:xfrm>
            <a:off x="261090" y="6059285"/>
            <a:ext cx="379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☞</a:t>
            </a:r>
            <a:endParaRPr lang="ko-KR" altLang="en-US" sz="12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9458C7-3FE5-5F2E-E3B1-FA851A0CCC8D}"/>
              </a:ext>
            </a:extLst>
          </p:cNvPr>
          <p:cNvSpPr txBox="1"/>
          <p:nvPr/>
        </p:nvSpPr>
        <p:spPr>
          <a:xfrm>
            <a:off x="4867223" y="6059285"/>
            <a:ext cx="379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/>
              <a:t>☞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237909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확보계획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0D795DF-0AB3-6DBE-48D1-3C3DAD84ED04}"/>
              </a:ext>
            </a:extLst>
          </p:cNvPr>
          <p:cNvSpPr/>
          <p:nvPr/>
        </p:nvSpPr>
        <p:spPr>
          <a:xfrm>
            <a:off x="370439" y="943514"/>
            <a:ext cx="24320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작업현장 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확보 계획</a:t>
            </a:r>
          </a:p>
        </p:txBody>
      </p:sp>
      <p:sp>
        <p:nvSpPr>
          <p:cNvPr id="5" name="Rectangle 22">
            <a:extLst>
              <a:ext uri="{FF2B5EF4-FFF2-40B4-BE49-F238E27FC236}">
                <a16:creationId xmlns:a16="http://schemas.microsoft.com/office/drawing/2014/main" id="{FF365311-3A4D-AADB-5B9D-EEE56D8FB312}"/>
              </a:ext>
            </a:extLst>
          </p:cNvPr>
          <p:cNvSpPr txBox="1">
            <a:spLocks noChangeArrowheads="1"/>
          </p:cNvSpPr>
          <p:nvPr/>
        </p:nvSpPr>
        <p:spPr>
          <a:xfrm>
            <a:off x="214314" y="1268760"/>
            <a:ext cx="8596312" cy="252028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ts val="3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1)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1" lang="ko-KR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사전위험성평가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결과를 작업 절차에 반영하고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계획을 수립하여 적극 시행 </a:t>
            </a:r>
            <a:endParaRPr lang="en-US" altLang="ko-KR" sz="1400" b="0" dirty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ts val="5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                    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함으로써 각종 안전사고와 재해를 미연에 방지하고 명랑한 작업환경을 조성하고 무재해 </a:t>
            </a:r>
            <a:endParaRPr lang="en-US" altLang="ko-KR" sz="1400" b="0" dirty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ts val="5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b="0" dirty="0">
                <a:latin typeface="맑은 고딕" pitchFamily="50" charset="-127"/>
                <a:ea typeface="맑은 고딕" pitchFamily="50" charset="-127"/>
              </a:rPr>
              <a:t>                     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목표를 달성하고자 함</a:t>
            </a:r>
            <a:r>
              <a:rPr lang="en-US" altLang="ko-KR" sz="1400" b="0" dirty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2) </a:t>
            </a:r>
            <a:r>
              <a:rPr kumimoji="1" lang="ko-KR" altLang="en-US" sz="1400" kern="0" dirty="0">
                <a:latin typeface="맑은 고딕" pitchFamily="50" charset="-127"/>
                <a:ea typeface="맑은 고딕" pitchFamily="50" charset="-127"/>
              </a:rPr>
              <a:t>활</a:t>
            </a:r>
            <a:r>
              <a:rPr kumimoji="1" lang="ko-KR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동목표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기본안전수칙 준수 체화를 통한 무재해 현장 달성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3)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ts val="5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가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ts val="5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나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ts val="5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ko-KR" altLang="en-US" sz="1400" kern="0" dirty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ts val="5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라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ts val="5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마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6A019B0-217E-4B00-A29D-EEA80AA8F6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721097"/>
              </p:ext>
            </p:extLst>
          </p:nvPr>
        </p:nvGraphicFramePr>
        <p:xfrm>
          <a:off x="701622" y="4345424"/>
          <a:ext cx="7812868" cy="160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6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6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6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시공사</a:t>
                      </a:r>
                      <a:r>
                        <a:rPr lang="en-US" altLang="ko-KR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관리자</a:t>
                      </a:r>
                      <a:r>
                        <a:rPr lang="en-US" altLang="ko-KR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실천사항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현장 작업자 실천사항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9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수행</a:t>
                      </a:r>
                      <a:r>
                        <a:rPr lang="ko-KR" altLang="en-US" sz="1100" b="0">
                          <a:latin typeface="맑은 고딕" pitchFamily="50" charset="-127"/>
                          <a:ea typeface="+mn-ea"/>
                        </a:rPr>
                        <a:t>작업시 안전 담당 </a:t>
                      </a:r>
                      <a:r>
                        <a:rPr lang="ko-KR" altLang="en-US" sz="1100">
                          <a:latin typeface="맑은 고딕" pitchFamily="50" charset="-127"/>
                          <a:ea typeface="+mn-ea"/>
                        </a:rPr>
                        <a:t>또는 지정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기본안전수칙 교육 참석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(TBM)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실시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</a:t>
                      </a:r>
                      <a:r>
                        <a:rPr lang="en-US" altLang="ko-KR" sz="1100" kern="1200" baseline="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 baseline="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안전체조 시행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965"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산업안전보건법 산업재해예방조치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작업장 안전 확보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산업안전보건법 산업재해예방조치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기본안전수칙 준수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9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장비 운전자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신호수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작업자간 상호 연락체계 확립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기존설비 파손주의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지정된 통로 이용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965"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비상대응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Process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준수 및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유관기관 연락체계 구축 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작업장 주변 정리∙정돈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직사각형 13">
            <a:extLst>
              <a:ext uri="{FF2B5EF4-FFF2-40B4-BE49-F238E27FC236}">
                <a16:creationId xmlns:a16="http://schemas.microsoft.com/office/drawing/2014/main" id="{ADB092AE-EFC8-9370-82C3-076028335590}"/>
              </a:ext>
            </a:extLst>
          </p:cNvPr>
          <p:cNvSpPr/>
          <p:nvPr/>
        </p:nvSpPr>
        <p:spPr>
          <a:xfrm>
            <a:off x="436866" y="4012990"/>
            <a:ext cx="26356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관리자 및 작업자 실천사항</a:t>
            </a:r>
          </a:p>
        </p:txBody>
      </p:sp>
    </p:spTree>
    <p:extLst>
      <p:ext uri="{BB962C8B-B14F-4D97-AF65-F5344CB8AC3E}">
        <p14:creationId xmlns:p14="http://schemas.microsoft.com/office/powerpoint/2010/main" val="3019764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확보계획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AEB3763-1F19-17B0-D96F-50E35EE3BE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174483"/>
              </p:ext>
            </p:extLst>
          </p:nvPr>
        </p:nvGraphicFramePr>
        <p:xfrm>
          <a:off x="457199" y="1256462"/>
          <a:ext cx="8316361" cy="4908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9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1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내             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0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붕괴 및 매몰사고에 대한 관리계획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시 붕괴 방지대책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배치로 안전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감시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토사의 변화에 대비 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무리한 작업을 지양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굴착선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중량물 및 토사 등 자재 적치를 금지하여 붕괴 및 매몰사고 대비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연약지반 중에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나무말뚝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등을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타설한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후 철근 등으로 연결시켜 위에 네트 등을 부설하여</a:t>
                      </a:r>
                      <a:endParaRPr lang="en-US" altLang="ko-KR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성토의 안전성을 도모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927237"/>
                  </a:ext>
                </a:extLst>
              </a:tr>
              <a:tr h="168396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감전사고에 대한</a:t>
                      </a:r>
                    </a:p>
                    <a:p>
                      <a:pPr algn="ctr"/>
                      <a:r>
                        <a:rPr lang="ko-KR" alt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관리 계획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공사용 임시전력에 의한 감전사고 예방 대책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Main panel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주위는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안전휀스를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설치하여 보호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·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임시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분전반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상부에 덮개를 설치</a:t>
                      </a:r>
                      <a:endParaRPr lang="en-US" altLang="ko-KR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·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시건 장치 및 접지선을 설치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 시 감전사고 예방 대책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절연장갑 등 안전보호구를 착용 후 작업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42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교통소통 대책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Cambria Math"/>
                        </a:rPr>
                        <a:t>1) </a:t>
                      </a:r>
                      <a:r>
                        <a:rPr lang="ko-KR" altLang="en-US" sz="1200" b="0" dirty="0">
                          <a:latin typeface="Cambria Math"/>
                        </a:rPr>
                        <a:t>공사구간내 안전 시설물</a:t>
                      </a:r>
                      <a:r>
                        <a:rPr lang="en-US" altLang="ko-KR" sz="1200" b="0" dirty="0">
                          <a:latin typeface="Cambria Math"/>
                        </a:rPr>
                        <a:t>(</a:t>
                      </a:r>
                      <a:r>
                        <a:rPr lang="ko-KR" altLang="en-US" sz="1200" b="0" dirty="0">
                          <a:latin typeface="Cambria Math"/>
                        </a:rPr>
                        <a:t>차량용 </a:t>
                      </a:r>
                      <a:r>
                        <a:rPr lang="en-US" altLang="ko-KR" sz="1200" b="0" dirty="0">
                          <a:latin typeface="Cambria Math"/>
                        </a:rPr>
                        <a:t>LED </a:t>
                      </a:r>
                      <a:r>
                        <a:rPr lang="ko-KR" altLang="en-US" sz="1200" b="0" dirty="0">
                          <a:latin typeface="Cambria Math"/>
                        </a:rPr>
                        <a:t>방향지시판 등</a:t>
                      </a:r>
                      <a:r>
                        <a:rPr lang="en-US" altLang="ko-KR" sz="1200" b="0" dirty="0">
                          <a:latin typeface="Cambria Math"/>
                        </a:rPr>
                        <a:t>)</a:t>
                      </a:r>
                      <a:r>
                        <a:rPr lang="ko-KR" altLang="en-US" sz="1200" b="0" dirty="0">
                          <a:latin typeface="Cambria Math"/>
                        </a:rPr>
                        <a:t> 및 신호수를 배치하여 교통 소통 확보</a:t>
                      </a:r>
                      <a:r>
                        <a:rPr lang="en-US" altLang="ko-KR" sz="1200" b="0" dirty="0">
                          <a:latin typeface="Cambria Math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Cambria Math"/>
                        </a:rPr>
                        <a:t>2) </a:t>
                      </a:r>
                      <a:r>
                        <a:rPr lang="ko-KR" altLang="en-US" sz="1200" b="0" dirty="0">
                          <a:latin typeface="Cambria Math"/>
                        </a:rPr>
                        <a:t>공휴일 등 교통량 </a:t>
                      </a:r>
                      <a:r>
                        <a:rPr lang="ko-KR" altLang="en-US" sz="1200" b="0" dirty="0" err="1">
                          <a:latin typeface="Cambria Math"/>
                        </a:rPr>
                        <a:t>과다시</a:t>
                      </a:r>
                      <a:r>
                        <a:rPr lang="ko-KR" altLang="en-US" sz="1200" b="0" dirty="0">
                          <a:latin typeface="Cambria Math"/>
                        </a:rPr>
                        <a:t> 공사구간 및 일정을 조정하여 원만한 교통 소통 확보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latin typeface="Cambria Math"/>
                        </a:rPr>
                        <a:t>3) </a:t>
                      </a:r>
                      <a:r>
                        <a:rPr lang="ko-KR" altLang="en-US" sz="1200" b="0" dirty="0">
                          <a:latin typeface="Cambria Math"/>
                        </a:rPr>
                        <a:t>교통 소통에 지장이 되는 공사현장의 작업장</a:t>
                      </a:r>
                      <a:r>
                        <a:rPr lang="en-US" altLang="ko-KR" sz="1200" b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 dirty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 dirty="0">
                          <a:latin typeface="Cambria Math"/>
                        </a:rPr>
                        <a:t>자재 등의 장애물 제거</a:t>
                      </a:r>
                      <a:endParaRPr lang="en-US" altLang="ko-KR" sz="12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AB7032BB-C0F8-DC23-705F-78AB95E72CE1}"/>
              </a:ext>
            </a:extLst>
          </p:cNvPr>
          <p:cNvSpPr/>
          <p:nvPr/>
        </p:nvSpPr>
        <p:spPr>
          <a:xfrm>
            <a:off x="370439" y="943514"/>
            <a:ext cx="2449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중점 안전작업 계획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(1/2)</a:t>
            </a:r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0975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확보계획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B7032BB-C0F8-DC23-705F-78AB95E72CE1}"/>
              </a:ext>
            </a:extLst>
          </p:cNvPr>
          <p:cNvSpPr/>
          <p:nvPr/>
        </p:nvSpPr>
        <p:spPr>
          <a:xfrm>
            <a:off x="370439" y="943514"/>
            <a:ext cx="2449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중점 안전작업 계획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(2/2)</a:t>
            </a:r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7EF627E1-70B1-7849-CFF6-AE40135D3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302905"/>
              </p:ext>
            </p:extLst>
          </p:nvPr>
        </p:nvGraphicFramePr>
        <p:xfrm>
          <a:off x="457199" y="1256462"/>
          <a:ext cx="8316361" cy="4908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9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4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구 분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내             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건설기계사고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건설기계 작업장내 이동시 안전대책 수립 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【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산업안전보건기준에 관한 규칙 적용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】</a:t>
                      </a:r>
                      <a:endParaRPr lang="ko-KR" altLang="en-US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및 보조요원을 배치하여 충돌 등 안전 도모</a:t>
                      </a:r>
                      <a:endParaRPr lang="en-US" altLang="ko-KR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건설기계장비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후방카메라 등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어라운드뷰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설치</a:t>
                      </a: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건설기계 현장내 작업중 발생할 위험요소 사전에 제거</a:t>
                      </a: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건설기계장비 운전자에게 좌석안전띠 착용</a:t>
                      </a:r>
                      <a:endParaRPr lang="en-US" altLang="ko-KR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굴삭기에 작업장치 장착 시 안전핀 등 잠금장치 체결 및 확인</a:t>
                      </a:r>
                      <a:endParaRPr lang="en-US" altLang="ko-KR" sz="12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건설기계장비 안전고리 사용 의무화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점검표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부착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점검 등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spcBef>
                          <a:spcPts val="200"/>
                        </a:spcBef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달기구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사용은 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‘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양중기의 와이어로프 등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‘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준용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927237"/>
                  </a:ext>
                </a:extLst>
              </a:tr>
              <a:tr h="263318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위험작업에 대한</a:t>
                      </a:r>
                    </a:p>
                    <a:p>
                      <a:pPr algn="ctr"/>
                      <a:r>
                        <a:rPr lang="ko-KR" alt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관리 계획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화재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폭발에 대한 사고 예방 대책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작업장 주변 점화원을 제거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 전 위험에 대한 안전교육 실시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작업장소 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5m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소화기 비치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밀폐공간작업에 대한 사고 예방 대책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 전 가스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산소농도 측정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및 밀폐공간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기밀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굴착부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작업자는 </a:t>
                      </a:r>
                      <a:r>
                        <a:rPr lang="ko-KR" altLang="en-US" sz="12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산소농도측정기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지참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- 2</a:t>
                      </a:r>
                      <a:r>
                        <a:rPr lang="ko-KR" alt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</a:t>
                      </a:r>
                      <a:endParaRPr lang="en-US" altLang="ko-KR" sz="12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3) 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고소작업에 대한 사고 예방 대책</a:t>
                      </a:r>
                      <a:endParaRPr lang="en-US" altLang="ko-KR" sz="12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작업대 안전난간 설치 여부 및 작업자 안전대 등 보호구 착용 확인</a:t>
                      </a:r>
                      <a:endParaRPr lang="en-US" altLang="ko-KR" sz="12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고소작업대 적정하중 및 조작자 자격 확인</a:t>
                      </a:r>
                      <a:endParaRPr lang="en-US" altLang="ko-KR" sz="1200" b="0" i="0" u="none" strike="noStrike" kern="120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유도자 배치 및 작업자</a:t>
                      </a: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탑승자</a:t>
                      </a:r>
                      <a:r>
                        <a:rPr lang="en-US" altLang="ko-KR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사용법 교육 확인</a:t>
                      </a:r>
                      <a:endParaRPr lang="ko-KR" altLang="en-US" sz="1200" b="0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132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7486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확보계획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2FE1EFD-0796-8FD8-1B8D-54E4200E5817}"/>
              </a:ext>
            </a:extLst>
          </p:cNvPr>
          <p:cNvSpPr/>
          <p:nvPr/>
        </p:nvSpPr>
        <p:spPr>
          <a:xfrm>
            <a:off x="370439" y="943514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라</a:t>
            </a:r>
            <a:r>
              <a:rPr lang="en-US" altLang="ko-KR" sz="1400" b="1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b="1" dirty="0">
                <a:latin typeface="맑은 고딕" pitchFamily="50" charset="-127"/>
                <a:ea typeface="맑은 고딕" pitchFamily="50" charset="-127"/>
              </a:rPr>
              <a:t>현장 안전보건교육 계획</a:t>
            </a:r>
          </a:p>
        </p:txBody>
      </p:sp>
      <p:pic>
        <p:nvPicPr>
          <p:cNvPr id="5" name="그림 4" descr="캡처.PNG">
            <a:extLst>
              <a:ext uri="{FF2B5EF4-FFF2-40B4-BE49-F238E27FC236}">
                <a16:creationId xmlns:a16="http://schemas.microsoft.com/office/drawing/2014/main" id="{DEE8403D-0253-043B-6E93-EC207A0975B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304" y="1253902"/>
            <a:ext cx="8173591" cy="51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39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확보계획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2FE1EFD-0796-8FD8-1B8D-54E4200E5817}"/>
              </a:ext>
            </a:extLst>
          </p:cNvPr>
          <p:cNvSpPr/>
          <p:nvPr/>
        </p:nvSpPr>
        <p:spPr>
          <a:xfrm>
            <a:off x="370439" y="943514"/>
            <a:ext cx="37536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ko-KR" altLang="en-US" sz="1400" b="1">
                <a:latin typeface="맑은 고딕" pitchFamily="50" charset="-127"/>
                <a:ea typeface="맑은 고딕" pitchFamily="50" charset="-127"/>
              </a:rPr>
              <a:t>마</a:t>
            </a:r>
            <a:r>
              <a:rPr lang="en-US" altLang="ko-KR" sz="1400" b="1">
                <a:latin typeface="맑은 고딕" pitchFamily="50" charset="-127"/>
                <a:ea typeface="맑은 고딕" pitchFamily="50" charset="-127"/>
              </a:rPr>
              <a:t>. Smart</a:t>
            </a:r>
            <a:r>
              <a:rPr lang="ko-KR" altLang="en-US" sz="1400" b="1">
                <a:latin typeface="맑은 고딕" pitchFamily="50" charset="-127"/>
                <a:ea typeface="맑은 고딕" pitchFamily="50" charset="-127"/>
              </a:rPr>
              <a:t> 안전기술 및 타사 우수사례 적용</a:t>
            </a:r>
            <a:r>
              <a:rPr lang="en-US" altLang="ko-KR" sz="1400" b="1">
                <a:latin typeface="맑은 고딕" pitchFamily="50" charset="-127"/>
                <a:ea typeface="맑은 고딕" pitchFamily="50" charset="-127"/>
              </a:rPr>
              <a:t>  </a:t>
            </a:r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461987A-60CD-10FF-4E83-0425AED8B3C0}"/>
              </a:ext>
            </a:extLst>
          </p:cNvPr>
          <p:cNvSpPr/>
          <p:nvPr/>
        </p:nvSpPr>
        <p:spPr>
          <a:xfrm>
            <a:off x="3322947" y="1420198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9DE2DA6-63C0-3752-6357-CC794D13E9EC}"/>
              </a:ext>
            </a:extLst>
          </p:cNvPr>
          <p:cNvSpPr/>
          <p:nvPr/>
        </p:nvSpPr>
        <p:spPr>
          <a:xfrm>
            <a:off x="3322947" y="1377145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산소농도측정기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621EA60-0A6C-5779-A4EA-C6679496BC62}"/>
              </a:ext>
            </a:extLst>
          </p:cNvPr>
          <p:cNvSpPr/>
          <p:nvPr/>
        </p:nvSpPr>
        <p:spPr>
          <a:xfrm>
            <a:off x="523841" y="1420198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AE7B4753-BF10-0B49-DE1C-4638E4EB0B43}"/>
              </a:ext>
            </a:extLst>
          </p:cNvPr>
          <p:cNvSpPr/>
          <p:nvPr/>
        </p:nvSpPr>
        <p:spPr>
          <a:xfrm>
            <a:off x="523841" y="1377145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중장비 어라운드 뷰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6C6E69D-EC3B-48FC-0F8D-D43BEA6D949C}"/>
              </a:ext>
            </a:extLst>
          </p:cNvPr>
          <p:cNvSpPr/>
          <p:nvPr/>
        </p:nvSpPr>
        <p:spPr>
          <a:xfrm>
            <a:off x="523841" y="3897249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33E8C0E-0EBE-F2D3-BB3C-FB365408F9BA}"/>
              </a:ext>
            </a:extLst>
          </p:cNvPr>
          <p:cNvSpPr/>
          <p:nvPr/>
        </p:nvSpPr>
        <p:spPr>
          <a:xfrm>
            <a:off x="523841" y="3854196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en-US" altLang="ko-KR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LED </a:t>
            </a: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방향지시등 및 로봇신호수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4F837AEC-8464-08F3-FA26-11146F7975FB}"/>
              </a:ext>
            </a:extLst>
          </p:cNvPr>
          <p:cNvSpPr/>
          <p:nvPr/>
        </p:nvSpPr>
        <p:spPr>
          <a:xfrm>
            <a:off x="6140591" y="1420198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C40DF2F-FED9-751E-D923-52E3BAE06E9D}"/>
              </a:ext>
            </a:extLst>
          </p:cNvPr>
          <p:cNvSpPr/>
          <p:nvPr/>
        </p:nvSpPr>
        <p:spPr>
          <a:xfrm>
            <a:off x="6140591" y="1377145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차단백 원격감시장치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6D7877F-FCB1-91F5-1B08-009E4274AF13}"/>
              </a:ext>
            </a:extLst>
          </p:cNvPr>
          <p:cNvSpPr/>
          <p:nvPr/>
        </p:nvSpPr>
        <p:spPr>
          <a:xfrm>
            <a:off x="3322947" y="3897249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4213873-0EF3-2F91-5EA9-A88833045D5E}"/>
              </a:ext>
            </a:extLst>
          </p:cNvPr>
          <p:cNvSpPr/>
          <p:nvPr/>
        </p:nvSpPr>
        <p:spPr>
          <a:xfrm>
            <a:off x="3322947" y="3854196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슬링벨트 점검표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4405BE59-3009-083A-CA75-835005BD4F61}"/>
              </a:ext>
            </a:extLst>
          </p:cNvPr>
          <p:cNvSpPr/>
          <p:nvPr/>
        </p:nvSpPr>
        <p:spPr>
          <a:xfrm>
            <a:off x="6140591" y="3897249"/>
            <a:ext cx="2545630" cy="2163951"/>
          </a:xfrm>
          <a:prstGeom prst="roundRect">
            <a:avLst/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62144453-D502-D2DB-BD2E-9FADF5D0E598}"/>
              </a:ext>
            </a:extLst>
          </p:cNvPr>
          <p:cNvSpPr/>
          <p:nvPr/>
        </p:nvSpPr>
        <p:spPr>
          <a:xfrm>
            <a:off x="6140591" y="3854196"/>
            <a:ext cx="2546210" cy="3684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ko-KR" alt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압력용기 캐리어</a:t>
            </a:r>
          </a:p>
        </p:txBody>
      </p:sp>
      <p:pic>
        <p:nvPicPr>
          <p:cNvPr id="19" name="그림 18" descr="텍스트, 하늘, 야외, 도로이(가) 표시된 사진&#10;&#10;자동 생성된 설명">
            <a:extLst>
              <a:ext uri="{FF2B5EF4-FFF2-40B4-BE49-F238E27FC236}">
                <a16:creationId xmlns:a16="http://schemas.microsoft.com/office/drawing/2014/main" id="{004A70AF-84B7-BC0B-4FF5-F8FE42E3CA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2" b="96344" l="48792" r="94203">
                        <a14:foregroundMark x1="76167" y1="22581" x2="81804" y2="32473"/>
                        <a14:foregroundMark x1="81804" y1="32473" x2="76329" y2="22796"/>
                        <a14:backgroundMark x1="82156" y1="32167" x2="82931" y2="33978"/>
                        <a14:backgroundMark x1="77134" y1="20430" x2="77543" y2="21385"/>
                        <a14:backgroundMark x1="82931" y1="33978" x2="82770" y2="59785"/>
                        <a14:backgroundMark x1="66828" y1="83011" x2="66989" y2="96344"/>
                        <a14:backgroundMark x1="66989" y1="96344" x2="76167" y2="93548"/>
                        <a14:backgroundMark x1="76167" y1="93548" x2="76973" y2="81505"/>
                        <a14:backgroundMark x1="76973" y1="81505" x2="67311" y2="8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87" r="-445"/>
          <a:stretch/>
        </p:blipFill>
        <p:spPr>
          <a:xfrm>
            <a:off x="1295989" y="4211054"/>
            <a:ext cx="1067048" cy="1397778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9BCA337-69F9-E2F9-E749-428A69EBF5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209" y="1880126"/>
            <a:ext cx="1462876" cy="9856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8E75558A-2A32-B57D-8AD1-BB67B4F4D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19" b="93698" l="10000" r="90000">
                        <a14:foregroundMark x1="33077" y1="11443" x2="37308" y2="4478"/>
                        <a14:foregroundMark x1="78077" y1="5473" x2="81538" y2="2985"/>
                        <a14:foregroundMark x1="33606" y1="37802" x2="33955" y2="38269"/>
                        <a14:foregroundMark x1="27308" y1="29353" x2="30327" y2="33403"/>
                        <a14:foregroundMark x1="51847" y1="38927" x2="54615" y2="38972"/>
                        <a14:foregroundMark x1="36891" y1="38683" x2="38904" y2="38716"/>
                        <a14:foregroundMark x1="54615" y1="38972" x2="51278" y2="38493"/>
                        <a14:foregroundMark x1="30384" y1="33366" x2="26923" y2="29685"/>
                        <a14:foregroundMark x1="54231" y1="38474" x2="53889" y2="38916"/>
                        <a14:foregroundMark x1="39239" y1="38940" x2="40136" y2="38930"/>
                        <a14:foregroundMark x1="36538" y1="38972" x2="39004" y2="38943"/>
                        <a14:foregroundMark x1="30000" y1="84909" x2="35385" y2="93698"/>
                        <a14:foregroundMark x1="35385" y1="93698" x2="58462" y2="93698"/>
                        <a14:foregroundMark x1="58462" y1="93698" x2="43462" y2="86733"/>
                        <a14:foregroundMark x1="43462" y1="86733" x2="30000" y2="84743"/>
                        <a14:foregroundMark x1="49013" y1="37855" x2="50000" y2="37977"/>
                        <a14:foregroundMark x1="50000" y1="37977" x2="48983" y2="37870"/>
                        <a14:foregroundMark x1="36366" y1="36788" x2="36923" y2="37148"/>
                        <a14:foregroundMark x1="31538" y1="35323" x2="53462" y2="37313"/>
                        <a14:foregroundMark x1="53462" y1="37313" x2="32692" y2="36318"/>
                        <a14:foregroundMark x1="32692" y1="36318" x2="32308" y2="36153"/>
                        <a14:backgroundMark x1="41154" y1="33002" x2="41691" y2="33619"/>
                        <a14:backgroundMark x1="53588" y1="39584" x2="53462" y2="39801"/>
                        <a14:backgroundMark x1="32692" y1="31841" x2="52308" y2="32172"/>
                        <a14:backgroundMark x1="52308" y1="32172" x2="47994" y2="34192"/>
                        <a14:backgroundMark x1="34270" y1="33665" x2="32692" y2="32007"/>
                        <a14:backgroundMark x1="32692" y1="33831" x2="33053" y2="34071"/>
                        <a14:backgroundMark x1="33077" y1="38474" x2="34231" y2="393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7838" y="4341941"/>
            <a:ext cx="433438" cy="100524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3974F574-294E-8523-1690-8903B0EDC8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12" b="94737" l="5556" r="95000">
                        <a14:foregroundMark x1="66667" y1="13322" x2="73148" y2="6086"/>
                        <a14:foregroundMark x1="73148" y1="6086" x2="79074" y2="4276"/>
                        <a14:foregroundMark x1="88704" y1="9046" x2="95185" y2="4934"/>
                        <a14:foregroundMark x1="11296" y1="79934" x2="5556" y2="77303"/>
                        <a14:foregroundMark x1="37648" y1="93948" x2="38704" y2="94408"/>
                        <a14:foregroundMark x1="28519" y1="89967" x2="30699" y2="90917"/>
                        <a14:foregroundMark x1="38704" y1="94408" x2="49444" y2="94737"/>
                        <a14:foregroundMark x1="49444" y1="94737" x2="35435" y2="89504"/>
                        <a14:foregroundMark x1="30666" y1="88651" x2="28704" y2="88651"/>
                        <a14:backgroundMark x1="34259" y1="87007" x2="35556" y2="87829"/>
                        <a14:backgroundMark x1="34815" y1="93092" x2="34815" y2="93092"/>
                        <a14:backgroundMark x1="35556" y1="91776" x2="35556" y2="91776"/>
                        <a14:backgroundMark x1="35556" y1="91612" x2="35370" y2="93586"/>
                        <a14:backgroundMark x1="32222" y1="89145" x2="34259" y2="88816"/>
                        <a14:backgroundMark x1="32037" y1="88651" x2="32037" y2="88651"/>
                        <a14:backgroundMark x1="31852" y1="88158" x2="32963" y2="88487"/>
                        <a14:backgroundMark x1="34074" y1="89309" x2="35185" y2="88980"/>
                        <a14:backgroundMark x1="36111" y1="92763" x2="36852" y2="94243"/>
                        <a14:backgroundMark x1="32593" y1="91283" x2="31111" y2="91447"/>
                        <a14:backgroundMark x1="34815" y1="89474" x2="35556" y2="89309"/>
                        <a14:backgroundMark x1="31667" y1="88487" x2="31296" y2="889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6582" y="4359123"/>
            <a:ext cx="892812" cy="1005241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0CB3875-4189-74C6-B293-AA49123EB4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069" y="4378839"/>
            <a:ext cx="836946" cy="1041284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3CFE3017-9F83-D005-2453-588F8F7263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56829" y="4377435"/>
            <a:ext cx="1124414" cy="1030289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CD29C988-2DFF-3665-D5A2-9829256974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86660" y="1845846"/>
            <a:ext cx="1432962" cy="1089575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93040121-DAAE-3D6A-0BEF-13FB42AA58DE}"/>
              </a:ext>
            </a:extLst>
          </p:cNvPr>
          <p:cNvSpPr/>
          <p:nvPr/>
        </p:nvSpPr>
        <p:spPr>
          <a:xfrm>
            <a:off x="523261" y="2865752"/>
            <a:ext cx="2527672" cy="577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협력회사 보유장비 장착</a:t>
            </a:r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(</a:t>
            </a:r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굴삭기 등</a:t>
            </a:r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)</a:t>
            </a:r>
            <a:endParaRPr lang="ko-KR" altLang="en-US" sz="10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526F56C-696C-A5F6-CBAA-7378D9DE5E64}"/>
              </a:ext>
            </a:extLst>
          </p:cNvPr>
          <p:cNvSpPr/>
          <p:nvPr/>
        </p:nvSpPr>
        <p:spPr>
          <a:xfrm>
            <a:off x="3331926" y="2869316"/>
            <a:ext cx="2527672" cy="57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굴착부 작업자 의무 착용</a:t>
            </a:r>
            <a:endParaRPr lang="ko-KR" altLang="en-US" sz="10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8962B31-812B-DDBE-D572-1A3DEC9C17F9}"/>
              </a:ext>
            </a:extLst>
          </p:cNvPr>
          <p:cNvSpPr/>
          <p:nvPr/>
        </p:nvSpPr>
        <p:spPr>
          <a:xfrm>
            <a:off x="6149570" y="2857617"/>
            <a:ext cx="2527672" cy="596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천공∙차단 작업 시 사용</a:t>
            </a:r>
            <a:endParaRPr lang="ko-KR" altLang="en-US" sz="10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80271541-63EB-6161-617C-290708BD3C20}"/>
              </a:ext>
            </a:extLst>
          </p:cNvPr>
          <p:cNvSpPr/>
          <p:nvPr/>
        </p:nvSpPr>
        <p:spPr>
          <a:xfrm>
            <a:off x="523261" y="5338079"/>
            <a:ext cx="2527672" cy="596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배관매설∙포장복구 공사 시 활용</a:t>
            </a:r>
            <a:endParaRPr lang="ko-KR" altLang="en-US" sz="10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9245FBC-7F12-2EB3-100C-63936D48D985}"/>
              </a:ext>
            </a:extLst>
          </p:cNvPr>
          <p:cNvSpPr/>
          <p:nvPr/>
        </p:nvSpPr>
        <p:spPr>
          <a:xfrm>
            <a:off x="3331926" y="5348935"/>
            <a:ext cx="2527672" cy="575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중량물 하역∙배관이동 등 활용</a:t>
            </a:r>
            <a:endParaRPr lang="ko-KR" altLang="en-US" sz="1000" b="1" i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3CB90E08-DEB1-EA06-9527-60B00F73DF0C}"/>
              </a:ext>
            </a:extLst>
          </p:cNvPr>
          <p:cNvSpPr/>
          <p:nvPr/>
        </p:nvSpPr>
        <p:spPr>
          <a:xfrm>
            <a:off x="6149570" y="5338079"/>
            <a:ext cx="2527672" cy="596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√ 질소</a:t>
            </a:r>
            <a:r>
              <a:rPr lang="en-US" altLang="ko-KR" sz="1000" b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, LPG </a:t>
            </a:r>
            <a:r>
              <a:rPr lang="ko-KR" altLang="en-US" sz="1000" b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Tahoma" panose="020B0604030504040204" pitchFamily="34" charset="0"/>
              </a:rPr>
              <a:t>용기 적재 활용 </a:t>
            </a:r>
            <a:endParaRPr lang="ko-KR" altLang="en-US" sz="1000" b="1" i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AB90C620-C898-2610-B087-8F0A6DD73BE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2" t="18477" r="31817" b="18715"/>
          <a:stretch/>
        </p:blipFill>
        <p:spPr>
          <a:xfrm>
            <a:off x="6350820" y="1893091"/>
            <a:ext cx="602539" cy="923892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85763D30-8820-426A-0D0C-FC5942AD1A3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5" b="57974"/>
          <a:stretch/>
        </p:blipFill>
        <p:spPr>
          <a:xfrm>
            <a:off x="7068591" y="1931999"/>
            <a:ext cx="1367572" cy="923891"/>
          </a:xfrm>
          <a:prstGeom prst="rect">
            <a:avLst/>
          </a:prstGeom>
        </p:spPr>
      </p:pic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C41D5998-ED66-B316-1230-8FE6D54AF1D4}"/>
              </a:ext>
            </a:extLst>
          </p:cNvPr>
          <p:cNvSpPr/>
          <p:nvPr/>
        </p:nvSpPr>
        <p:spPr>
          <a:xfrm>
            <a:off x="632815" y="2993917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30DA056C-8F8C-ACD9-7F61-4DD69C22B60E}"/>
              </a:ext>
            </a:extLst>
          </p:cNvPr>
          <p:cNvSpPr/>
          <p:nvPr/>
        </p:nvSpPr>
        <p:spPr>
          <a:xfrm>
            <a:off x="3456354" y="2993917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6D4BFD2F-55B2-955D-9159-D7558F7C637F}"/>
              </a:ext>
            </a:extLst>
          </p:cNvPr>
          <p:cNvSpPr/>
          <p:nvPr/>
        </p:nvSpPr>
        <p:spPr>
          <a:xfrm>
            <a:off x="6250724" y="2993917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D02A4473-D8F5-03AE-96B9-0CAEB3C9DAAE}"/>
              </a:ext>
            </a:extLst>
          </p:cNvPr>
          <p:cNvSpPr/>
          <p:nvPr/>
        </p:nvSpPr>
        <p:spPr>
          <a:xfrm>
            <a:off x="6250724" y="5474034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8D840448-2E45-C613-065F-F38A3F4AD882}"/>
              </a:ext>
            </a:extLst>
          </p:cNvPr>
          <p:cNvSpPr/>
          <p:nvPr/>
        </p:nvSpPr>
        <p:spPr>
          <a:xfrm>
            <a:off x="3424789" y="5474034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1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248D1EC3-7931-AC7D-304E-07B4FBB491E1}"/>
              </a:ext>
            </a:extLst>
          </p:cNvPr>
          <p:cNvSpPr/>
          <p:nvPr/>
        </p:nvSpPr>
        <p:spPr>
          <a:xfrm>
            <a:off x="636681" y="5474034"/>
            <a:ext cx="2325363" cy="324223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ko-KR" altLang="en-US" sz="105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8452A31A-D5AE-BCB6-CBB9-700C1B1E424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843" b="96689" l="9341" r="89286">
                        <a14:foregroundMark x1="54396" y1="23841" x2="49725" y2="14349"/>
                        <a14:foregroundMark x1="49725" y1="14349" x2="42582" y2="20971"/>
                        <a14:foregroundMark x1="42582" y1="20971" x2="43407" y2="28477"/>
                        <a14:foregroundMark x1="59890" y1="85210" x2="69505" y2="90949"/>
                        <a14:foregroundMark x1="69505" y1="90949" x2="62088" y2="96909"/>
                        <a14:foregroundMark x1="62088" y1="96909" x2="28297" y2="96689"/>
                        <a14:foregroundMark x1="28297" y1="96689" x2="31319" y2="82781"/>
                        <a14:foregroundMark x1="31319" y1="82781" x2="39835" y2="79912"/>
                        <a14:foregroundMark x1="68132" y1="92494" x2="64835" y2="96909"/>
                        <a14:foregroundMark x1="75275" y1="11700" x2="76374" y2="11921"/>
                        <a14:foregroundMark x1="56044" y1="24503" x2="66484" y2="11921"/>
                        <a14:foregroundMark x1="66484" y1="11921" x2="78022" y2="6843"/>
                        <a14:foregroundMark x1="78022" y1="6843" x2="75000" y2="18102"/>
                        <a14:foregroundMark x1="75000" y1="18102" x2="55495" y2="25828"/>
                        <a14:foregroundMark x1="55495" y1="25828" x2="54670" y2="258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7606" y="4451265"/>
            <a:ext cx="1066170" cy="93297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D1678FBF-E2D9-2A23-C8DE-E7207559BB71}"/>
              </a:ext>
            </a:extLst>
          </p:cNvPr>
          <p:cNvSpPr/>
          <p:nvPr/>
        </p:nvSpPr>
        <p:spPr>
          <a:xfrm rot="20243572">
            <a:off x="6100563" y="2113781"/>
            <a:ext cx="2692657" cy="48395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 없을 경우 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 없음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” </a:t>
            </a: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표시</a:t>
            </a:r>
            <a:endParaRPr kumimoji="1" lang="ko-KR" altLang="en-US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5529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개인보호구 지급 및 관리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A8BC19A-5E1B-2BAD-3FC4-AF04ECB2E9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185980"/>
              </p:ext>
            </p:extLst>
          </p:nvPr>
        </p:nvGraphicFramePr>
        <p:xfrm>
          <a:off x="457200" y="1196752"/>
          <a:ext cx="8255264" cy="5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6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37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2474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920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항목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시공관리자</a:t>
                      </a:r>
                      <a:endParaRPr lang="en-US" altLang="ko-KR" sz="11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현장소장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용접작업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일반작업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계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비고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53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수량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수량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인원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+mn-ea"/>
                          <a:ea typeface="+mn-ea"/>
                        </a:rPr>
                        <a:t>수량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안전모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안전화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반사조끼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80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안전장갑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안전대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6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보안경</a:t>
                      </a:r>
                    </a:p>
                  </a:txBody>
                  <a:tcPr marL="4053" marR="4053" marT="4053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7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+mn-ea"/>
                          <a:ea typeface="+mn-ea"/>
                          <a:cs typeface="Meiryo" pitchFamily="34" charset="-128"/>
                        </a:rPr>
                        <a:t>보안면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8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귀마개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9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+mn-ea"/>
                          <a:ea typeface="+mn-ea"/>
                          <a:cs typeface="Meiryo" pitchFamily="34" charset="-128"/>
                        </a:rPr>
                        <a:t>귀덮개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10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방진마스크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11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방독마스크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12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>
                          <a:latin typeface="+mn-ea"/>
                          <a:ea typeface="+mn-ea"/>
                          <a:cs typeface="Meiryo" pitchFamily="34" charset="-128"/>
                        </a:rPr>
                        <a:t>송기마스크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13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공기호흡기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04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14</a:t>
                      </a:r>
                      <a:endParaRPr lang="ko-KR" altLang="en-US" sz="1100" b="1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n-ea"/>
                          <a:ea typeface="+mn-ea"/>
                          <a:cs typeface="Meiryo" pitchFamily="34" charset="-128"/>
                        </a:rPr>
                        <a:t>기타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n-ea"/>
                        <a:ea typeface="+mn-ea"/>
                        <a:cs typeface="Meiryo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68658830-2199-6902-C5EB-5814A4020A79}"/>
              </a:ext>
            </a:extLst>
          </p:cNvPr>
          <p:cNvSpPr/>
          <p:nvPr/>
        </p:nvSpPr>
        <p:spPr>
          <a:xfrm>
            <a:off x="3023828" y="3058209"/>
            <a:ext cx="4118637" cy="122924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보호구 지급대장 기록관리 必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준공서류 제출 간 첨부 요망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ko-KR" sz="105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산업안전보건관리비 증빙과 별개</a:t>
            </a:r>
            <a:endParaRPr kumimoji="1" lang="en-US" altLang="ko-KR" sz="105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해당없을 경우 별도 작성 필요 無</a:t>
            </a:r>
            <a:endParaRPr kumimoji="1" lang="en-US" altLang="ko-KR" sz="105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793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안전보건관리비 집행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DD5FDFD1-5CA2-16AD-1A92-C64B18E09D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815159"/>
              </p:ext>
            </p:extLst>
          </p:nvPr>
        </p:nvGraphicFramePr>
        <p:xfrm>
          <a:off x="467544" y="2168861"/>
          <a:ext cx="8352930" cy="4356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586">
                  <a:extLst>
                    <a:ext uri="{9D8B030D-6E8A-4147-A177-3AD203B41FA5}">
                      <a16:colId xmlns:a16="http://schemas.microsoft.com/office/drawing/2014/main" val="3579055908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189737926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1180558986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1059398911"/>
                    </a:ext>
                  </a:extLst>
                </a:gridCol>
                <a:gridCol w="1670586">
                  <a:extLst>
                    <a:ext uri="{9D8B030D-6E8A-4147-A177-3AD203B41FA5}">
                      <a16:colId xmlns:a16="http://schemas.microsoft.com/office/drawing/2014/main" val="2619870331"/>
                    </a:ext>
                  </a:extLst>
                </a:gridCol>
              </a:tblGrid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품 명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수 량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단 가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금 액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비 고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103306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4EA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>
                          <a:solidFill>
                            <a:schemeClr val="tx1"/>
                          </a:solidFill>
                        </a:rPr>
                        <a:t>400,000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421620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tx1"/>
                          </a:solidFill>
                        </a:rPr>
                        <a:t>신호봉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개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565014"/>
                  </a:ext>
                </a:extLst>
              </a:tr>
              <a:tr h="4139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안전모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7980100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안전화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2937592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tx1"/>
                          </a:solidFill>
                        </a:rPr>
                        <a:t>안전대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30123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반사조끼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0806756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작업환경측정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349292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산소농도측정기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2484397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>
                          <a:solidFill>
                            <a:schemeClr val="tx1"/>
                          </a:solidFill>
                        </a:rPr>
                        <a:t>용접장갑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8190272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905193"/>
                  </a:ext>
                </a:extLst>
              </a:tr>
              <a:tr h="3584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..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69262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18D1459-7B92-44F4-5538-2D9B0643D1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237815"/>
              </p:ext>
            </p:extLst>
          </p:nvPr>
        </p:nvGraphicFramePr>
        <p:xfrm>
          <a:off x="467544" y="937402"/>
          <a:ext cx="835293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985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1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구 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내          용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2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sz="1200" b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계상 산업안전관리비</a:t>
                      </a:r>
                      <a:endParaRPr lang="ko-KR" altLang="en-US" sz="12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dirty="0">
                        <a:solidFill>
                          <a:sysClr val="windowText" lastClr="000000"/>
                        </a:solidFill>
                        <a:latin typeface="Cambria Math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7DFE4AE1-B92C-69C5-A84E-8594E5CC01F1}"/>
              </a:ext>
            </a:extLst>
          </p:cNvPr>
          <p:cNvSpPr/>
          <p:nvPr/>
        </p:nvSpPr>
        <p:spPr>
          <a:xfrm>
            <a:off x="7830434" y="683731"/>
            <a:ext cx="10262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latinLnBrk="0" hangingPunct="0"/>
            <a:r>
              <a:rPr lang="en-US" altLang="ko-KR" sz="110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100">
                <a:latin typeface="맑은 고딕" pitchFamily="50" charset="-127"/>
                <a:ea typeface="맑은 고딕" pitchFamily="50" charset="-127"/>
              </a:rPr>
              <a:t>부가세 별도</a:t>
            </a:r>
            <a:r>
              <a:rPr lang="en-US" altLang="ko-KR" sz="110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1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16FC661E-9B1E-08E0-232B-58BC16D74407}"/>
              </a:ext>
            </a:extLst>
          </p:cNvPr>
          <p:cNvSpPr/>
          <p:nvPr/>
        </p:nvSpPr>
        <p:spPr>
          <a:xfrm rot="20243572">
            <a:off x="2460843" y="3223318"/>
            <a:ext cx="3816424" cy="10182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산업안전보건관리비 사용품목 확인 要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교통 소통용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X,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작업자 안전용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O)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해당없을 경우 별도 작성 필요 無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28764FF-0280-FA43-BD8C-9248A8AF6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6556" y="1232756"/>
            <a:ext cx="3711203" cy="2349239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C0EA438F-8E66-2341-B879-7800B07FDE0B}"/>
              </a:ext>
            </a:extLst>
          </p:cNvPr>
          <p:cNvSpPr/>
          <p:nvPr/>
        </p:nvSpPr>
        <p:spPr>
          <a:xfrm>
            <a:off x="9576556" y="752070"/>
            <a:ext cx="4378683" cy="370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혹서기 한시적 사용가능 확대 품목</a:t>
            </a: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고용노동부 질의회시</a:t>
            </a: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279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점검 방안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텍스트 개체 틀 4">
            <a:extLst>
              <a:ext uri="{FF2B5EF4-FFF2-40B4-BE49-F238E27FC236}">
                <a16:creationId xmlns:a16="http://schemas.microsoft.com/office/drawing/2014/main" id="{487C3025-A5DC-6AC6-E4B8-BCF2F0D0954F}"/>
              </a:ext>
            </a:extLst>
          </p:cNvPr>
          <p:cNvSpPr txBox="1">
            <a:spLocks/>
          </p:cNvSpPr>
          <p:nvPr/>
        </p:nvSpPr>
        <p:spPr>
          <a:xfrm>
            <a:off x="143508" y="763543"/>
            <a:ext cx="7420285" cy="325197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b="1" dirty="0">
                <a:latin typeface="맑은 고딕"/>
                <a:ea typeface="맑은 고딕"/>
              </a:rPr>
              <a:t>■</a:t>
            </a:r>
            <a:r>
              <a:rPr lang="en-US" altLang="ko-KR" sz="1400" b="1" dirty="0">
                <a:latin typeface="맑은 고딕"/>
                <a:ea typeface="맑은 고딕"/>
              </a:rPr>
              <a:t> </a:t>
            </a:r>
            <a:r>
              <a:rPr lang="ko-KR" altLang="en-US" sz="1400" b="1">
                <a:latin typeface="맑은 고딕"/>
                <a:ea typeface="맑은 고딕"/>
              </a:rPr>
              <a:t>현장점검 </a:t>
            </a:r>
            <a:r>
              <a:rPr lang="en-US" altLang="ko-KR" sz="1400" b="1">
                <a:latin typeface="맑은 고딕"/>
                <a:ea typeface="맑은 고딕"/>
              </a:rPr>
              <a:t>Check List </a:t>
            </a:r>
            <a:r>
              <a:rPr lang="en-US" altLang="ko-KR" sz="1100" b="1" dirty="0">
                <a:latin typeface="맑은 고딕"/>
                <a:ea typeface="맑은 고딕"/>
              </a:rPr>
              <a:t>: </a:t>
            </a:r>
            <a:r>
              <a:rPr lang="ko-KR" altLang="en-US" sz="1100" b="1">
                <a:latin typeface="맑은 고딕"/>
                <a:ea typeface="맑은 고딕"/>
              </a:rPr>
              <a:t>일일점검</a:t>
            </a:r>
            <a:r>
              <a:rPr lang="en-US" altLang="ko-KR" sz="1100" b="1">
                <a:latin typeface="맑은 고딕"/>
                <a:ea typeface="맑은 고딕"/>
              </a:rPr>
              <a:t>(</a:t>
            </a:r>
            <a:r>
              <a:rPr lang="ko-KR" altLang="en-US" sz="1100" b="1">
                <a:latin typeface="맑은 고딕"/>
                <a:ea typeface="맑은 고딕"/>
              </a:rPr>
              <a:t>관리감독자</a:t>
            </a:r>
            <a:r>
              <a:rPr lang="en-US" altLang="ko-KR" sz="1100" b="1" dirty="0">
                <a:latin typeface="맑은 고딕"/>
                <a:ea typeface="맑은 고딕"/>
              </a:rPr>
              <a:t>)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21BA1E63-9F2A-5A10-2C70-79C1FB823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64204"/>
              </p:ext>
            </p:extLst>
          </p:nvPr>
        </p:nvGraphicFramePr>
        <p:xfrm>
          <a:off x="431539" y="1123976"/>
          <a:ext cx="8352924" cy="5289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9749">
                  <a:extLst>
                    <a:ext uri="{9D8B030D-6E8A-4147-A177-3AD203B41FA5}">
                      <a16:colId xmlns:a16="http://schemas.microsoft.com/office/drawing/2014/main" val="212956589"/>
                    </a:ext>
                  </a:extLst>
                </a:gridCol>
                <a:gridCol w="5536956">
                  <a:extLst>
                    <a:ext uri="{9D8B030D-6E8A-4147-A177-3AD203B41FA5}">
                      <a16:colId xmlns:a16="http://schemas.microsoft.com/office/drawing/2014/main" val="111736869"/>
                    </a:ext>
                  </a:extLst>
                </a:gridCol>
                <a:gridCol w="444049">
                  <a:extLst>
                    <a:ext uri="{9D8B030D-6E8A-4147-A177-3AD203B41FA5}">
                      <a16:colId xmlns:a16="http://schemas.microsoft.com/office/drawing/2014/main" val="4149671121"/>
                    </a:ext>
                  </a:extLst>
                </a:gridCol>
                <a:gridCol w="444049">
                  <a:extLst>
                    <a:ext uri="{9D8B030D-6E8A-4147-A177-3AD203B41FA5}">
                      <a16:colId xmlns:a16="http://schemas.microsoft.com/office/drawing/2014/main" val="2730715287"/>
                    </a:ext>
                  </a:extLst>
                </a:gridCol>
                <a:gridCol w="444049">
                  <a:extLst>
                    <a:ext uri="{9D8B030D-6E8A-4147-A177-3AD203B41FA5}">
                      <a16:colId xmlns:a16="http://schemas.microsoft.com/office/drawing/2014/main" val="234459299"/>
                    </a:ext>
                  </a:extLst>
                </a:gridCol>
                <a:gridCol w="684072">
                  <a:extLst>
                    <a:ext uri="{9D8B030D-6E8A-4147-A177-3AD203B41FA5}">
                      <a16:colId xmlns:a16="http://schemas.microsoft.com/office/drawing/2014/main" val="596825614"/>
                    </a:ext>
                  </a:extLst>
                </a:gridCol>
              </a:tblGrid>
              <a:tr h="2520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 검 항 목</a:t>
                      </a: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 검 사 항</a:t>
                      </a: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적합</a:t>
                      </a: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부적합</a:t>
                      </a: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N/A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225286"/>
                  </a:ext>
                </a:extLst>
              </a:tr>
              <a:tr h="16997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교육</a:t>
                      </a:r>
                      <a:r>
                        <a:rPr lang="en-US" altLang="ko-KR" sz="800" b="1" u="none" strike="noStrike">
                          <a:effectLst/>
                        </a:rPr>
                        <a:t>/</a:t>
                      </a:r>
                      <a:r>
                        <a:rPr lang="ko-KR" altLang="en-US" sz="800" b="1" u="none" strike="noStrike">
                          <a:effectLst/>
                        </a:rPr>
                        <a:t>훈련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작업 전 안전보건환경교육을 실시 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087230"/>
                  </a:ext>
                </a:extLst>
              </a:tr>
              <a:tr h="1699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안전보건환경교육 시 위험성평가 결과를 반영하는가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313060"/>
                  </a:ext>
                </a:extLst>
              </a:tr>
              <a:tr h="1699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비상연락망 및 비상대응 절차를 숙지하고 있는가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291282"/>
                  </a:ext>
                </a:extLst>
              </a:tr>
              <a:tr h="16997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안전보호구</a:t>
                      </a:r>
                      <a:r>
                        <a:rPr lang="en-US" altLang="ko-KR" sz="800" b="1" u="none" strike="noStrike">
                          <a:effectLst/>
                        </a:rPr>
                        <a:t>/</a:t>
                      </a:r>
                      <a:r>
                        <a:rPr lang="ko-KR" altLang="en-US" sz="800" b="1" u="none" strike="noStrike">
                          <a:effectLst/>
                        </a:rPr>
                        <a:t>장비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작업</a:t>
                      </a:r>
                      <a:r>
                        <a:rPr lang="en-US" altLang="ko-KR" sz="800" u="none" strike="noStrike">
                          <a:effectLst/>
                        </a:rPr>
                        <a:t>/</a:t>
                      </a:r>
                      <a:r>
                        <a:rPr lang="ko-KR" altLang="en-US" sz="800" u="none" strike="noStrike">
                          <a:effectLst/>
                        </a:rPr>
                        <a:t>점검 시 적합한 안전보호구를 착용하는가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53659"/>
                  </a:ext>
                </a:extLst>
              </a:tr>
              <a:tr h="1699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굴삭기 작업 시 안전핀 등 버킷 탈락 방지용 안전핀을 체결하였는가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6035901"/>
                  </a:ext>
                </a:extLst>
              </a:tr>
              <a:tr h="1699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굴삭기 작업 시 굴삭기 운전자는 좌석안전띠를 착용하였는가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59859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밀폐공간</a:t>
                      </a:r>
                      <a:r>
                        <a:rPr lang="en-US" altLang="ko-KR" sz="800" b="1" u="none" strike="noStrike">
                          <a:effectLst/>
                        </a:rPr>
                        <a:t>(</a:t>
                      </a:r>
                      <a:r>
                        <a:rPr lang="ko-KR" altLang="en-US" sz="800" b="1" u="none" strike="noStrike">
                          <a:effectLst/>
                        </a:rPr>
                        <a:t>질식</a:t>
                      </a:r>
                      <a:r>
                        <a:rPr lang="en-US" altLang="ko-KR" sz="800" b="1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밀폐공간 작업 전 산소 및 유해가스 농도 측정을 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857469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밀폐공간 작업 전 감시인을 지정</a:t>
                      </a:r>
                      <a:r>
                        <a:rPr lang="en-US" altLang="ko-KR" sz="800" u="none" strike="noStrike">
                          <a:effectLst/>
                        </a:rPr>
                        <a:t>/</a:t>
                      </a:r>
                      <a:r>
                        <a:rPr lang="ko-KR" altLang="en-US" sz="800" u="none" strike="noStrike">
                          <a:effectLst/>
                        </a:rPr>
                        <a:t>배치하였는가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?(</a:t>
                      </a:r>
                      <a:r>
                        <a:rPr lang="ko-KR" altLang="en-US" sz="800" u="none" strike="noStrike">
                          <a:effectLst/>
                        </a:rPr>
                        <a:t>감시업무 간 타업무 중단</a:t>
                      </a:r>
                      <a:r>
                        <a:rPr lang="en-US" altLang="ko-KR" sz="800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735301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밀폐공간 작업 시 적정 산소농도 유지를 위한 환기를 실시하였는가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847384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고소작업</a:t>
                      </a:r>
                      <a:r>
                        <a:rPr lang="en-US" altLang="ko-KR" sz="800" b="1" u="none" strike="noStrike">
                          <a:effectLst/>
                        </a:rPr>
                        <a:t>(</a:t>
                      </a:r>
                      <a:r>
                        <a:rPr lang="ko-KR" altLang="en-US" sz="800" b="1" u="none" strike="noStrike">
                          <a:effectLst/>
                        </a:rPr>
                        <a:t>추락</a:t>
                      </a:r>
                      <a:r>
                        <a:rPr lang="en-US" altLang="ko-KR" sz="800" b="1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u="none" strike="noStrike">
                          <a:effectLst/>
                        </a:rPr>
                        <a:t> 2m</a:t>
                      </a:r>
                      <a:r>
                        <a:rPr lang="ko-KR" altLang="en-US" sz="800" u="none" strike="noStrike">
                          <a:effectLst/>
                        </a:rPr>
                        <a:t>이상 작업 시 추락방지에 대한 안전조치 확보</a:t>
                      </a:r>
                      <a:r>
                        <a:rPr lang="en-US" altLang="ko-KR" sz="800" u="none" strike="noStrike">
                          <a:effectLst/>
                        </a:rPr>
                        <a:t>(</a:t>
                      </a:r>
                      <a:r>
                        <a:rPr lang="ko-KR" altLang="en-US" sz="800" u="none" strike="noStrike">
                          <a:effectLst/>
                        </a:rPr>
                        <a:t>안전대 착용 등</a:t>
                      </a:r>
                      <a:r>
                        <a:rPr lang="en-US" altLang="ko-KR" sz="800" u="none" strike="noStrike">
                          <a:effectLst/>
                        </a:rPr>
                        <a:t>)</a:t>
                      </a:r>
                      <a:r>
                        <a:rPr lang="ko-KR" altLang="en-US" sz="800" u="none" strike="noStrike">
                          <a:effectLst/>
                        </a:rPr>
                        <a:t>를 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428878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사다리 설치 시 사다리 상단의 걸쳐놓은 부분이 </a:t>
                      </a:r>
                      <a:r>
                        <a:rPr lang="en-US" altLang="ko-KR" sz="800" u="none" strike="noStrike">
                          <a:effectLst/>
                        </a:rPr>
                        <a:t>60cm </a:t>
                      </a:r>
                      <a:r>
                        <a:rPr lang="ko-KR" altLang="en-US" sz="800" u="none" strike="noStrike">
                          <a:effectLst/>
                        </a:rPr>
                        <a:t>이상이 되도록 설치하였는가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791189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사다리를 이용한 </a:t>
                      </a:r>
                      <a:r>
                        <a:rPr lang="en-US" altLang="ko-KR" sz="800" u="none" strike="noStrike">
                          <a:effectLst/>
                        </a:rPr>
                        <a:t>1.2m</a:t>
                      </a:r>
                      <a:r>
                        <a:rPr lang="ko-KR" altLang="en-US" sz="800" u="none" strike="noStrike">
                          <a:effectLst/>
                        </a:rPr>
                        <a:t>이상 작업 시 </a:t>
                      </a:r>
                      <a:r>
                        <a:rPr lang="en-US" altLang="ko-KR" sz="800" u="none" strike="noStrike">
                          <a:effectLst/>
                        </a:rPr>
                        <a:t>2</a:t>
                      </a:r>
                      <a:r>
                        <a:rPr lang="ko-KR" altLang="en-US" sz="800" u="none" strike="noStrike">
                          <a:effectLst/>
                        </a:rPr>
                        <a:t>인 </a:t>
                      </a:r>
                      <a:r>
                        <a:rPr lang="en-US" altLang="ko-KR" sz="800" u="none" strike="noStrike">
                          <a:effectLst/>
                        </a:rPr>
                        <a:t>1</a:t>
                      </a:r>
                      <a:r>
                        <a:rPr lang="ko-KR" altLang="en-US" sz="800" u="none" strike="noStrike">
                          <a:effectLst/>
                        </a:rPr>
                        <a:t>조로 작업을 시행하는가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767206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건설기계</a:t>
                      </a:r>
                      <a:r>
                        <a:rPr lang="en-US" altLang="ko-KR" sz="800" b="1" u="none" strike="noStrike">
                          <a:effectLst/>
                        </a:rPr>
                        <a:t>(</a:t>
                      </a:r>
                      <a:r>
                        <a:rPr lang="ko-KR" altLang="en-US" sz="800" b="1" u="none" strike="noStrike">
                          <a:effectLst/>
                        </a:rPr>
                        <a:t>부딪힘</a:t>
                      </a:r>
                      <a:r>
                        <a:rPr lang="en-US" altLang="ko-KR" sz="800" b="1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굴삭기 작업 전 후사경 및 후방영상표시장치 등 부착상태 및 작동여부를 확인하였는가</a:t>
                      </a:r>
                      <a:r>
                        <a:rPr lang="en-US" altLang="ko-KR" sz="800" u="none" strike="noStrike">
                          <a:effectLst/>
                        </a:rPr>
                        <a:t>?(</a:t>
                      </a:r>
                      <a:r>
                        <a:rPr lang="ko-KR" altLang="en-US" sz="800" u="none" strike="noStrike">
                          <a:effectLst/>
                        </a:rPr>
                        <a:t>근로자 충돌 위험이있는 경우</a:t>
                      </a:r>
                      <a:r>
                        <a:rPr lang="en-US" altLang="ko-KR" sz="800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5986686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굴삭기 작업 시 장비유도원 배치 또는 안전펜스를 설치하였는가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458394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정차된 차량에 고임목을 설치하였는가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2639750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중량물</a:t>
                      </a:r>
                      <a:r>
                        <a:rPr lang="en-US" altLang="ko-KR" sz="800" b="1" u="none" strike="noStrike">
                          <a:effectLst/>
                        </a:rPr>
                        <a:t>(</a:t>
                      </a:r>
                      <a:r>
                        <a:rPr lang="ko-KR" altLang="en-US" sz="800" b="1" u="none" strike="noStrike">
                          <a:effectLst/>
                        </a:rPr>
                        <a:t>깔림</a:t>
                      </a:r>
                      <a:r>
                        <a:rPr lang="en-US" altLang="ko-KR" sz="800" b="1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자재 적치</a:t>
                      </a:r>
                      <a:r>
                        <a:rPr lang="en-US" altLang="ko-KR" sz="800" u="none" strike="noStrike">
                          <a:effectLst/>
                        </a:rPr>
                        <a:t>/</a:t>
                      </a:r>
                      <a:r>
                        <a:rPr lang="ko-KR" altLang="en-US" sz="800" u="none" strike="noStrike">
                          <a:effectLst/>
                        </a:rPr>
                        <a:t>적재 시 구름 멈춤대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쐐기 등을 이용하여 중량물의 구름 및 동요가 없도록 조치하였는가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255313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굴착 후 굴착면 기울기 기준 또는 훍막이지보공 설치 기준을 준수하였는가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05887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손상된 섬유로프</a:t>
                      </a:r>
                      <a:r>
                        <a:rPr lang="en-US" altLang="ko-KR" sz="800" u="none" strike="noStrike">
                          <a:effectLst/>
                        </a:rPr>
                        <a:t>·</a:t>
                      </a:r>
                      <a:r>
                        <a:rPr lang="ko-KR" altLang="en-US" sz="800" u="none" strike="noStrike">
                          <a:effectLst/>
                        </a:rPr>
                        <a:t>슬링벨트는 즉시 폐기하는가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525500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에너지차단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화기작업을 하기 전 주변에 가연성 및 인화성 물질 제거 등 안전한 작업환경조성이 되어 시행하는가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212662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용접작업 시 비산방지덮개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용접방화포 등으로 불꽃</a:t>
                      </a:r>
                      <a:r>
                        <a:rPr lang="en-US" altLang="ko-KR" sz="800" u="none" strike="noStrike">
                          <a:effectLst/>
                        </a:rPr>
                        <a:t>·</a:t>
                      </a:r>
                      <a:r>
                        <a:rPr lang="ko-KR" altLang="en-US" sz="800" u="none" strike="noStrike">
                          <a:effectLst/>
                        </a:rPr>
                        <a:t>불티 등의 비산방지 조치를 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093079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방사선검사 시 관리구역과 감시구역을 설정하고 선량은 법적기준 이내가 되도록 관리하는가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331373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안전작업허가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위험작업은 절차에 따라 사전 승인을 득하였는가</a:t>
                      </a:r>
                      <a:r>
                        <a:rPr lang="en-US" altLang="ko-KR" sz="800" u="none" strike="noStrike">
                          <a:effectLst/>
                        </a:rPr>
                        <a:t>?(</a:t>
                      </a:r>
                      <a:r>
                        <a:rPr lang="ko-KR" altLang="en-US" sz="800" u="none" strike="noStrike">
                          <a:effectLst/>
                        </a:rPr>
                        <a:t>작업일정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방법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인원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안전사항 등 구체적 명시</a:t>
                      </a:r>
                      <a:r>
                        <a:rPr lang="en-US" altLang="ko-KR" sz="800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293994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유해화학물질 취급 작업장에는 근로자가 쉽게 볼 수 있는 장소에 </a:t>
                      </a:r>
                      <a:r>
                        <a:rPr lang="en-US" altLang="ko-KR" sz="800" u="none" strike="noStrike">
                          <a:effectLst/>
                        </a:rPr>
                        <a:t>MSDS</a:t>
                      </a:r>
                      <a:r>
                        <a:rPr lang="ko-KR" altLang="en-US" sz="800" u="none" strike="noStrike">
                          <a:effectLst/>
                        </a:rPr>
                        <a:t>를 게시</a:t>
                      </a:r>
                      <a:r>
                        <a:rPr lang="en-US" altLang="ko-KR" sz="800" u="none" strike="noStrike">
                          <a:effectLst/>
                        </a:rPr>
                        <a:t>·</a:t>
                      </a:r>
                      <a:r>
                        <a:rPr lang="ko-KR" altLang="en-US" sz="800" u="none" strike="noStrike">
                          <a:effectLst/>
                        </a:rPr>
                        <a:t>보관 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0663529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발전기 사용 시 접지는 규격</a:t>
                      </a:r>
                      <a:r>
                        <a:rPr lang="en-US" altLang="ko-KR" sz="800" u="none" strike="noStrike">
                          <a:effectLst/>
                        </a:rPr>
                        <a:t>(75cm)</a:t>
                      </a:r>
                      <a:r>
                        <a:rPr lang="ko-KR" altLang="en-US" sz="800" u="none" strike="noStrike">
                          <a:effectLst/>
                        </a:rPr>
                        <a:t>에 맞는 접지봉 사용과 온전한 지면에 설치하였는가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42224"/>
                  </a:ext>
                </a:extLst>
              </a:tr>
              <a:tr h="1746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u="none" strike="noStrike">
                          <a:effectLst/>
                        </a:rPr>
                        <a:t>현장통제</a:t>
                      </a:r>
                      <a:endParaRPr lang="ko-KR" altLang="en-US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도로상 작업 시 신호수를 배치하여 작업하고 보행자 통로를 확보하여 운영하는가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353362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공사 안내판 및 안전수칙을 게시하였는가</a:t>
                      </a:r>
                      <a:r>
                        <a:rPr lang="en-US" altLang="ko-KR" sz="800" u="none" strike="noStrike">
                          <a:effectLst/>
                        </a:rPr>
                        <a:t>?(</a:t>
                      </a:r>
                      <a:r>
                        <a:rPr lang="ko-KR" altLang="en-US" sz="800" u="none" strike="noStrike">
                          <a:effectLst/>
                        </a:rPr>
                        <a:t>모든 표지판은 바람</a:t>
                      </a:r>
                      <a:r>
                        <a:rPr lang="en-US" altLang="ko-KR" sz="800" u="none" strike="noStrike">
                          <a:effectLst/>
                        </a:rPr>
                        <a:t>, </a:t>
                      </a:r>
                      <a:r>
                        <a:rPr lang="ko-KR" altLang="en-US" sz="800" u="none" strike="noStrike">
                          <a:effectLst/>
                        </a:rPr>
                        <a:t>진동 등에 전도되지 않도록 고정 조치 여부 포함</a:t>
                      </a:r>
                      <a:r>
                        <a:rPr lang="en-US" altLang="ko-KR" sz="800" u="none" strike="noStrike">
                          <a:effectLst/>
                        </a:rPr>
                        <a:t>)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956048"/>
                  </a:ext>
                </a:extLst>
              </a:tr>
              <a:tr h="1746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u="none" strike="noStrike">
                          <a:effectLst/>
                        </a:rPr>
                        <a:t> 굴착면 상부로 횡단 통행하지 않도록 하며</a:t>
                      </a:r>
                      <a:r>
                        <a:rPr lang="en-US" altLang="ko-KR" sz="800" u="none" strike="noStrike">
                          <a:effectLst/>
                        </a:rPr>
                        <a:t>,</a:t>
                      </a:r>
                      <a:r>
                        <a:rPr lang="ko-KR" altLang="en-US" sz="800" u="none" strike="noStrike">
                          <a:effectLst/>
                        </a:rPr>
                        <a:t> 안전난간 횡단발판을 설치하였는가</a:t>
                      </a:r>
                      <a:r>
                        <a:rPr lang="en-US" altLang="ko-KR" sz="800" u="none" strike="noStrike">
                          <a:effectLst/>
                        </a:rPr>
                        <a:t>?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u="none" strike="noStrike">
                          <a:effectLst/>
                        </a:rPr>
                        <a:t>　</a:t>
                      </a:r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494275"/>
                  </a:ext>
                </a:extLst>
              </a:tr>
              <a:tr h="1746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점검일시 및 장소</a:t>
                      </a: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▪ 일시 </a:t>
                      </a:r>
                      <a:r>
                        <a:rPr lang="en-US" altLang="ko-KR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: 20    </a:t>
                      </a:r>
                      <a:r>
                        <a:rPr lang="ko-KR" altLang="en-US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년      월      일                     ▪ 장소 </a:t>
                      </a:r>
                      <a:r>
                        <a:rPr lang="en-US" altLang="ko-KR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: </a:t>
                      </a:r>
                      <a:endParaRPr lang="en-US" altLang="ko-KR" sz="800" b="1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364941"/>
                  </a:ext>
                </a:extLst>
              </a:tr>
              <a:tr h="1746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 검 자</a:t>
                      </a:r>
                    </a:p>
                  </a:txBody>
                  <a:tcPr marL="2436" marR="2436" marT="2436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▪ 관리감독자 </a:t>
                      </a:r>
                      <a:r>
                        <a:rPr lang="en-US" altLang="ko-KR" sz="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 Unicode MS" pitchFamily="50" charset="-127"/>
                        </a:rPr>
                        <a:t>:                        </a:t>
                      </a:r>
                      <a:r>
                        <a:rPr lang="en-US" altLang="ko-KR" sz="80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 Unicode MS" pitchFamily="50" charset="-127"/>
                        </a:rPr>
                        <a:t>(</a:t>
                      </a:r>
                      <a:r>
                        <a:rPr lang="ko-KR" altLang="en-US" sz="80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 Unicode MS" pitchFamily="50" charset="-127"/>
                        </a:rPr>
                        <a:t>서명</a:t>
                      </a:r>
                      <a:r>
                        <a:rPr lang="en-US" altLang="ko-KR" sz="800">
                          <a:solidFill>
                            <a:schemeClr val="bg1">
                              <a:lumMod val="50000"/>
                            </a:schemeClr>
                          </a:solidFill>
                          <a:cs typeface="Arial Unicode MS" pitchFamily="50" charset="-127"/>
                        </a:rPr>
                        <a:t>)      </a:t>
                      </a:r>
                      <a:endParaRPr lang="en-US" altLang="ko-KR" sz="8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1" i="1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36" marR="2436" marT="2436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143374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F14DB020-C471-B024-6AAA-16C3D68AB8BE}"/>
              </a:ext>
            </a:extLst>
          </p:cNvPr>
          <p:cNvSpPr/>
          <p:nvPr/>
        </p:nvSpPr>
        <p:spPr>
          <a:xfrm>
            <a:off x="3023828" y="3429001"/>
            <a:ext cx="4118637" cy="487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점검표 기록관리 必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준공서류 제출 간 첨부 요망</a:t>
            </a:r>
            <a:r>
              <a:rPr kumimoji="1" lang="en-US" altLang="ko-KR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해당없을 경우 별도 작성 필요 無</a:t>
            </a:r>
            <a:endParaRPr kumimoji="1" lang="en-US" altLang="ko-KR" sz="105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78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Ⅱ.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확보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6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SHE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관련 인허가 현황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텍스트 개체 틀 4">
            <a:extLst>
              <a:ext uri="{FF2B5EF4-FFF2-40B4-BE49-F238E27FC236}">
                <a16:creationId xmlns:a16="http://schemas.microsoft.com/office/drawing/2014/main" id="{487C3025-A5DC-6AC6-E4B8-BCF2F0D0954F}"/>
              </a:ext>
            </a:extLst>
          </p:cNvPr>
          <p:cNvSpPr txBox="1">
            <a:spLocks/>
          </p:cNvSpPr>
          <p:nvPr/>
        </p:nvSpPr>
        <p:spPr>
          <a:xfrm>
            <a:off x="143508" y="763543"/>
            <a:ext cx="7420285" cy="325197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400" b="1">
                <a:latin typeface="맑은 고딕"/>
                <a:ea typeface="맑은 고딕"/>
              </a:rPr>
              <a:t>■</a:t>
            </a:r>
            <a:r>
              <a:rPr lang="en-US" altLang="ko-KR" sz="1400" b="1">
                <a:latin typeface="맑은 고딕"/>
                <a:ea typeface="맑은 고딕"/>
              </a:rPr>
              <a:t> </a:t>
            </a:r>
            <a:r>
              <a:rPr lang="ko-KR" altLang="en-US" sz="1400" b="1">
                <a:latin typeface="맑은 고딕"/>
                <a:ea typeface="맑은 고딕"/>
              </a:rPr>
              <a:t>착공 전 인허가 제출 서류</a:t>
            </a:r>
            <a:endParaRPr kumimoji="0" lang="en-US" altLang="ko-KR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34D4D50-1B15-7F56-E8CD-46A4919FE7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141729"/>
              </p:ext>
            </p:extLst>
          </p:nvPr>
        </p:nvGraphicFramePr>
        <p:xfrm>
          <a:off x="287524" y="1088740"/>
          <a:ext cx="8399275" cy="4103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0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0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92">
                  <a:extLst>
                    <a:ext uri="{9D8B030D-6E8A-4147-A177-3AD203B41FA5}">
                      <a16:colId xmlns:a16="http://schemas.microsoft.com/office/drawing/2014/main" val="3448069760"/>
                    </a:ext>
                  </a:extLst>
                </a:gridCol>
              </a:tblGrid>
              <a:tr h="6535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문서명</a:t>
                      </a:r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허가청</a:t>
                      </a:r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비 고</a:t>
                      </a:r>
                      <a:endParaRPr lang="ko-KR" altLang="en-US" sz="11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해당 여부</a:t>
                      </a:r>
                      <a:endParaRPr lang="en-US" altLang="ko-KR" sz="1100" spc="-30" baseline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spcBef>
                          <a:spcPts val="300"/>
                        </a:spcBef>
                      </a:pPr>
                      <a:r>
                        <a:rPr lang="en-US" altLang="ko-KR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(O/X)</a:t>
                      </a:r>
                      <a:endParaRPr lang="ko-KR" altLang="en-US" sz="11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도로공사 신고확인서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경찰서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일 전 신고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기술검토서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가스안전공사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광역본부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영동지사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ko-KR" sz="10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공사계획신고∙승인서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지자체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350679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건설폐기물처리계획신고증명서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지자체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567984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비산먼지발생사업 신고증명서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지자체</a:t>
                      </a:r>
                      <a:endParaRPr lang="en-US" altLang="ko-KR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196718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특정공사 사전신고증명서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지자체</a:t>
                      </a:r>
                      <a:endParaRPr lang="en-US" altLang="ko-KR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25785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도로점용</a:t>
                      </a:r>
                      <a:r>
                        <a:rPr lang="en-US" altLang="ko-KR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굴착</a:t>
                      </a:r>
                      <a:r>
                        <a:rPr lang="en-US" altLang="ko-KR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허가서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관할도로관리청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전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3468322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착공신고서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관할 도로관리청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착공 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일 전 신고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75573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DD2095B0-8765-7127-1D22-2BCF38EF7CAF}"/>
              </a:ext>
            </a:extLst>
          </p:cNvPr>
          <p:cNvSpPr/>
          <p:nvPr/>
        </p:nvSpPr>
        <p:spPr>
          <a:xfrm>
            <a:off x="3023828" y="3429001"/>
            <a:ext cx="4118637" cy="487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5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해당없을 경우 별도 작성 필요 無</a:t>
            </a:r>
            <a:endParaRPr kumimoji="1" lang="en-US" altLang="ko-KR" sz="105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4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  <a:alpha val="36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124744"/>
            <a:ext cx="7992888" cy="4968552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/>
          </a:p>
          <a:p>
            <a:pPr algn="ctr">
              <a:spcBef>
                <a:spcPts val="600"/>
              </a:spcBef>
            </a:pPr>
            <a:r>
              <a:rPr lang="ko-KR" altLang="en-US" sz="2000" b="1" dirty="0"/>
              <a:t>안전환경보건 관리 규정 및 준수서약서</a:t>
            </a:r>
            <a:endParaRPr lang="en-US" altLang="ko-KR" sz="2000" b="1" dirty="0"/>
          </a:p>
          <a:p>
            <a:pPr algn="ctr">
              <a:spcBef>
                <a:spcPts val="600"/>
              </a:spcBef>
            </a:pPr>
            <a:endParaRPr lang="en-US" altLang="ko-KR" sz="2000" b="1" dirty="0"/>
          </a:p>
          <a:p>
            <a:pPr marL="228600" indent="-228600">
              <a:buAutoNum type="arabicPeriod"/>
            </a:pPr>
            <a:r>
              <a:rPr lang="ko-KR" altLang="en-US" sz="1000" b="1" dirty="0">
                <a:solidFill>
                  <a:schemeClr val="tx1"/>
                </a:solidFill>
              </a:rPr>
              <a:t>우리회사 </a:t>
            </a:r>
            <a:r>
              <a:rPr lang="en-US" altLang="ko-KR" sz="1000" b="1" dirty="0">
                <a:solidFill>
                  <a:schemeClr val="tx1"/>
                </a:solidFill>
              </a:rPr>
              <a:t>(</a:t>
            </a:r>
            <a:r>
              <a:rPr lang="ko-KR" altLang="en-US" sz="1000" b="1" dirty="0">
                <a:solidFill>
                  <a:schemeClr val="tx1"/>
                </a:solidFill>
              </a:rPr>
              <a:t>이하 </a:t>
            </a:r>
            <a:r>
              <a:rPr lang="en-US" altLang="ko-KR" sz="1000" b="1" dirty="0">
                <a:solidFill>
                  <a:schemeClr val="tx1"/>
                </a:solidFill>
              </a:rPr>
              <a:t>“</a:t>
            </a:r>
            <a:r>
              <a:rPr lang="ko-KR" altLang="en-US" sz="1000" b="1" dirty="0">
                <a:solidFill>
                  <a:schemeClr val="tx1"/>
                </a:solidFill>
              </a:rPr>
              <a:t>수급인</a:t>
            </a:r>
            <a:r>
              <a:rPr lang="en-US" altLang="ko-KR" sz="1000" b="1" dirty="0">
                <a:solidFill>
                  <a:schemeClr val="tx1"/>
                </a:solidFill>
              </a:rPr>
              <a:t>”)</a:t>
            </a:r>
            <a:r>
              <a:rPr lang="ko-KR" altLang="en-US" sz="1000" b="1" dirty="0">
                <a:solidFill>
                  <a:schemeClr val="tx1"/>
                </a:solidFill>
              </a:rPr>
              <a:t>은 강원도시가스㈜</a:t>
            </a:r>
            <a:r>
              <a:rPr lang="en-US" altLang="ko-KR" sz="1000" b="1" dirty="0">
                <a:solidFill>
                  <a:schemeClr val="tx1"/>
                </a:solidFill>
              </a:rPr>
              <a:t>(</a:t>
            </a:r>
            <a:r>
              <a:rPr lang="ko-KR" altLang="en-US" sz="1000" b="1" dirty="0">
                <a:solidFill>
                  <a:schemeClr val="tx1"/>
                </a:solidFill>
              </a:rPr>
              <a:t>기관</a:t>
            </a:r>
            <a:r>
              <a:rPr lang="en-US" altLang="ko-KR" sz="1000" b="1" dirty="0">
                <a:solidFill>
                  <a:schemeClr val="tx1"/>
                </a:solidFill>
              </a:rPr>
              <a:t>)( </a:t>
            </a:r>
            <a:r>
              <a:rPr lang="ko-KR" altLang="en-US" sz="1000" b="1" dirty="0">
                <a:solidFill>
                  <a:schemeClr val="tx1"/>
                </a:solidFill>
              </a:rPr>
              <a:t>이하 ＂도급인“ </a:t>
            </a:r>
            <a:r>
              <a:rPr lang="en-US" altLang="ko-KR" sz="1000" b="1" dirty="0">
                <a:solidFill>
                  <a:schemeClr val="tx1"/>
                </a:solidFill>
              </a:rPr>
              <a:t>)</a:t>
            </a:r>
            <a:r>
              <a:rPr lang="ko-KR" altLang="en-US" sz="1000" b="1" dirty="0">
                <a:solidFill>
                  <a:schemeClr val="tx1"/>
                </a:solidFill>
              </a:rPr>
              <a:t>로부터 도급</a:t>
            </a:r>
            <a:r>
              <a:rPr lang="en-US" altLang="ko-KR" sz="1000" b="1" dirty="0">
                <a:solidFill>
                  <a:schemeClr val="tx1"/>
                </a:solidFill>
              </a:rPr>
              <a:t>·</a:t>
            </a:r>
            <a:r>
              <a:rPr lang="ko-KR" altLang="en-US" sz="1000" b="1" dirty="0">
                <a:solidFill>
                  <a:schemeClr val="tx1"/>
                </a:solidFill>
              </a:rPr>
              <a:t>용역</a:t>
            </a:r>
            <a:r>
              <a:rPr lang="en-US" altLang="ko-KR" sz="1000" b="1" dirty="0">
                <a:solidFill>
                  <a:schemeClr val="tx1"/>
                </a:solidFill>
              </a:rPr>
              <a:t> ·</a:t>
            </a:r>
            <a:r>
              <a:rPr lang="ko-KR" altLang="en-US" sz="1000" b="1" dirty="0">
                <a:solidFill>
                  <a:schemeClr val="tx1"/>
                </a:solidFill>
              </a:rPr>
              <a:t>위탁 받은 업무 수행 시 산업재해 예방을 위하여 </a:t>
            </a:r>
            <a:r>
              <a:rPr lang="en-US" altLang="ko-KR" sz="1000" b="1" dirty="0">
                <a:solidFill>
                  <a:schemeClr val="tx1"/>
                </a:solidFill>
              </a:rPr>
              <a:t>『</a:t>
            </a:r>
            <a:r>
              <a:rPr lang="ko-KR" altLang="en-US" sz="1000" b="1" dirty="0">
                <a:solidFill>
                  <a:schemeClr val="tx1"/>
                </a:solidFill>
              </a:rPr>
              <a:t>산업안전보건법 </a:t>
            </a:r>
            <a:r>
              <a:rPr lang="en-US" altLang="ko-KR" sz="1000" b="1" dirty="0">
                <a:solidFill>
                  <a:schemeClr val="tx1"/>
                </a:solidFill>
              </a:rPr>
              <a:t>』 </a:t>
            </a:r>
            <a:r>
              <a:rPr lang="ko-KR" altLang="en-US" sz="1000" b="1" dirty="0">
                <a:solidFill>
                  <a:schemeClr val="tx1"/>
                </a:solidFill>
              </a:rPr>
              <a:t>및 같은 법 시행령</a:t>
            </a:r>
            <a:r>
              <a:rPr lang="en-US" altLang="ko-KR" sz="1000" b="1" dirty="0">
                <a:solidFill>
                  <a:schemeClr val="tx1"/>
                </a:solidFill>
              </a:rPr>
              <a:t>, </a:t>
            </a:r>
            <a:r>
              <a:rPr lang="ko-KR" altLang="en-US" sz="1000" b="1" dirty="0">
                <a:solidFill>
                  <a:schemeClr val="tx1"/>
                </a:solidFill>
              </a:rPr>
              <a:t>시행규칙</a:t>
            </a:r>
            <a:r>
              <a:rPr lang="en-US" altLang="ko-KR" sz="1000" b="1" dirty="0">
                <a:solidFill>
                  <a:schemeClr val="tx1"/>
                </a:solidFill>
              </a:rPr>
              <a:t>(</a:t>
            </a:r>
            <a:r>
              <a:rPr lang="ko-KR" altLang="en-US" sz="1000" b="1" dirty="0">
                <a:solidFill>
                  <a:schemeClr val="tx1"/>
                </a:solidFill>
              </a:rPr>
              <a:t>이하</a:t>
            </a:r>
            <a:r>
              <a:rPr lang="en-US" altLang="ko-KR" sz="1000" b="1" dirty="0">
                <a:solidFill>
                  <a:schemeClr val="tx1"/>
                </a:solidFill>
              </a:rPr>
              <a:t>“</a:t>
            </a:r>
            <a:r>
              <a:rPr lang="ko-KR" altLang="en-US" sz="1000" b="1" dirty="0">
                <a:solidFill>
                  <a:schemeClr val="tx1"/>
                </a:solidFill>
              </a:rPr>
              <a:t>산업안전보건법령“</a:t>
            </a:r>
            <a:r>
              <a:rPr lang="en-US" altLang="ko-KR" sz="1000" b="1" dirty="0">
                <a:solidFill>
                  <a:schemeClr val="tx1"/>
                </a:solidFill>
              </a:rPr>
              <a:t>), 『</a:t>
            </a:r>
            <a:r>
              <a:rPr lang="ko-KR" altLang="en-US" sz="1000" b="1" dirty="0">
                <a:solidFill>
                  <a:schemeClr val="tx1"/>
                </a:solidFill>
              </a:rPr>
              <a:t>중대재해 처벌 등에 관한 법률 </a:t>
            </a:r>
            <a:r>
              <a:rPr lang="en-US" altLang="ko-KR" sz="1000" b="1" dirty="0">
                <a:solidFill>
                  <a:schemeClr val="tx1"/>
                </a:solidFill>
              </a:rPr>
              <a:t>』 </a:t>
            </a:r>
            <a:r>
              <a:rPr lang="ko-KR" altLang="en-US" sz="1000" b="1" dirty="0">
                <a:solidFill>
                  <a:schemeClr val="tx1"/>
                </a:solidFill>
              </a:rPr>
              <a:t>및 같은 법 시행령</a:t>
            </a:r>
            <a:endParaRPr lang="en-US" altLang="ko-KR" sz="1000" b="1" dirty="0">
              <a:solidFill>
                <a:schemeClr val="tx1"/>
              </a:solidFill>
            </a:endParaRPr>
          </a:p>
          <a:p>
            <a:r>
              <a:rPr lang="en-US" altLang="ko-KR" sz="1000" b="1" dirty="0"/>
              <a:t>     </a:t>
            </a:r>
            <a:r>
              <a:rPr lang="en-US" altLang="ko-KR" sz="1000" b="1" dirty="0">
                <a:solidFill>
                  <a:schemeClr val="tx1"/>
                </a:solidFill>
              </a:rPr>
              <a:t>(</a:t>
            </a:r>
            <a:r>
              <a:rPr lang="ko-KR" altLang="en-US" sz="1000" b="1" dirty="0">
                <a:solidFill>
                  <a:schemeClr val="tx1"/>
                </a:solidFill>
              </a:rPr>
              <a:t>이하</a:t>
            </a:r>
            <a:r>
              <a:rPr lang="en-US" altLang="ko-KR" sz="1000" b="1" dirty="0">
                <a:solidFill>
                  <a:schemeClr val="tx1"/>
                </a:solidFill>
              </a:rPr>
              <a:t>“</a:t>
            </a:r>
            <a:r>
              <a:rPr lang="ko-KR" altLang="en-US" sz="1000" b="1" dirty="0">
                <a:solidFill>
                  <a:schemeClr val="tx1"/>
                </a:solidFill>
              </a:rPr>
              <a:t>중대재해처벌법령</a:t>
            </a:r>
            <a:r>
              <a:rPr lang="en-US" altLang="ko-KR" sz="1000" b="1" dirty="0">
                <a:solidFill>
                  <a:schemeClr val="tx1"/>
                </a:solidFill>
              </a:rPr>
              <a:t>”), </a:t>
            </a:r>
            <a:r>
              <a:rPr lang="ko-KR" altLang="en-US" sz="1000" b="1" dirty="0">
                <a:solidFill>
                  <a:schemeClr val="tx1"/>
                </a:solidFill>
              </a:rPr>
              <a:t>그 밖의 안전</a:t>
            </a:r>
            <a:r>
              <a:rPr lang="en-US" altLang="ko-KR" sz="1000" b="1" dirty="0">
                <a:solidFill>
                  <a:schemeClr val="tx1"/>
                </a:solidFill>
              </a:rPr>
              <a:t> ·</a:t>
            </a:r>
            <a:r>
              <a:rPr lang="ko-KR" altLang="en-US" sz="1000" b="1" dirty="0">
                <a:solidFill>
                  <a:schemeClr val="tx1"/>
                </a:solidFill>
              </a:rPr>
              <a:t>보건 관계 법령이 정하는 사항을 철저히 준수할 것을</a:t>
            </a:r>
            <a:r>
              <a:rPr lang="en-US" altLang="ko-KR" sz="1000" b="1" dirty="0"/>
              <a:t> </a:t>
            </a:r>
            <a:r>
              <a:rPr lang="ko-KR" altLang="en-US" sz="1000" b="1" dirty="0">
                <a:solidFill>
                  <a:schemeClr val="tx1"/>
                </a:solidFill>
              </a:rPr>
              <a:t>서약합니다</a:t>
            </a:r>
            <a:r>
              <a:rPr lang="en-US" altLang="ko-KR" sz="1000" b="1" dirty="0">
                <a:solidFill>
                  <a:schemeClr val="tx1"/>
                </a:solidFill>
              </a:rPr>
              <a:t>.</a:t>
            </a:r>
          </a:p>
          <a:p>
            <a:endParaRPr lang="en-US" altLang="ko-KR" sz="1000" b="1" dirty="0">
              <a:solidFill>
                <a:schemeClr val="tx1"/>
              </a:solidFill>
            </a:endParaRPr>
          </a:p>
          <a:p>
            <a:endParaRPr lang="en-US" altLang="ko-KR" sz="1000" b="1" dirty="0">
              <a:solidFill>
                <a:schemeClr val="tx1"/>
              </a:solidFill>
            </a:endParaRPr>
          </a:p>
          <a:p>
            <a:pPr marL="228600" indent="-228600">
              <a:buAutoNum type="arabicPeriod" startAt="2"/>
            </a:pPr>
            <a:r>
              <a:rPr lang="ko-KR" altLang="en-US" sz="1000" b="1" dirty="0">
                <a:solidFill>
                  <a:schemeClr val="tx1"/>
                </a:solidFill>
              </a:rPr>
              <a:t>수급인은 특히 다음의 안전환경보건 확보 이행을 충실히 할 것을 서약합니다</a:t>
            </a:r>
            <a:r>
              <a:rPr lang="en-US" altLang="ko-KR" sz="1000" b="1" dirty="0">
                <a:solidFill>
                  <a:schemeClr val="tx1"/>
                </a:solidFill>
              </a:rPr>
              <a:t>.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sz="1000" dirty="0">
                <a:solidFill>
                  <a:schemeClr val="tx1"/>
                </a:solidFill>
              </a:rPr>
              <a:t>  가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산업안전보건법령에 따라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업무에 대하여 안전환경보건시설 설치 등 수급인</a:t>
            </a:r>
            <a:r>
              <a:rPr lang="en-US" altLang="ko-KR" sz="1000" dirty="0">
                <a:solidFill>
                  <a:schemeClr val="tx1"/>
                </a:solidFill>
              </a:rPr>
              <a:t>,</a:t>
            </a:r>
            <a:r>
              <a:rPr lang="ko-KR" altLang="en-US" sz="1000" dirty="0">
                <a:solidFill>
                  <a:schemeClr val="tx1"/>
                </a:solidFill>
              </a:rPr>
              <a:t>수급인의 근로자</a:t>
            </a:r>
            <a:r>
              <a:rPr lang="en-US" altLang="ko-KR" sz="1000" dirty="0">
                <a:solidFill>
                  <a:schemeClr val="tx1"/>
                </a:solidFill>
              </a:rPr>
              <a:t>(</a:t>
            </a:r>
            <a:r>
              <a:rPr lang="ko-KR" altLang="en-US" sz="1000" dirty="0">
                <a:solidFill>
                  <a:schemeClr val="tx1"/>
                </a:solidFill>
              </a:rPr>
              <a:t>도급이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sz="1000" dirty="0">
                <a:solidFill>
                  <a:schemeClr val="tx1"/>
                </a:solidFill>
              </a:rPr>
              <a:t>      여러 단계에 걸쳐 체결된 경우 관계 근로자 포함</a:t>
            </a:r>
            <a:r>
              <a:rPr lang="en-US" altLang="ko-KR" sz="1000" dirty="0">
                <a:solidFill>
                  <a:schemeClr val="tx1"/>
                </a:solidFill>
              </a:rPr>
              <a:t>)</a:t>
            </a:r>
            <a:r>
              <a:rPr lang="ko-KR" altLang="en-US" sz="1000" dirty="0">
                <a:solidFill>
                  <a:schemeClr val="tx1"/>
                </a:solidFill>
              </a:rPr>
              <a:t>에 대한 안전환경보건 조치를 실시한다</a:t>
            </a:r>
            <a:r>
              <a:rPr lang="en-US" altLang="ko-KR" sz="1000" dirty="0">
                <a:solidFill>
                  <a:schemeClr val="tx1"/>
                </a:solidFill>
              </a:rPr>
              <a:t>.</a:t>
            </a:r>
          </a:p>
          <a:p>
            <a:r>
              <a:rPr lang="ko-KR" altLang="en-US" sz="1000" dirty="0">
                <a:solidFill>
                  <a:schemeClr val="tx1"/>
                </a:solidFill>
              </a:rPr>
              <a:t>  나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업무에 대하여 수급인 근로자를 대상으로 산업안전보건법령에 따른 안전보건교육을 실시한다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</a:p>
          <a:p>
            <a:r>
              <a:rPr lang="ko-KR" altLang="en-US" sz="1000" dirty="0">
                <a:solidFill>
                  <a:schemeClr val="tx1"/>
                </a:solidFill>
              </a:rPr>
              <a:t>  다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중대재해처벌법령에 따라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업무의 특성에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따른 유해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위험요인을 확인 및 개선한다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ko-KR" altLang="en-US" sz="1000" dirty="0">
                <a:solidFill>
                  <a:schemeClr val="tx1"/>
                </a:solidFill>
              </a:rPr>
              <a:t>  라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수급인</a:t>
            </a:r>
            <a:r>
              <a:rPr lang="en-US" altLang="ko-KR" sz="1000" dirty="0">
                <a:solidFill>
                  <a:schemeClr val="tx1"/>
                </a:solidFill>
              </a:rPr>
              <a:t>, </a:t>
            </a:r>
            <a:r>
              <a:rPr lang="ko-KR" altLang="en-US" sz="1000" dirty="0">
                <a:solidFill>
                  <a:schemeClr val="tx1"/>
                </a:solidFill>
              </a:rPr>
              <a:t>수급인의 근로자가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 수행 중 산업안전보건법령을 위반하여 도급인의 시정 요구를 받은</a:t>
            </a:r>
            <a:endParaRPr lang="en-US" altLang="ko-KR" sz="1000" dirty="0">
              <a:solidFill>
                <a:schemeClr val="tx1"/>
              </a:solidFill>
            </a:endParaRPr>
          </a:p>
          <a:p>
            <a:r>
              <a:rPr lang="en-US" altLang="ko-KR" sz="1000" dirty="0"/>
              <a:t>      </a:t>
            </a:r>
            <a:r>
              <a:rPr lang="ko-KR" altLang="en-US" sz="1000" dirty="0">
                <a:solidFill>
                  <a:schemeClr val="tx1"/>
                </a:solidFill>
              </a:rPr>
              <a:t> 경우 시정조치 한다</a:t>
            </a:r>
            <a:r>
              <a:rPr lang="en-US" altLang="ko-KR" sz="1000" dirty="0">
                <a:solidFill>
                  <a:schemeClr val="tx1"/>
                </a:solidFill>
              </a:rPr>
              <a:t>.</a:t>
            </a:r>
          </a:p>
          <a:p>
            <a:r>
              <a:rPr lang="ko-KR" altLang="en-US" sz="1000" dirty="0">
                <a:solidFill>
                  <a:schemeClr val="tx1"/>
                </a:solidFill>
              </a:rPr>
              <a:t>  마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중대재해처벌법령에 따라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업무의 안전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보건에 관한 사항에 대하여 수급인의 근로자의 의견을 듣고</a:t>
            </a:r>
            <a:r>
              <a:rPr lang="en-US" altLang="ko-KR" sz="1000" dirty="0">
                <a:solidFill>
                  <a:schemeClr val="tx1"/>
                </a:solidFill>
              </a:rPr>
              <a:t>,</a:t>
            </a:r>
          </a:p>
          <a:p>
            <a:r>
              <a:rPr lang="en-US" altLang="ko-KR" sz="1000" dirty="0"/>
              <a:t>      </a:t>
            </a:r>
            <a:r>
              <a:rPr lang="en-US" altLang="ko-KR" sz="1000" dirty="0">
                <a:solidFill>
                  <a:schemeClr val="tx1"/>
                </a:solidFill>
              </a:rPr>
              <a:t> </a:t>
            </a:r>
            <a:r>
              <a:rPr lang="ko-KR" altLang="en-US" sz="1000" dirty="0">
                <a:solidFill>
                  <a:schemeClr val="tx1"/>
                </a:solidFill>
              </a:rPr>
              <a:t>재해 예방에 필요하다고 인정하는 경우에는 그에 대한 개선방안을 마련한다</a:t>
            </a:r>
            <a:r>
              <a:rPr lang="en-US" altLang="ko-KR" sz="1000" dirty="0">
                <a:solidFill>
                  <a:schemeClr val="tx1"/>
                </a:solidFill>
              </a:rPr>
              <a:t>.</a:t>
            </a:r>
          </a:p>
          <a:p>
            <a:r>
              <a:rPr lang="ko-KR" altLang="en-US" sz="1000" dirty="0">
                <a:solidFill>
                  <a:schemeClr val="tx1"/>
                </a:solidFill>
              </a:rPr>
              <a:t>  바</a:t>
            </a:r>
            <a:r>
              <a:rPr lang="en-US" altLang="ko-KR" sz="1000" dirty="0">
                <a:solidFill>
                  <a:schemeClr val="tx1"/>
                </a:solidFill>
              </a:rPr>
              <a:t>. </a:t>
            </a:r>
            <a:r>
              <a:rPr lang="ko-KR" altLang="en-US" sz="1000" dirty="0">
                <a:solidFill>
                  <a:schemeClr val="tx1"/>
                </a:solidFill>
              </a:rPr>
              <a:t>수급인은 도급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용역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위탁 받는 업무가 폭발 등 유해성</a:t>
            </a:r>
            <a:r>
              <a:rPr lang="en-US" altLang="ko-KR" sz="1000" dirty="0">
                <a:solidFill>
                  <a:schemeClr val="tx1"/>
                </a:solidFill>
              </a:rPr>
              <a:t> ·</a:t>
            </a:r>
            <a:r>
              <a:rPr lang="ko-KR" altLang="en-US" sz="1000" dirty="0">
                <a:solidFill>
                  <a:schemeClr val="tx1"/>
                </a:solidFill>
              </a:rPr>
              <a:t>위험성이 있는 작업을 포함 할 경우</a:t>
            </a:r>
            <a:r>
              <a:rPr lang="en-US" altLang="ko-KR" sz="1000" dirty="0">
                <a:solidFill>
                  <a:schemeClr val="tx1"/>
                </a:solidFill>
              </a:rPr>
              <a:t>, </a:t>
            </a:r>
            <a:r>
              <a:rPr lang="ko-KR" altLang="en-US" sz="1000" dirty="0">
                <a:solidFill>
                  <a:schemeClr val="tx1"/>
                </a:solidFill>
              </a:rPr>
              <a:t>이에 대한 비상조치계획을 수립하고</a:t>
            </a:r>
            <a:r>
              <a:rPr lang="en-US" altLang="ko-KR" sz="1000" dirty="0">
                <a:solidFill>
                  <a:schemeClr val="tx1"/>
                </a:solidFill>
              </a:rPr>
              <a:t>, </a:t>
            </a:r>
          </a:p>
          <a:p>
            <a:r>
              <a:rPr lang="en-US" altLang="ko-KR" sz="1000" dirty="0"/>
              <a:t>       </a:t>
            </a:r>
            <a:r>
              <a:rPr lang="ko-KR" altLang="en-US" sz="1000" dirty="0">
                <a:solidFill>
                  <a:schemeClr val="tx1"/>
                </a:solidFill>
              </a:rPr>
              <a:t>도급인이 수립한 비상조치계획에 따른 조치에 협조한다</a:t>
            </a:r>
            <a:r>
              <a:rPr lang="en-US" altLang="ko-KR" sz="1000" dirty="0">
                <a:solidFill>
                  <a:schemeClr val="tx1"/>
                </a:solidFill>
              </a:rPr>
              <a:t>.</a:t>
            </a:r>
          </a:p>
          <a:p>
            <a:endParaRPr lang="en-US" altLang="ko-KR" sz="1000" dirty="0">
              <a:solidFill>
                <a:schemeClr val="tx1"/>
              </a:solidFill>
            </a:endParaRPr>
          </a:p>
          <a:p>
            <a:endParaRPr lang="en-US" altLang="ko-KR" sz="1000" dirty="0">
              <a:solidFill>
                <a:schemeClr val="tx1"/>
              </a:solidFill>
            </a:endParaRPr>
          </a:p>
          <a:p>
            <a:pPr marL="228600" indent="-228600">
              <a:buAutoNum type="arabicPeriod" startAt="3"/>
            </a:pPr>
            <a:r>
              <a:rPr lang="ko-KR" altLang="en-US" sz="1000" b="1" dirty="0">
                <a:solidFill>
                  <a:schemeClr val="tx1"/>
                </a:solidFill>
              </a:rPr>
              <a:t>위 안전환경보건 확보 이행 서약은 상호신뢰를 바탕으로 한 약속으로서 반드시 지킬 것이며</a:t>
            </a:r>
            <a:r>
              <a:rPr lang="en-US" altLang="ko-KR" sz="1000" b="1" dirty="0">
                <a:solidFill>
                  <a:schemeClr val="tx1"/>
                </a:solidFill>
              </a:rPr>
              <a:t>, </a:t>
            </a:r>
            <a:r>
              <a:rPr lang="ko-KR" altLang="en-US" sz="1000" b="1" dirty="0">
                <a:solidFill>
                  <a:schemeClr val="tx1"/>
                </a:solidFill>
              </a:rPr>
              <a:t>이를 이행하지 않을 경우 계약 해지 및 입찰참가자격 제한조치 등 불이익 처분을 받더라도</a:t>
            </a:r>
            <a:r>
              <a:rPr lang="en-US" altLang="ko-KR" sz="1000" b="1" dirty="0"/>
              <a:t> </a:t>
            </a:r>
            <a:r>
              <a:rPr lang="ko-KR" altLang="en-US" sz="1000" b="1" dirty="0">
                <a:solidFill>
                  <a:schemeClr val="tx1"/>
                </a:solidFill>
              </a:rPr>
              <a:t>이의를 제기하지 않을 것을 확약합니다</a:t>
            </a:r>
            <a:r>
              <a:rPr lang="en-US" altLang="ko-KR" sz="1000" b="1" dirty="0">
                <a:solidFill>
                  <a:schemeClr val="tx1"/>
                </a:solidFill>
              </a:rPr>
              <a:t>.</a:t>
            </a:r>
            <a:endParaRPr lang="en-US" altLang="ko-KR" sz="2000" b="1" dirty="0"/>
          </a:p>
          <a:p>
            <a:pPr>
              <a:spcBef>
                <a:spcPts val="2400"/>
              </a:spcBef>
            </a:pPr>
            <a:r>
              <a:rPr lang="ko-KR" altLang="en-US" sz="2000" b="1" dirty="0"/>
              <a:t>           </a:t>
            </a:r>
            <a:r>
              <a:rPr lang="en-US" altLang="ko-KR" sz="2000" b="1" dirty="0"/>
              <a:t>OOOO</a:t>
            </a:r>
            <a:r>
              <a:rPr lang="ko-KR" altLang="en-US" sz="2000" b="1" dirty="0"/>
              <a:t>건설        대표이사       </a:t>
            </a:r>
            <a:r>
              <a:rPr lang="en-US" altLang="ko-KR" sz="2000" b="1" dirty="0"/>
              <a:t>O </a:t>
            </a:r>
            <a:r>
              <a:rPr lang="ko-KR" altLang="en-US" sz="2000" b="1" dirty="0"/>
              <a:t> </a:t>
            </a:r>
            <a:r>
              <a:rPr lang="en-US" altLang="ko-KR" sz="2000" b="1" dirty="0"/>
              <a:t>O </a:t>
            </a:r>
            <a:r>
              <a:rPr lang="en-US" altLang="ko-KR" sz="2000" b="1" dirty="0" err="1"/>
              <a:t>O</a:t>
            </a:r>
            <a:r>
              <a:rPr lang="en-US" altLang="ko-KR" sz="2000" b="1" dirty="0"/>
              <a:t>       (</a:t>
            </a:r>
            <a:r>
              <a:rPr lang="ko-KR" altLang="en-US" sz="1400" b="1" dirty="0">
                <a:solidFill>
                  <a:schemeClr val="bg1"/>
                </a:solidFill>
              </a:rPr>
              <a:t>서     명</a:t>
            </a:r>
            <a:r>
              <a:rPr lang="en-US" altLang="ko-KR" sz="2000" b="1" dirty="0"/>
              <a:t>)</a:t>
            </a:r>
          </a:p>
          <a:p>
            <a:pPr>
              <a:spcBef>
                <a:spcPts val="1200"/>
              </a:spcBef>
            </a:pPr>
            <a:endParaRPr lang="en-US" altLang="ko-KR" sz="9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1.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안전환경보건 관리규정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EF82AF5-20B6-630E-BE88-821598282AFB}"/>
              </a:ext>
            </a:extLst>
          </p:cNvPr>
          <p:cNvSpPr/>
          <p:nvPr/>
        </p:nvSpPr>
        <p:spPr>
          <a:xfrm>
            <a:off x="2687220" y="3064380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별도 당사 안전환경보건 관리규정 양식</a:t>
            </a:r>
            <a:endParaRPr kumimoji="1"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있을 경우 해당 내용 첨부</a:t>
            </a:r>
            <a:r>
              <a:rPr kumimoji="1"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아래 샘플 참조</a:t>
            </a:r>
            <a:r>
              <a:rPr kumimoji="1"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40EF9D8-6515-41A1-9CCE-CBC974CEA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303" y="3805748"/>
            <a:ext cx="5293394" cy="266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890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144000" cy="11386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849B16C-EDE8-0ACB-E162-6FC76444A394}"/>
              </a:ext>
            </a:extLst>
          </p:cNvPr>
          <p:cNvSpPr/>
          <p:nvPr/>
        </p:nvSpPr>
        <p:spPr>
          <a:xfrm>
            <a:off x="0" y="368660"/>
            <a:ext cx="9144000" cy="36004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225644"/>
              </p:ext>
            </p:extLst>
          </p:nvPr>
        </p:nvGraphicFramePr>
        <p:xfrm>
          <a:off x="347911" y="1232756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2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274">
                <a:tc>
                  <a:txBody>
                    <a:bodyPr/>
                    <a:lstStyle/>
                    <a:p>
                      <a:pPr algn="ctr" latinLnBrk="1">
                        <a:spcBef>
                          <a:spcPts val="500"/>
                        </a:spcBef>
                      </a:pPr>
                      <a:r>
                        <a:rPr lang="ko-KR" altLang="en-US" sz="1400" b="1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안전보건조직 구성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3D484E51-485F-5E43-154A-DEB19819103E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가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협력회사의 역할과 의무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4">
            <a:extLst>
              <a:ext uri="{FF2B5EF4-FFF2-40B4-BE49-F238E27FC236}">
                <a16:creationId xmlns:a16="http://schemas.microsoft.com/office/drawing/2014/main" id="{4FB955B7-83ED-FE49-4881-99E04AFAC31F}"/>
              </a:ext>
            </a:extLst>
          </p:cNvPr>
          <p:cNvGraphicFramePr>
            <a:graphicFrameLocks noGrp="1"/>
          </p:cNvGraphicFramePr>
          <p:nvPr/>
        </p:nvGraphicFramePr>
        <p:xfrm>
          <a:off x="347910" y="1217917"/>
          <a:ext cx="8448182" cy="5122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907">
                  <a:extLst>
                    <a:ext uri="{9D8B030D-6E8A-4147-A177-3AD203B41FA5}">
                      <a16:colId xmlns:a16="http://schemas.microsoft.com/office/drawing/2014/main" val="780795881"/>
                    </a:ext>
                  </a:extLst>
                </a:gridCol>
                <a:gridCol w="869907">
                  <a:extLst>
                    <a:ext uri="{9D8B030D-6E8A-4147-A177-3AD203B41FA5}">
                      <a16:colId xmlns:a16="http://schemas.microsoft.com/office/drawing/2014/main" val="87930026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52032113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494933563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2516302728"/>
                    </a:ext>
                  </a:extLst>
                </a:gridCol>
                <a:gridCol w="990110">
                  <a:extLst>
                    <a:ext uri="{9D8B030D-6E8A-4147-A177-3AD203B41FA5}">
                      <a16:colId xmlns:a16="http://schemas.microsoft.com/office/drawing/2014/main" val="3107714643"/>
                    </a:ext>
                  </a:extLst>
                </a:gridCol>
                <a:gridCol w="632976">
                  <a:extLst>
                    <a:ext uri="{9D8B030D-6E8A-4147-A177-3AD203B41FA5}">
                      <a16:colId xmlns:a16="http://schemas.microsoft.com/office/drawing/2014/main" val="638951915"/>
                    </a:ext>
                  </a:extLst>
                </a:gridCol>
                <a:gridCol w="632976">
                  <a:extLst>
                    <a:ext uri="{9D8B030D-6E8A-4147-A177-3AD203B41FA5}">
                      <a16:colId xmlns:a16="http://schemas.microsoft.com/office/drawing/2014/main" val="2054910276"/>
                    </a:ext>
                  </a:extLst>
                </a:gridCol>
                <a:gridCol w="632976">
                  <a:extLst>
                    <a:ext uri="{9D8B030D-6E8A-4147-A177-3AD203B41FA5}">
                      <a16:colId xmlns:a16="http://schemas.microsoft.com/office/drawing/2014/main" val="938192152"/>
                    </a:ext>
                  </a:extLst>
                </a:gridCol>
                <a:gridCol w="632976">
                  <a:extLst>
                    <a:ext uri="{9D8B030D-6E8A-4147-A177-3AD203B41FA5}">
                      <a16:colId xmlns:a16="http://schemas.microsoft.com/office/drawing/2014/main" val="1441168510"/>
                    </a:ext>
                  </a:extLst>
                </a:gridCol>
              </a:tblGrid>
              <a:tr h="329581">
                <a:tc rowSpan="3"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구분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/>
                          </a:solidFill>
                        </a:rPr>
                        <a:t>성명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보유 자격증</a:t>
                      </a:r>
                      <a:endParaRPr lang="en-US" altLang="ko-KR" sz="110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  <a:spcBef>
                          <a:spcPts val="500"/>
                        </a:spcBef>
                      </a:pPr>
                      <a:r>
                        <a:rPr lang="en-US" altLang="ko-KR" sz="1100" b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 b="0">
                          <a:solidFill>
                            <a:schemeClr val="tx1"/>
                          </a:solidFill>
                        </a:rPr>
                        <a:t>자격요건 충족 必</a:t>
                      </a:r>
                      <a:r>
                        <a:rPr lang="en-US" altLang="ko-KR" sz="1100" b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법정교육 이수 여부</a:t>
                      </a: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029200"/>
                  </a:ext>
                </a:extLst>
              </a:tr>
              <a:tr h="621362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도시가스사업법</a:t>
                      </a:r>
                      <a:endParaRPr lang="en-US" altLang="ko-KR" sz="110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spcBef>
                          <a:spcPts val="300"/>
                        </a:spcBef>
                      </a:pP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제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조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안전교육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산업안전보건법</a:t>
                      </a:r>
                      <a:endParaRPr lang="en-US" altLang="ko-KR" sz="1100">
                        <a:solidFill>
                          <a:schemeClr val="tx1"/>
                        </a:solidFill>
                      </a:endParaRPr>
                    </a:p>
                    <a:p>
                      <a:pPr algn="ctr" latinLnBrk="1">
                        <a:spcBef>
                          <a:spcPts val="300"/>
                        </a:spcBef>
                      </a:pP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제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29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조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근로자 안전보건교육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algn="ctr" latinLnBrk="1">
                        <a:spcBef>
                          <a:spcPts val="300"/>
                        </a:spcBef>
                      </a:pP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제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140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조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자격 등 취업제한</a:t>
                      </a:r>
                      <a:r>
                        <a:rPr lang="en-US" altLang="ko-KR" sz="110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456103"/>
                  </a:ext>
                </a:extLst>
              </a:tr>
              <a:tr h="180130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spcBef>
                          <a:spcPts val="500"/>
                        </a:spcBef>
                      </a:pP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신규</a:t>
                      </a: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보수</a:t>
                      </a: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정기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>
                          <a:solidFill>
                            <a:schemeClr val="tx1"/>
                          </a:solidFill>
                        </a:rPr>
                        <a:t>채용시</a:t>
                      </a:r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특별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tx1"/>
                          </a:solidFill>
                        </a:rPr>
                        <a:t>별도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E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306990"/>
                  </a:ext>
                </a:extLst>
              </a:tr>
              <a:tr h="313143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배관공사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대표자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solidFill>
                            <a:schemeClr val="tx1"/>
                          </a:solidFill>
                        </a:rPr>
                        <a:t>홍길동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토공사업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0971645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시공관리자</a:t>
                      </a:r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건설기술인</a:t>
                      </a:r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김길동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가스산업기사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흙막이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18883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현장소장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이길동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흙막이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868918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최길동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흙막이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1846897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정길동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흙막이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28868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박길동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i="0">
                          <a:solidFill>
                            <a:schemeClr val="tx1"/>
                          </a:solidFill>
                        </a:rPr>
                        <a:t>○</a:t>
                      </a:r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거푸집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094916"/>
                  </a:ext>
                </a:extLst>
              </a:tr>
              <a:tr h="31314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공공측량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면허명</a:t>
                      </a:r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8164641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931490"/>
                  </a:ext>
                </a:extLst>
              </a:tr>
              <a:tr h="31314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비파괴검사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방사성동위원소</a:t>
                      </a:r>
                      <a:endParaRPr lang="en-US" altLang="ko-KR" sz="90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취급자일반면허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164971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34735"/>
                  </a:ext>
                </a:extLst>
              </a:tr>
              <a:tr h="31314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천공∙차단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면허명</a:t>
                      </a:r>
                      <a:r>
                        <a:rPr lang="en-US" altLang="ko-KR" sz="90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642487"/>
                  </a:ext>
                </a:extLst>
              </a:tr>
              <a:tr h="3131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>
                          <a:solidFill>
                            <a:schemeClr val="tx1"/>
                          </a:solidFill>
                        </a:rPr>
                        <a:t>작업자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880814"/>
                  </a:ext>
                </a:extLst>
              </a:tr>
            </a:tbl>
          </a:graphicData>
        </a:graphic>
      </p:graphicFrame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안전보건조직 구성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3D484E51-485F-5E43-154A-DEB19819103E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나</a:t>
            </a: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법정교육 이수 등 자격보유 관리자 선임 현황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3AABCC4C-D578-79C5-9492-5460663CB90A}"/>
              </a:ext>
            </a:extLst>
          </p:cNvPr>
          <p:cNvSpPr txBox="1">
            <a:spLocks/>
          </p:cNvSpPr>
          <p:nvPr/>
        </p:nvSpPr>
        <p:spPr>
          <a:xfrm>
            <a:off x="362838" y="6287471"/>
            <a:ext cx="870966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1" u="sng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※ </a:t>
            </a:r>
            <a:r>
              <a:rPr kumimoji="0" lang="ko-KR" altLang="en-US" sz="1000" i="1" u="sng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일용직 종사자에 대한 교육 확인은 작업 전 </a:t>
            </a:r>
            <a:r>
              <a:rPr kumimoji="0" lang="en-US" altLang="ko-KR" sz="1000" i="1" u="sng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『</a:t>
            </a:r>
            <a:r>
              <a:rPr lang="ko-KR" altLang="en-US" sz="1000" i="1" u="sng" dirty="0">
                <a:latin typeface="+mj-lt"/>
                <a:ea typeface="+mj-ea"/>
                <a:cs typeface="+mj-cs"/>
              </a:rPr>
              <a:t>건</a:t>
            </a:r>
            <a:r>
              <a:rPr kumimoji="0" lang="ko-KR" altLang="en-US" sz="1000" i="1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설업기초안전보건교육</a:t>
            </a:r>
            <a:r>
              <a:rPr kumimoji="0" lang="en-US" altLang="ko-KR" sz="1000" i="1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』</a:t>
            </a:r>
            <a:r>
              <a:rPr kumimoji="0" lang="ko-KR" altLang="en-US" sz="1000" i="1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이수 </a:t>
            </a:r>
            <a:r>
              <a:rPr kumimoji="0" lang="ko-KR" altLang="en-US" sz="1000" i="1" u="sng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여부 확인하여 </a:t>
            </a:r>
            <a:r>
              <a:rPr kumimoji="0" lang="ko-KR" altLang="en-US" sz="1000" i="1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안전보건교육일지에 기록</a:t>
            </a: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BEFFC100-EB03-054E-2E63-C9F7AAE95F0E}"/>
              </a:ext>
            </a:extLst>
          </p:cNvPr>
          <p:cNvGrpSpPr/>
          <p:nvPr/>
        </p:nvGrpSpPr>
        <p:grpSpPr>
          <a:xfrm>
            <a:off x="13906063" y="963948"/>
            <a:ext cx="3150345" cy="2359329"/>
            <a:chOff x="1612430" y="908410"/>
            <a:chExt cx="5203160" cy="3896705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F6500A08-18BA-6ABA-3D3D-4B3815D3B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2430" y="908410"/>
              <a:ext cx="5203160" cy="3896705"/>
            </a:xfrm>
            <a:prstGeom prst="rect">
              <a:avLst/>
            </a:prstGeom>
          </p:spPr>
        </p:pic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25007C04-D195-1539-3F52-14E2B8E16D13}"/>
                </a:ext>
              </a:extLst>
            </p:cNvPr>
            <p:cNvSpPr/>
            <p:nvPr/>
          </p:nvSpPr>
          <p:spPr>
            <a:xfrm>
              <a:off x="2726257" y="3682155"/>
              <a:ext cx="2722043" cy="36153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D679508C-E730-F06E-DA25-B4FF43669B97}"/>
                </a:ext>
              </a:extLst>
            </p:cNvPr>
            <p:cNvSpPr/>
            <p:nvPr/>
          </p:nvSpPr>
          <p:spPr>
            <a:xfrm>
              <a:off x="1956810" y="2651282"/>
              <a:ext cx="731622" cy="15859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0FC2D8C6-F871-6323-E6F9-19F56F2EA84D}"/>
                </a:ext>
              </a:extLst>
            </p:cNvPr>
            <p:cNvSpPr/>
            <p:nvPr/>
          </p:nvSpPr>
          <p:spPr>
            <a:xfrm>
              <a:off x="5484426" y="2646519"/>
              <a:ext cx="1247368" cy="537212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4C39E91-EB69-AECD-1F83-0C32002DBA0C}"/>
              </a:ext>
            </a:extLst>
          </p:cNvPr>
          <p:cNvSpPr/>
          <p:nvPr/>
        </p:nvSpPr>
        <p:spPr>
          <a:xfrm>
            <a:off x="9626365" y="522180"/>
            <a:ext cx="2773003" cy="370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산업안전보건법 의거 교육 대상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BB0433D3-C997-7294-4797-4C1BC4A3616C}"/>
              </a:ext>
            </a:extLst>
          </p:cNvPr>
          <p:cNvGrpSpPr/>
          <p:nvPr/>
        </p:nvGrpSpPr>
        <p:grpSpPr>
          <a:xfrm>
            <a:off x="9626366" y="1008391"/>
            <a:ext cx="3956999" cy="4185084"/>
            <a:chOff x="9626366" y="892844"/>
            <a:chExt cx="3956999" cy="4185084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D8B67BD-240B-9C1D-F034-BE51E4F2F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6366" y="892844"/>
              <a:ext cx="3956999" cy="418508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3F873F27-9F55-27F2-04E1-90909CC487DD}"/>
                </a:ext>
              </a:extLst>
            </p:cNvPr>
            <p:cNvSpPr/>
            <p:nvPr/>
          </p:nvSpPr>
          <p:spPr>
            <a:xfrm>
              <a:off x="9648564" y="1590051"/>
              <a:ext cx="534163" cy="20655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CA79CE07-2571-03A2-B13F-46391DA8B478}"/>
                </a:ext>
              </a:extLst>
            </p:cNvPr>
            <p:cNvSpPr/>
            <p:nvPr/>
          </p:nvSpPr>
          <p:spPr>
            <a:xfrm>
              <a:off x="10243680" y="2077800"/>
              <a:ext cx="2933276" cy="180020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80E96C71-6360-3A99-ADE7-694C832912F4}"/>
                </a:ext>
              </a:extLst>
            </p:cNvPr>
            <p:cNvSpPr/>
            <p:nvPr/>
          </p:nvSpPr>
          <p:spPr>
            <a:xfrm>
              <a:off x="9648564" y="2326950"/>
              <a:ext cx="534163" cy="273957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86B084F7-58E4-4B53-6942-FBE536CB54D7}"/>
                </a:ext>
              </a:extLst>
            </p:cNvPr>
            <p:cNvSpPr/>
            <p:nvPr/>
          </p:nvSpPr>
          <p:spPr>
            <a:xfrm>
              <a:off x="10243680" y="2510897"/>
              <a:ext cx="2933276" cy="180020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A55F2A50-7F9D-44E9-D7DF-AF26FDDCD7DA}"/>
                </a:ext>
              </a:extLst>
            </p:cNvPr>
            <p:cNvSpPr/>
            <p:nvPr/>
          </p:nvSpPr>
          <p:spPr>
            <a:xfrm>
              <a:off x="10243680" y="3166042"/>
              <a:ext cx="2933276" cy="391483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7091C1-1B89-ED38-638F-DDCA419F5A38}"/>
                </a:ext>
              </a:extLst>
            </p:cNvPr>
            <p:cNvSpPr/>
            <p:nvPr/>
          </p:nvSpPr>
          <p:spPr>
            <a:xfrm>
              <a:off x="9648564" y="3766962"/>
              <a:ext cx="534163" cy="273957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62D109EA-D309-4053-A903-72BFC828649E}"/>
                </a:ext>
              </a:extLst>
            </p:cNvPr>
            <p:cNvSpPr/>
            <p:nvPr/>
          </p:nvSpPr>
          <p:spPr>
            <a:xfrm>
              <a:off x="10243680" y="3968273"/>
              <a:ext cx="3317540" cy="631908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B9A12391-763C-CE1C-950E-FB166DE2AE64}"/>
                </a:ext>
              </a:extLst>
            </p:cNvPr>
            <p:cNvSpPr/>
            <p:nvPr/>
          </p:nvSpPr>
          <p:spPr>
            <a:xfrm>
              <a:off x="9648564" y="4624924"/>
              <a:ext cx="534163" cy="453004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5628C97E-3F94-385F-CFE0-4AB8E71E9F59}"/>
                </a:ext>
              </a:extLst>
            </p:cNvPr>
            <p:cNvSpPr/>
            <p:nvPr/>
          </p:nvSpPr>
          <p:spPr>
            <a:xfrm>
              <a:off x="10253936" y="4751385"/>
              <a:ext cx="2923020" cy="219460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62F8DE84-3B67-DF06-9938-D006C9B8AA9E}"/>
                </a:ext>
              </a:extLst>
            </p:cNvPr>
            <p:cNvSpPr/>
            <p:nvPr/>
          </p:nvSpPr>
          <p:spPr>
            <a:xfrm>
              <a:off x="10966450" y="1752600"/>
              <a:ext cx="2210505" cy="280549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D35DCF4E-6D05-0D13-BC5A-104C6CCBC011}"/>
                </a:ext>
              </a:extLst>
            </p:cNvPr>
            <p:cNvSpPr/>
            <p:nvPr/>
          </p:nvSpPr>
          <p:spPr>
            <a:xfrm>
              <a:off x="10253936" y="1561777"/>
              <a:ext cx="618764" cy="336545"/>
            </a:xfrm>
            <a:prstGeom prst="rect">
              <a:avLst/>
            </a:prstGeom>
            <a:solidFill>
              <a:srgbClr val="FFFF00">
                <a:alpha val="3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52" name="그림 51">
            <a:extLst>
              <a:ext uri="{FF2B5EF4-FFF2-40B4-BE49-F238E27FC236}">
                <a16:creationId xmlns:a16="http://schemas.microsoft.com/office/drawing/2014/main" id="{59465A8D-778D-0154-08FC-93925EFF6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2627" y="5976043"/>
            <a:ext cx="2133601" cy="1149975"/>
          </a:xfrm>
          <a:prstGeom prst="rect">
            <a:avLst/>
          </a:prstGeom>
        </p:spPr>
      </p:pic>
      <p:sp>
        <p:nvSpPr>
          <p:cNvPr id="54" name="직사각형 53">
            <a:extLst>
              <a:ext uri="{FF2B5EF4-FFF2-40B4-BE49-F238E27FC236}">
                <a16:creationId xmlns:a16="http://schemas.microsoft.com/office/drawing/2014/main" id="{863EE3DC-219A-7740-F1DB-DA7925AAC09E}"/>
              </a:ext>
            </a:extLst>
          </p:cNvPr>
          <p:cNvSpPr/>
          <p:nvPr/>
        </p:nvSpPr>
        <p:spPr>
          <a:xfrm>
            <a:off x="9626366" y="5521918"/>
            <a:ext cx="2023412" cy="3706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rgbClr val="00B050"/>
                </a:solidFill>
              </a:rPr>
              <a:t>방사선 취급작업</a:t>
            </a:r>
            <a:endParaRPr kumimoji="1" lang="ko-KR" altLang="en-US" sz="1200" b="1" dirty="0">
              <a:solidFill>
                <a:srgbClr val="00B050"/>
              </a:solidFill>
            </a:endParaRPr>
          </a:p>
        </p:txBody>
      </p:sp>
      <p:pic>
        <p:nvPicPr>
          <p:cNvPr id="56" name="그림 55">
            <a:extLst>
              <a:ext uri="{FF2B5EF4-FFF2-40B4-BE49-F238E27FC236}">
                <a16:creationId xmlns:a16="http://schemas.microsoft.com/office/drawing/2014/main" id="{A9B19C05-02B7-B6F2-3216-C975885B5F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8824" y="5992259"/>
            <a:ext cx="1888136" cy="1117886"/>
          </a:xfrm>
          <a:prstGeom prst="rect">
            <a:avLst/>
          </a:prstGeom>
        </p:spPr>
      </p:pic>
      <p:sp>
        <p:nvSpPr>
          <p:cNvPr id="57" name="직사각형 56">
            <a:extLst>
              <a:ext uri="{FF2B5EF4-FFF2-40B4-BE49-F238E27FC236}">
                <a16:creationId xmlns:a16="http://schemas.microsoft.com/office/drawing/2014/main" id="{0D1E8A77-B939-D60C-6EC4-98607F68E89D}"/>
              </a:ext>
            </a:extLst>
          </p:cNvPr>
          <p:cNvSpPr/>
          <p:nvPr/>
        </p:nvSpPr>
        <p:spPr>
          <a:xfrm>
            <a:off x="11787404" y="5521918"/>
            <a:ext cx="2023412" cy="3706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rgbClr val="00B050"/>
                </a:solidFill>
              </a:rPr>
              <a:t>흙막이지보공 설치</a:t>
            </a:r>
            <a:endParaRPr kumimoji="1" lang="ko-KR" altLang="en-US" sz="1200" b="1" dirty="0">
              <a:solidFill>
                <a:srgbClr val="00B050"/>
              </a:solidFill>
            </a:endParaRP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49AA778B-7359-C7D9-46A8-7589E75A97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6366" y="7863086"/>
            <a:ext cx="2023412" cy="1136917"/>
          </a:xfrm>
          <a:prstGeom prst="rect">
            <a:avLst/>
          </a:prstGeom>
        </p:spPr>
      </p:pic>
      <p:sp>
        <p:nvSpPr>
          <p:cNvPr id="60" name="직사각형 59">
            <a:extLst>
              <a:ext uri="{FF2B5EF4-FFF2-40B4-BE49-F238E27FC236}">
                <a16:creationId xmlns:a16="http://schemas.microsoft.com/office/drawing/2014/main" id="{3AF54AB8-91F5-ABF2-17D0-3285409310AD}"/>
              </a:ext>
            </a:extLst>
          </p:cNvPr>
          <p:cNvSpPr/>
          <p:nvPr/>
        </p:nvSpPr>
        <p:spPr>
          <a:xfrm>
            <a:off x="9626366" y="7412048"/>
            <a:ext cx="2023412" cy="3706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rgbClr val="00B050"/>
                </a:solidFill>
              </a:rPr>
              <a:t>거푸집 조립</a:t>
            </a:r>
            <a:endParaRPr kumimoji="1" lang="ko-KR" altLang="en-US" sz="1200" b="1" dirty="0">
              <a:solidFill>
                <a:srgbClr val="00B050"/>
              </a:solidFill>
            </a:endParaRPr>
          </a:p>
        </p:txBody>
      </p:sp>
      <p:pic>
        <p:nvPicPr>
          <p:cNvPr id="62" name="그림 61">
            <a:extLst>
              <a:ext uri="{FF2B5EF4-FFF2-40B4-BE49-F238E27FC236}">
                <a16:creationId xmlns:a16="http://schemas.microsoft.com/office/drawing/2014/main" id="{E64954CC-F857-9094-4D14-BC8CE5734F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53548" y="7863086"/>
            <a:ext cx="2024510" cy="1136917"/>
          </a:xfrm>
          <a:prstGeom prst="rect">
            <a:avLst/>
          </a:prstGeom>
        </p:spPr>
      </p:pic>
      <p:sp>
        <p:nvSpPr>
          <p:cNvPr id="64" name="직사각형 63">
            <a:extLst>
              <a:ext uri="{FF2B5EF4-FFF2-40B4-BE49-F238E27FC236}">
                <a16:creationId xmlns:a16="http://schemas.microsoft.com/office/drawing/2014/main" id="{FBF48E85-36EE-E6BA-67CB-40009FF69EEE}"/>
              </a:ext>
            </a:extLst>
          </p:cNvPr>
          <p:cNvSpPr/>
          <p:nvPr/>
        </p:nvSpPr>
        <p:spPr>
          <a:xfrm>
            <a:off x="11853548" y="7412048"/>
            <a:ext cx="2023412" cy="3706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rgbClr val="00B050"/>
                </a:solidFill>
              </a:rPr>
              <a:t>비계 조립</a:t>
            </a:r>
            <a:endParaRPr kumimoji="1" lang="ko-KR" altLang="en-US" sz="1200" b="1" dirty="0">
              <a:solidFill>
                <a:srgbClr val="00B050"/>
              </a:solidFill>
            </a:endParaRPr>
          </a:p>
        </p:txBody>
      </p:sp>
      <p:pic>
        <p:nvPicPr>
          <p:cNvPr id="66" name="그림 65">
            <a:extLst>
              <a:ext uri="{FF2B5EF4-FFF2-40B4-BE49-F238E27FC236}">
                <a16:creationId xmlns:a16="http://schemas.microsoft.com/office/drawing/2014/main" id="{14FF0D50-CB35-595B-47A4-F4489C1DED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3383" y="9840938"/>
            <a:ext cx="2002723" cy="640377"/>
          </a:xfrm>
          <a:prstGeom prst="rect">
            <a:avLst/>
          </a:prstGeom>
        </p:spPr>
      </p:pic>
      <p:sp>
        <p:nvSpPr>
          <p:cNvPr id="67" name="직사각형 66">
            <a:extLst>
              <a:ext uri="{FF2B5EF4-FFF2-40B4-BE49-F238E27FC236}">
                <a16:creationId xmlns:a16="http://schemas.microsoft.com/office/drawing/2014/main" id="{7EE392E6-F510-022B-B7D0-DAD2663820E7}"/>
              </a:ext>
            </a:extLst>
          </p:cNvPr>
          <p:cNvSpPr/>
          <p:nvPr/>
        </p:nvSpPr>
        <p:spPr>
          <a:xfrm>
            <a:off x="9626366" y="9335855"/>
            <a:ext cx="2023412" cy="37066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rgbClr val="00B050"/>
                </a:solidFill>
              </a:rPr>
              <a:t>이동식크레인</a:t>
            </a:r>
            <a:r>
              <a:rPr kumimoji="1" lang="en-US" altLang="ko-KR" sz="1200" b="1">
                <a:solidFill>
                  <a:srgbClr val="00B050"/>
                </a:solidFill>
              </a:rPr>
              <a:t>&amp;</a:t>
            </a:r>
            <a:r>
              <a:rPr kumimoji="1" lang="ko-KR" altLang="en-US" sz="1200" b="1">
                <a:solidFill>
                  <a:srgbClr val="00B050"/>
                </a:solidFill>
              </a:rPr>
              <a:t>고소작업대</a:t>
            </a:r>
            <a:endParaRPr kumimoji="1" lang="ko-KR" altLang="en-US" sz="1200" b="1" dirty="0">
              <a:solidFill>
                <a:srgbClr val="00B050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F61F192-DDE1-80AD-B8EB-44F4EF2A225A}"/>
              </a:ext>
            </a:extLst>
          </p:cNvPr>
          <p:cNvSpPr/>
          <p:nvPr/>
        </p:nvSpPr>
        <p:spPr>
          <a:xfrm>
            <a:off x="13876960" y="474135"/>
            <a:ext cx="3128712" cy="370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도시가스사업법 의거 교육 대상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3B9EF96-D052-0317-A592-8F381271B741}"/>
              </a:ext>
            </a:extLst>
          </p:cNvPr>
          <p:cNvSpPr/>
          <p:nvPr/>
        </p:nvSpPr>
        <p:spPr>
          <a:xfrm>
            <a:off x="2139320" y="3075526"/>
            <a:ext cx="5434952" cy="11427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당사 현황에 맞게 첨부 및 기재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5p or 7p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택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당사 기준 별도 자격요건 필요없을 경우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해당없음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”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으로 작성 후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6p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 요망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98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안전보건조직 구성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32DF5E8-7521-A21E-6AF0-8FC37A3D6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211296"/>
              </p:ext>
            </p:extLst>
          </p:nvPr>
        </p:nvGraphicFramePr>
        <p:xfrm>
          <a:off x="347910" y="1233787"/>
          <a:ext cx="8447632" cy="208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7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관리감독자</a:t>
                      </a:r>
                      <a:endParaRPr lang="ko-KR" altLang="en-US" sz="1200" b="1" kern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DE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기계∙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기구 또는 설비의 안전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∙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보건 점검 및 이상 유무의 확인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근로자의 작업복∙보호구 및 방호장치의 점검과 그 착용∙사용에 관한 교육∙지도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268918"/>
                  </a:ext>
                </a:extLst>
              </a:tr>
              <a:tr h="127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해당작업에서 발생한 산업재해에 관한 보고 및 이에 대한 응급조치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330792"/>
                  </a:ext>
                </a:extLst>
              </a:tr>
              <a:tr h="127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해당작업의 작업장 정리∙정돈 및 통로 확보에 대한 확인∙감독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145130"/>
                  </a:ext>
                </a:extLst>
              </a:tr>
              <a:tr h="127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위험성평가 및 개선조치 시행에 대한 참여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548054"/>
                  </a:ext>
                </a:extLst>
              </a:tr>
              <a:tr h="127143">
                <a:tc>
                  <a:txBody>
                    <a:bodyPr/>
                    <a:lstStyle/>
                    <a:p>
                      <a:pPr marL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유해∙위험 방지 업무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작업 지휘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측정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점검 업무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3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안전관리자 및 보건관리자의 지도∙조언에 대한 협조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해당 시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맑은 고딕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787755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1053CDB0-9DC0-F601-EE77-1A470CF33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3296" y="495807"/>
            <a:ext cx="8070513" cy="4137546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DF318468-3086-3A06-2861-C5E040DDA021}"/>
              </a:ext>
            </a:extLst>
          </p:cNvPr>
          <p:cNvSpPr/>
          <p:nvPr/>
        </p:nvSpPr>
        <p:spPr>
          <a:xfrm>
            <a:off x="5769768" y="7297864"/>
            <a:ext cx="3384376" cy="706765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안전관리전문기관 </a:t>
            </a: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: ex)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대한산업안전협회</a:t>
            </a:r>
            <a:endParaRPr kumimoji="1" lang="en-US" altLang="ko-KR" sz="12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보건관리전문기관 </a:t>
            </a: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: ex)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대한산업보건협회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07450FA-108A-411D-1556-65561B8EE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8564" y="5586839"/>
            <a:ext cx="4108840" cy="308575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2C38E022-A37C-4378-3AB2-B028C3337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63781" y="5586840"/>
            <a:ext cx="3905663" cy="3077302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1D2BEBC7-915A-B557-E369-E460392D0BFB}"/>
              </a:ext>
            </a:extLst>
          </p:cNvPr>
          <p:cNvSpPr/>
          <p:nvPr/>
        </p:nvSpPr>
        <p:spPr>
          <a:xfrm>
            <a:off x="9648564" y="5142244"/>
            <a:ext cx="7920880" cy="370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안전관리자 및 보건관리자 선임 기준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제목 1">
            <a:extLst>
              <a:ext uri="{FF2B5EF4-FFF2-40B4-BE49-F238E27FC236}">
                <a16:creationId xmlns:a16="http://schemas.microsoft.com/office/drawing/2014/main" id="{2BD3CA56-E95C-24BE-B898-C5F7D6720F71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469214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다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관리자 별 업무분장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33AC318A-CD06-A816-D72F-DF5B6E3439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631856"/>
              </p:ext>
            </p:extLst>
          </p:nvPr>
        </p:nvGraphicFramePr>
        <p:xfrm>
          <a:off x="347362" y="3833561"/>
          <a:ext cx="844818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7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안전관리자</a:t>
                      </a:r>
                      <a:r>
                        <a:rPr lang="en-US" altLang="ko-KR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안전관리전문기관 위탁</a:t>
                      </a:r>
                      <a:r>
                        <a:rPr lang="en-US" altLang="ko-KR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1" kern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DE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46">
                <a:tc>
                  <a:txBody>
                    <a:bodyPr/>
                    <a:lstStyle/>
                    <a:p>
                      <a:pPr mar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공사금액 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50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억원 미만이므로 해당 없음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E0B2C92C-E675-63D5-4E57-25CA7DB84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216824"/>
              </p:ext>
            </p:extLst>
          </p:nvPr>
        </p:nvGraphicFramePr>
        <p:xfrm>
          <a:off x="347362" y="4990733"/>
          <a:ext cx="8448180" cy="53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07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보건관리자</a:t>
                      </a:r>
                      <a:r>
                        <a:rPr lang="en-US" altLang="ko-KR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보건관리전문기관 위탁</a:t>
                      </a:r>
                      <a:r>
                        <a:rPr lang="en-US" altLang="ko-KR" sz="1200" b="1" kern="120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1" kern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DE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1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공사금액 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800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억원 미만 및 상시 근로자 </a:t>
                      </a:r>
                      <a:r>
                        <a:rPr lang="en-US" altLang="ko-KR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600</a:t>
                      </a:r>
                      <a:r>
                        <a:rPr lang="ko-KR" altLang="en-US" sz="1100" kern="1200">
                          <a:solidFill>
                            <a:schemeClr val="dk1"/>
                          </a:solidFill>
                          <a:latin typeface="맑은 고딕" pitchFamily="50" charset="-127"/>
                          <a:ea typeface="+mn-ea"/>
                          <a:cs typeface="+mn-cs"/>
                        </a:rPr>
                        <a:t>명 미만이므로 해당 없음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직사각형 28">
            <a:extLst>
              <a:ext uri="{FF2B5EF4-FFF2-40B4-BE49-F238E27FC236}">
                <a16:creationId xmlns:a16="http://schemas.microsoft.com/office/drawing/2014/main" id="{06AB51A8-5824-F015-21C3-8BEE2C4518AA}"/>
              </a:ext>
            </a:extLst>
          </p:cNvPr>
          <p:cNvSpPr/>
          <p:nvPr/>
        </p:nvSpPr>
        <p:spPr>
          <a:xfrm>
            <a:off x="9648564" y="0"/>
            <a:ext cx="7920880" cy="37066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※ </a:t>
            </a:r>
            <a:r>
              <a:rPr kumimoji="1" lang="ko-KR" alt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관리감독자 업무</a:t>
            </a:r>
            <a:endParaRPr kumimoji="1"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47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3023828" y="-905"/>
            <a:ext cx="6120173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>
                <a:latin typeface="맑은 고딕"/>
                <a:ea typeface="맑은 고딕"/>
                <a:cs typeface="+mj-cs"/>
              </a:rPr>
              <a:t>2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안전보건조직 구성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F2052B1F-F279-E929-2692-B3F4242B6B4F}"/>
              </a:ext>
            </a:extLst>
          </p:cNvPr>
          <p:cNvSpPr txBox="1">
            <a:spLocks/>
          </p:cNvSpPr>
          <p:nvPr/>
        </p:nvSpPr>
        <p:spPr>
          <a:xfrm>
            <a:off x="347911" y="908720"/>
            <a:ext cx="5232201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▣ 안전환경보건 관리 책임자 업무분장 명시 및 역할</a:t>
            </a: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책임</a:t>
            </a:r>
            <a:r>
              <a:rPr lang="en-US" altLang="ko-KR" sz="1400" b="1" dirty="0"/>
              <a:t> </a:t>
            </a: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6CD8E825-EB2B-2446-59E7-FD0938E0CD93}"/>
              </a:ext>
            </a:extLst>
          </p:cNvPr>
          <p:cNvGraphicFramePr>
            <a:graphicFrameLocks noGrp="1"/>
          </p:cNvGraphicFramePr>
          <p:nvPr/>
        </p:nvGraphicFramePr>
        <p:xfrm>
          <a:off x="468306" y="1335012"/>
          <a:ext cx="8218492" cy="5190332"/>
        </p:xfrm>
        <a:graphic>
          <a:graphicData uri="http://schemas.openxmlformats.org/drawingml/2006/table">
            <a:tbl>
              <a:tblPr/>
              <a:tblGrid>
                <a:gridCol w="738239">
                  <a:extLst>
                    <a:ext uri="{9D8B030D-6E8A-4147-A177-3AD203B41FA5}">
                      <a16:colId xmlns:a16="http://schemas.microsoft.com/office/drawing/2014/main" val="707596703"/>
                    </a:ext>
                  </a:extLst>
                </a:gridCol>
                <a:gridCol w="738410">
                  <a:extLst>
                    <a:ext uri="{9D8B030D-6E8A-4147-A177-3AD203B41FA5}">
                      <a16:colId xmlns:a16="http://schemas.microsoft.com/office/drawing/2014/main" val="1533649456"/>
                    </a:ext>
                  </a:extLst>
                </a:gridCol>
                <a:gridCol w="704651">
                  <a:extLst>
                    <a:ext uri="{9D8B030D-6E8A-4147-A177-3AD203B41FA5}">
                      <a16:colId xmlns:a16="http://schemas.microsoft.com/office/drawing/2014/main" val="3008950101"/>
                    </a:ext>
                  </a:extLst>
                </a:gridCol>
                <a:gridCol w="6037192">
                  <a:extLst>
                    <a:ext uri="{9D8B030D-6E8A-4147-A177-3AD203B41FA5}">
                      <a16:colId xmlns:a16="http://schemas.microsoft.com/office/drawing/2014/main" val="208612276"/>
                    </a:ext>
                  </a:extLst>
                </a:gridCol>
              </a:tblGrid>
              <a:tr h="213208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-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-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직급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-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ko-KR" altLang="en-US" sz="700" kern="0" spc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-1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 무 내 용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한컴바탕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F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039594"/>
                  </a:ext>
                </a:extLst>
              </a:tr>
              <a:tr h="867796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000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대표이사</a:t>
                      </a:r>
                      <a:endParaRPr lang="en-US" altLang="ko-KR" sz="6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안전환경보건관리</a:t>
                      </a:r>
                      <a:endParaRPr lang="en-US" altLang="ko-KR" sz="6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책임자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대표이사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5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</a:rPr>
                        <a:t>-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905528"/>
                  </a:ext>
                </a:extLst>
              </a:tr>
              <a:tr h="638144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831826"/>
                  </a:ext>
                </a:extLst>
              </a:tr>
              <a:tr h="867796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598379"/>
                  </a:ext>
                </a:extLst>
              </a:tr>
              <a:tr h="752970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475377"/>
                  </a:ext>
                </a:extLst>
              </a:tr>
              <a:tr h="867796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547395"/>
                  </a:ext>
                </a:extLst>
              </a:tr>
              <a:tr h="982622"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50977" marR="50977" marT="25488" marB="25488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752818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D89344E3-425A-3080-24DE-A2FD0EE0424A}"/>
              </a:ext>
            </a:extLst>
          </p:cNvPr>
          <p:cNvSpPr/>
          <p:nvPr/>
        </p:nvSpPr>
        <p:spPr>
          <a:xfrm>
            <a:off x="2139320" y="3075526"/>
            <a:ext cx="5434952" cy="11427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당사 현황에 맞게 첨부 및 기재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5p or 6p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택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당사 기준 별도 자격요건 필요없을 경우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해당없음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”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으로 작성 후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6p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 요망</a:t>
            </a:r>
            <a:endParaRPr kumimoji="1"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6083473" y="-905"/>
            <a:ext cx="306052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sz="1400" b="1" dirty="0">
                <a:latin typeface="맑은 고딕"/>
                <a:ea typeface="맑은 고딕"/>
                <a:cs typeface="+mj-cs"/>
              </a:rPr>
              <a:t>보건관리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415A1377-2669-9FA6-E00E-53A06409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289243"/>
              </p:ext>
            </p:extLst>
          </p:nvPr>
        </p:nvGraphicFramePr>
        <p:xfrm>
          <a:off x="575556" y="1230892"/>
          <a:ext cx="8111243" cy="1982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4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503">
                  <a:extLst>
                    <a:ext uri="{9D8B030D-6E8A-4147-A177-3AD203B41FA5}">
                      <a16:colId xmlns:a16="http://schemas.microsoft.com/office/drawing/2014/main" val="3448069760"/>
                    </a:ext>
                  </a:extLst>
                </a:gridCol>
              </a:tblGrid>
              <a:tr h="4307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대분류</a:t>
                      </a:r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소분류</a:t>
                      </a:r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해당 여부</a:t>
                      </a:r>
                      <a:endParaRPr lang="ko-KR" altLang="en-US" sz="11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노출 인원</a:t>
                      </a:r>
                      <a:endParaRPr lang="ko-KR" altLang="en-US" sz="11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8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화학적 인자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유기화합물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(114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금속류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(24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산 및 알칼리류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(17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종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등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X</a:t>
                      </a: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78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물리적 인자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소음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시간가중평균 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80dB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이상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고열작업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X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75573"/>
                  </a:ext>
                </a:extLst>
              </a:tr>
              <a:tr h="3878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분 진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용접 흄</a:t>
                      </a:r>
                      <a:r>
                        <a:rPr lang="en-US" altLang="ko-KR" sz="900" b="0" u="none">
                          <a:solidFill>
                            <a:schemeClr val="tx1"/>
                          </a:solidFill>
                        </a:rPr>
                        <a:t>(Welding Fume) </a:t>
                      </a:r>
                      <a:r>
                        <a:rPr lang="ko-KR" altLang="en-US" sz="900" b="0" u="none">
                          <a:solidFill>
                            <a:schemeClr val="tx1"/>
                          </a:solidFill>
                        </a:rPr>
                        <a:t>등 </a:t>
                      </a:r>
                      <a:r>
                        <a:rPr lang="en-US" altLang="ko-KR" sz="900" b="0" u="none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ko-KR" altLang="en-US" sz="900" b="0" u="none">
                          <a:solidFill>
                            <a:schemeClr val="tx1"/>
                          </a:solidFill>
                        </a:rPr>
                        <a:t>종</a:t>
                      </a: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명</a:t>
                      </a:r>
                      <a:endParaRPr lang="en-US" altLang="ko-KR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용접사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배관사</a:t>
                      </a:r>
                      <a:r>
                        <a:rPr lang="en-US" altLang="ko-KR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214786"/>
                  </a:ext>
                </a:extLst>
              </a:tr>
              <a:tr h="38782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기 타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900" b="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고용노동부장관 지정 유해인자</a:t>
                      </a: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X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1210782"/>
                  </a:ext>
                </a:extLst>
              </a:tr>
            </a:tbl>
          </a:graphicData>
        </a:graphic>
      </p:graphicFrame>
      <p:sp>
        <p:nvSpPr>
          <p:cNvPr id="4" name="제목 1">
            <a:extLst>
              <a:ext uri="{FF2B5EF4-FFF2-40B4-BE49-F238E27FC236}">
                <a16:creationId xmlns:a16="http://schemas.microsoft.com/office/drawing/2014/main" id="{9AB420EF-5E26-F44E-9589-493CD4FD1A4D}"/>
              </a:ext>
            </a:extLst>
          </p:cNvPr>
          <p:cNvSpPr txBox="1">
            <a:spLocks/>
          </p:cNvSpPr>
          <p:nvPr/>
        </p:nvSpPr>
        <p:spPr>
          <a:xfrm>
            <a:off x="347911" y="857878"/>
            <a:ext cx="220786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맑은 고딕"/>
                <a:ea typeface="맑은 고딕"/>
                <a:cs typeface="+mj-cs"/>
              </a:rPr>
              <a:t>가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작업환경측정 대상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25ABD7B5-B46D-09B8-7772-CBEAB127D3EA}"/>
              </a:ext>
            </a:extLst>
          </p:cNvPr>
          <p:cNvSpPr txBox="1">
            <a:spLocks/>
          </p:cNvSpPr>
          <p:nvPr/>
        </p:nvSpPr>
        <p:spPr>
          <a:xfrm>
            <a:off x="4319972" y="857878"/>
            <a:ext cx="4366827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50" b="1">
                <a:latin typeface="맑은 고딕"/>
                <a:ea typeface="맑은 고딕"/>
                <a:cs typeface="+mj-cs"/>
              </a:rPr>
              <a:t>※ </a:t>
            </a:r>
            <a:r>
              <a:rPr lang="ko-KR" altLang="en-US" sz="1050" b="1">
                <a:latin typeface="맑은 고딕"/>
                <a:ea typeface="맑은 고딕"/>
                <a:cs typeface="+mj-cs"/>
              </a:rPr>
              <a:t>산업안전보건법 시행규칙</a:t>
            </a:r>
            <a:r>
              <a:rPr lang="en-US" altLang="ko-KR" sz="1050" b="1">
                <a:latin typeface="맑은 고딕"/>
                <a:ea typeface="맑은 고딕"/>
                <a:cs typeface="+mj-cs"/>
              </a:rPr>
              <a:t>[</a:t>
            </a:r>
            <a:r>
              <a:rPr lang="ko-KR" altLang="en-US" sz="1050" b="1">
                <a:latin typeface="맑은 고딕"/>
                <a:ea typeface="맑은 고딕"/>
                <a:cs typeface="+mj-cs"/>
              </a:rPr>
              <a:t>별표 </a:t>
            </a:r>
            <a:r>
              <a:rPr lang="en-US" altLang="ko-KR" sz="1050" b="1">
                <a:latin typeface="맑은 고딕"/>
                <a:ea typeface="맑은 고딕"/>
                <a:cs typeface="+mj-cs"/>
              </a:rPr>
              <a:t>21] ‘</a:t>
            </a:r>
            <a:r>
              <a:rPr lang="ko-KR" altLang="en-US" sz="1050" b="1">
                <a:latin typeface="맑은 고딕"/>
                <a:ea typeface="맑은 고딕"/>
                <a:cs typeface="+mj-cs"/>
              </a:rPr>
              <a:t>작업환경측정 대상 유해인자</a:t>
            </a:r>
            <a:r>
              <a:rPr lang="en-US" altLang="ko-KR" sz="1050" b="1">
                <a:latin typeface="맑은 고딕"/>
                <a:ea typeface="맑은 고딕"/>
                <a:cs typeface="+mj-cs"/>
              </a:rPr>
              <a:t>‘ </a:t>
            </a:r>
            <a:r>
              <a:rPr lang="ko-KR" altLang="en-US" sz="1050" b="1">
                <a:latin typeface="맑은 고딕"/>
                <a:ea typeface="맑은 고딕"/>
                <a:cs typeface="+mj-cs"/>
              </a:rPr>
              <a:t>의거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FCD5DFDA-515D-CF86-94DB-DACD2134AB9A}"/>
              </a:ext>
            </a:extLst>
          </p:cNvPr>
          <p:cNvSpPr txBox="1">
            <a:spLocks/>
          </p:cNvSpPr>
          <p:nvPr/>
        </p:nvSpPr>
        <p:spPr>
          <a:xfrm>
            <a:off x="347911" y="3395084"/>
            <a:ext cx="220786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>
                <a:latin typeface="맑은 고딕"/>
                <a:ea typeface="맑은 고딕"/>
                <a:cs typeface="+mj-cs"/>
              </a:rPr>
              <a:t>나</a:t>
            </a:r>
            <a:r>
              <a:rPr lang="en-US" altLang="ko-KR" sz="1400" b="1">
                <a:latin typeface="맑은 고딕"/>
                <a:ea typeface="맑은 고딕"/>
                <a:cs typeface="+mj-cs"/>
              </a:rPr>
              <a:t>.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근로자 건강진단 대상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EBA642EE-0C3A-442B-B4A9-40F0DE06FD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097887"/>
              </p:ext>
            </p:extLst>
          </p:nvPr>
        </p:nvGraphicFramePr>
        <p:xfrm>
          <a:off x="575556" y="3765901"/>
          <a:ext cx="8111248" cy="259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">
                  <a:extLst>
                    <a:ext uri="{9D8B030D-6E8A-4147-A177-3AD203B41FA5}">
                      <a16:colId xmlns:a16="http://schemas.microsoft.com/office/drawing/2014/main" val="2112190651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4150356593"/>
                    </a:ext>
                  </a:extLst>
                </a:gridCol>
                <a:gridCol w="1514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755">
                  <a:extLst>
                    <a:ext uri="{9D8B030D-6E8A-4147-A177-3AD203B41FA5}">
                      <a16:colId xmlns:a16="http://schemas.microsoft.com/office/drawing/2014/main" val="3604196791"/>
                    </a:ext>
                  </a:extLst>
                </a:gridCol>
                <a:gridCol w="1514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755">
                  <a:extLst>
                    <a:ext uri="{9D8B030D-6E8A-4147-A177-3AD203B41FA5}">
                      <a16:colId xmlns:a16="http://schemas.microsoft.com/office/drawing/2014/main" val="3448069760"/>
                    </a:ext>
                  </a:extLst>
                </a:gridCol>
              </a:tblGrid>
              <a:tr h="28458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명단</a:t>
                      </a:r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배치 전 건강진단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특수 건강진단</a:t>
                      </a:r>
                      <a:endParaRPr lang="en-US" altLang="ko-KR" sz="1100" b="1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일반 건강진단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spc="-30" baseline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spc="-30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207"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대표이사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홍길동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defTabSz="914400" rtl="0" eaLnBrk="1" latinLnBrk="1" hangingPunct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207"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시공관리자</a:t>
                      </a:r>
                      <a:endParaRPr lang="en-US" altLang="ko-KR" sz="10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en-US" altLang="ko-KR" sz="10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en-US" altLang="ko-KR" sz="10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75573"/>
                  </a:ext>
                </a:extLst>
              </a:tr>
              <a:tr h="256207">
                <a:tc rowSpan="7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작업자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현장소장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214786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용접사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4744875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배관사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39781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배관팀원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319767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배관팀원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082180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토목팀원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4444596"/>
                  </a:ext>
                </a:extLst>
              </a:tr>
              <a:tr h="256207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0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토목팀원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900" b="0" u="non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900" b="1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O</a:t>
                      </a:r>
                      <a:endParaRPr lang="ko-KR" altLang="en-US" sz="9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latinLnBrk="1"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ko-KR" altLang="en-US" sz="9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052932"/>
                  </a:ext>
                </a:extLst>
              </a:tr>
            </a:tbl>
          </a:graphicData>
        </a:graphic>
      </p:graphicFrame>
      <p:sp>
        <p:nvSpPr>
          <p:cNvPr id="13" name="제목 1">
            <a:extLst>
              <a:ext uri="{FF2B5EF4-FFF2-40B4-BE49-F238E27FC236}">
                <a16:creationId xmlns:a16="http://schemas.microsoft.com/office/drawing/2014/main" id="{69197639-8A74-184B-F02A-EF07B460A829}"/>
              </a:ext>
            </a:extLst>
          </p:cNvPr>
          <p:cNvSpPr txBox="1">
            <a:spLocks/>
          </p:cNvSpPr>
          <p:nvPr/>
        </p:nvSpPr>
        <p:spPr>
          <a:xfrm>
            <a:off x="4319972" y="3405861"/>
            <a:ext cx="4366827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>
                <a:latin typeface="맑은 고딕"/>
                <a:ea typeface="맑은 고딕"/>
                <a:cs typeface="+mj-cs"/>
              </a:rPr>
              <a:t>※ </a:t>
            </a:r>
            <a:r>
              <a:rPr lang="ko-KR" altLang="en-US" sz="1000" b="1">
                <a:latin typeface="맑은 고딕"/>
                <a:ea typeface="맑은 고딕"/>
                <a:cs typeface="+mj-cs"/>
              </a:rPr>
              <a:t>산업안전보건법 제</a:t>
            </a:r>
            <a:r>
              <a:rPr lang="en-US" altLang="ko-KR" sz="1000" b="1">
                <a:latin typeface="맑은 고딕"/>
                <a:ea typeface="맑은 고딕"/>
                <a:cs typeface="+mj-cs"/>
              </a:rPr>
              <a:t>129</a:t>
            </a:r>
            <a:r>
              <a:rPr lang="ko-KR" altLang="en-US" sz="1000" b="1">
                <a:latin typeface="맑은 고딕"/>
                <a:ea typeface="맑은 고딕"/>
                <a:cs typeface="+mj-cs"/>
              </a:rPr>
              <a:t>조 및 제</a:t>
            </a:r>
            <a:r>
              <a:rPr lang="en-US" altLang="ko-KR" sz="1000" b="1">
                <a:latin typeface="맑은 고딕"/>
                <a:ea typeface="맑은 고딕"/>
                <a:cs typeface="+mj-cs"/>
              </a:rPr>
              <a:t>130</a:t>
            </a:r>
            <a:r>
              <a:rPr lang="ko-KR" altLang="en-US" sz="1000" b="1">
                <a:latin typeface="맑은 고딕"/>
                <a:ea typeface="맑은 고딕"/>
                <a:cs typeface="+mj-cs"/>
              </a:rPr>
              <a:t>조 의거</a:t>
            </a:r>
            <a:endParaRPr kumimoji="0" lang="ko-KR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1C90B25-E948-A292-908D-F61BF75D7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548" y="0"/>
            <a:ext cx="7522654" cy="6356351"/>
          </a:xfrm>
          <a:prstGeom prst="rect">
            <a:avLst/>
          </a:prstGeom>
        </p:spPr>
      </p:pic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E2940A66-6542-4038-7EE3-B7A9D24A9F12}"/>
              </a:ext>
            </a:extLst>
          </p:cNvPr>
          <p:cNvSpPr/>
          <p:nvPr/>
        </p:nvSpPr>
        <p:spPr>
          <a:xfrm>
            <a:off x="9486723" y="0"/>
            <a:ext cx="7540479" cy="6356350"/>
          </a:xfrm>
          <a:custGeom>
            <a:avLst/>
            <a:gdLst>
              <a:gd name="connsiteX0" fmla="*/ 161841 w 7540479"/>
              <a:gd name="connsiteY0" fmla="*/ 2896292 h 6356350"/>
              <a:gd name="connsiteX1" fmla="*/ 161841 w 7540479"/>
              <a:gd name="connsiteY1" fmla="*/ 4689140 h 6356350"/>
              <a:gd name="connsiteX2" fmla="*/ 7398645 w 7540479"/>
              <a:gd name="connsiteY2" fmla="*/ 4689140 h 6356350"/>
              <a:gd name="connsiteX3" fmla="*/ 7398645 w 7540479"/>
              <a:gd name="connsiteY3" fmla="*/ 2896292 h 6356350"/>
              <a:gd name="connsiteX4" fmla="*/ 0 w 7540479"/>
              <a:gd name="connsiteY4" fmla="*/ 0 h 6356350"/>
              <a:gd name="connsiteX5" fmla="*/ 7540479 w 7540479"/>
              <a:gd name="connsiteY5" fmla="*/ 0 h 6356350"/>
              <a:gd name="connsiteX6" fmla="*/ 7540479 w 7540479"/>
              <a:gd name="connsiteY6" fmla="*/ 6356350 h 6356350"/>
              <a:gd name="connsiteX7" fmla="*/ 0 w 7540479"/>
              <a:gd name="connsiteY7" fmla="*/ 6356350 h 635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40479" h="6356350">
                <a:moveTo>
                  <a:pt x="161841" y="2896292"/>
                </a:moveTo>
                <a:lnTo>
                  <a:pt x="161841" y="4689140"/>
                </a:lnTo>
                <a:lnTo>
                  <a:pt x="7398645" y="4689140"/>
                </a:lnTo>
                <a:lnTo>
                  <a:pt x="7398645" y="2896292"/>
                </a:lnTo>
                <a:close/>
                <a:moveTo>
                  <a:pt x="0" y="0"/>
                </a:moveTo>
                <a:lnTo>
                  <a:pt x="7540479" y="0"/>
                </a:lnTo>
                <a:lnTo>
                  <a:pt x="7540479" y="6356350"/>
                </a:lnTo>
                <a:lnTo>
                  <a:pt x="0" y="6356350"/>
                </a:lnTo>
                <a:close/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ctr" latinLnBrk="1"/>
            <a:endParaRPr lang="ko-KR" altLang="en-US" sz="1200" b="1">
              <a:solidFill>
                <a:schemeClr val="tx1"/>
              </a:solidFill>
              <a:latin typeface="+mj-ea"/>
              <a:ea typeface="+mj-ea"/>
              <a:cs typeface="Meiryo" pitchFamily="34" charset="-128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CF5B675-A84D-19F6-4B5A-133A213AC4C4}"/>
              </a:ext>
            </a:extLst>
          </p:cNvPr>
          <p:cNvSpPr/>
          <p:nvPr/>
        </p:nvSpPr>
        <p:spPr>
          <a:xfrm>
            <a:off x="2663788" y="2824005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7p or 8p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택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사진이나 증빙서류 있을 경우 첨부 요망</a:t>
            </a:r>
          </a:p>
        </p:txBody>
      </p:sp>
    </p:spTree>
    <p:extLst>
      <p:ext uri="{BB962C8B-B14F-4D97-AF65-F5344CB8AC3E}">
        <p14:creationId xmlns:p14="http://schemas.microsoft.com/office/powerpoint/2010/main" val="3275573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2773003" cy="549275"/>
          </a:xfrm>
        </p:spPr>
        <p:txBody>
          <a:bodyPr>
            <a:normAutofit/>
          </a:bodyPr>
          <a:lstStyle/>
          <a:p>
            <a:pPr lvl="4" algn="l" rtl="0" latinLnBrk="1">
              <a:spcBef>
                <a:spcPct val="0"/>
              </a:spcBef>
            </a:pPr>
            <a:r>
              <a:rPr lang="en-US" altLang="ko-KR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Ⅰ. SHE </a:t>
            </a:r>
            <a:r>
              <a:rPr lang="ko-KR" altLang="en-US" b="1" kern="1200" dirty="0">
                <a:solidFill>
                  <a:schemeClr val="tx1"/>
                </a:solidFill>
                <a:latin typeface="맑은 고딕"/>
                <a:ea typeface="맑은 고딕"/>
                <a:cs typeface="+mj-cs"/>
              </a:rPr>
              <a:t>체계</a:t>
            </a:r>
            <a:endParaRPr lang="ko-KR" altLang="en-US" b="1" kern="12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F0E4235-352E-34F8-827F-44B797F924BA}"/>
              </a:ext>
            </a:extLst>
          </p:cNvPr>
          <p:cNvSpPr txBox="1">
            <a:spLocks/>
          </p:cNvSpPr>
          <p:nvPr/>
        </p:nvSpPr>
        <p:spPr>
          <a:xfrm>
            <a:off x="3707904" y="-905"/>
            <a:ext cx="5436097" cy="549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4" indent="0" algn="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sz="1400" b="1">
                <a:latin typeface="맑은 고딕"/>
                <a:ea typeface="맑은 고딕"/>
                <a:cs typeface="+mj-cs"/>
              </a:rPr>
              <a:t>보건관리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AA03858-03B1-5697-EC1E-0ABDE9A6FB5E}"/>
              </a:ext>
            </a:extLst>
          </p:cNvPr>
          <p:cNvGraphicFramePr>
            <a:graphicFrameLocks noGrp="1"/>
          </p:cNvGraphicFramePr>
          <p:nvPr/>
        </p:nvGraphicFramePr>
        <p:xfrm>
          <a:off x="644202" y="1190930"/>
          <a:ext cx="7855595" cy="35966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43137">
                  <a:extLst>
                    <a:ext uri="{9D8B030D-6E8A-4147-A177-3AD203B41FA5}">
                      <a16:colId xmlns:a16="http://schemas.microsoft.com/office/drawing/2014/main" val="3169183403"/>
                    </a:ext>
                  </a:extLst>
                </a:gridCol>
                <a:gridCol w="1257102">
                  <a:extLst>
                    <a:ext uri="{9D8B030D-6E8A-4147-A177-3AD203B41FA5}">
                      <a16:colId xmlns:a16="http://schemas.microsoft.com/office/drawing/2014/main" val="4105583107"/>
                    </a:ext>
                  </a:extLst>
                </a:gridCol>
                <a:gridCol w="1131969">
                  <a:extLst>
                    <a:ext uri="{9D8B030D-6E8A-4147-A177-3AD203B41FA5}">
                      <a16:colId xmlns:a16="http://schemas.microsoft.com/office/drawing/2014/main" val="481716153"/>
                    </a:ext>
                  </a:extLst>
                </a:gridCol>
                <a:gridCol w="1772965">
                  <a:extLst>
                    <a:ext uri="{9D8B030D-6E8A-4147-A177-3AD203B41FA5}">
                      <a16:colId xmlns:a16="http://schemas.microsoft.com/office/drawing/2014/main" val="2681967517"/>
                    </a:ext>
                  </a:extLst>
                </a:gridCol>
                <a:gridCol w="2194823">
                  <a:extLst>
                    <a:ext uri="{9D8B030D-6E8A-4147-A177-3AD203B41FA5}">
                      <a16:colId xmlns:a16="http://schemas.microsoft.com/office/drawing/2014/main" val="4228108206"/>
                    </a:ext>
                  </a:extLst>
                </a:gridCol>
                <a:gridCol w="955599">
                  <a:extLst>
                    <a:ext uri="{9D8B030D-6E8A-4147-A177-3AD203B41FA5}">
                      <a16:colId xmlns:a16="http://schemas.microsoft.com/office/drawing/2014/main" val="753556231"/>
                    </a:ext>
                  </a:extLst>
                </a:gridCol>
              </a:tblGrid>
              <a:tr h="268504"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명단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일반 건강진단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개인보호구 지급 유</a:t>
                      </a:r>
                      <a:r>
                        <a:rPr lang="en-US" altLang="ko-KR" sz="1400" dirty="0"/>
                        <a:t>/</a:t>
                      </a:r>
                      <a:r>
                        <a:rPr lang="ko-KR" altLang="en-US" sz="1400" dirty="0"/>
                        <a:t>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비고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80680"/>
                  </a:ext>
                </a:extLst>
              </a:tr>
              <a:tr h="322205"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대표이사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509797"/>
                  </a:ext>
                </a:extLst>
              </a:tr>
              <a:tr h="322205"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시공관리자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418663"/>
                  </a:ext>
                </a:extLst>
              </a:tr>
              <a:tr h="322205">
                <a:tc rowSpan="7">
                  <a:txBody>
                    <a:bodyPr/>
                    <a:lstStyle/>
                    <a:p>
                      <a:pPr latinLnBrk="1"/>
                      <a:endParaRPr lang="en-US" altLang="ko-KR" sz="1400" dirty="0"/>
                    </a:p>
                    <a:p>
                      <a:pPr latinLnBrk="1"/>
                      <a:r>
                        <a:rPr lang="en-US" altLang="ko-KR" sz="1400" dirty="0"/>
                        <a:t> </a:t>
                      </a:r>
                      <a:r>
                        <a:rPr lang="ko-KR" altLang="en-US" sz="1400" dirty="0"/>
                        <a:t>작</a:t>
                      </a:r>
                      <a:endParaRPr lang="en-US" altLang="ko-KR" sz="1400" dirty="0"/>
                    </a:p>
                    <a:p>
                      <a:pPr latinLnBrk="1"/>
                      <a:r>
                        <a:rPr lang="ko-KR" altLang="en-US" sz="1400" dirty="0"/>
                        <a:t> 업</a:t>
                      </a:r>
                      <a:endParaRPr lang="en-US" altLang="ko-KR" sz="1400" dirty="0"/>
                    </a:p>
                    <a:p>
                      <a:pPr latinLnBrk="1"/>
                      <a:r>
                        <a:rPr lang="ko-KR" altLang="en-US" sz="1400" dirty="0"/>
                        <a:t> 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토목소장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263057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434387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287206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7379723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677988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539858"/>
                  </a:ext>
                </a:extLst>
              </a:tr>
              <a:tr h="3222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/>
                        <a:t>팀원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06268"/>
                  </a:ext>
                </a:extLst>
              </a:tr>
            </a:tbl>
          </a:graphicData>
        </a:graphic>
      </p:graphicFrame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2F14A7C-E8FA-B5BB-56E3-089E9B61ED4B}"/>
              </a:ext>
            </a:extLst>
          </p:cNvPr>
          <p:cNvSpPr txBox="1">
            <a:spLocks/>
          </p:cNvSpPr>
          <p:nvPr/>
        </p:nvSpPr>
        <p:spPr>
          <a:xfrm>
            <a:off x="-78582" y="800708"/>
            <a:ext cx="9184481" cy="32403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</a:t>
            </a:r>
            <a:r>
              <a:rPr lang="ko-KR" altLang="en-US" sz="1500" b="1" dirty="0">
                <a:latin typeface="맑은 고딕"/>
                <a:ea typeface="맑은 고딕"/>
              </a:rPr>
              <a:t>근로자 건강진단 대상 및 개인보호구 지급 관리 대장</a:t>
            </a:r>
            <a:endParaRPr lang="en-US" altLang="ko-KR" sz="15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935AD3-682C-74A2-5BC1-658D5A63CAA9}"/>
              </a:ext>
            </a:extLst>
          </p:cNvPr>
          <p:cNvSpPr txBox="1"/>
          <p:nvPr/>
        </p:nvSpPr>
        <p:spPr>
          <a:xfrm>
            <a:off x="5632448" y="4787570"/>
            <a:ext cx="2873337" cy="2616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altLang="ko-KR" sz="1100" b="1" dirty="0">
                <a:latin typeface="+mn-ea"/>
              </a:rPr>
              <a:t>※ </a:t>
            </a:r>
            <a:r>
              <a:rPr lang="ko-KR" altLang="en-US" sz="1100" b="1" dirty="0">
                <a:latin typeface="+mn-ea"/>
              </a:rPr>
              <a:t>산업안전보건법 제</a:t>
            </a:r>
            <a:r>
              <a:rPr lang="en-US" altLang="ko-KR" sz="1100" b="1" dirty="0">
                <a:latin typeface="+mn-ea"/>
              </a:rPr>
              <a:t>129</a:t>
            </a:r>
            <a:r>
              <a:rPr lang="ko-KR" altLang="en-US" sz="1100" b="1" dirty="0">
                <a:latin typeface="+mn-ea"/>
              </a:rPr>
              <a:t>조 및 </a:t>
            </a:r>
            <a:r>
              <a:rPr lang="en-US" altLang="ko-KR" sz="1100" b="1" dirty="0">
                <a:latin typeface="+mn-ea"/>
              </a:rPr>
              <a:t>130</a:t>
            </a:r>
            <a:r>
              <a:rPr lang="ko-KR" altLang="en-US" sz="1100" b="1" dirty="0">
                <a:latin typeface="+mn-ea"/>
              </a:rPr>
              <a:t>조 참조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B5F64A0-76A7-568D-82D1-4394D15463B7}"/>
              </a:ext>
            </a:extLst>
          </p:cNvPr>
          <p:cNvSpPr/>
          <p:nvPr/>
        </p:nvSpPr>
        <p:spPr>
          <a:xfrm>
            <a:off x="2663788" y="2824005"/>
            <a:ext cx="3816424" cy="720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7p or 8p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택 </a:t>
            </a:r>
            <a:r>
              <a:rPr kumimoji="1" lang="en-US" altLang="ko-KR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작성</a:t>
            </a:r>
            <a:endParaRPr kumimoji="1" lang="en-US" altLang="ko-KR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사진이나 증빙서류 있을 경우 첨부 요망</a:t>
            </a:r>
          </a:p>
        </p:txBody>
      </p:sp>
    </p:spTree>
    <p:extLst>
      <p:ext uri="{BB962C8B-B14F-4D97-AF65-F5344CB8AC3E}">
        <p14:creationId xmlns:p14="http://schemas.microsoft.com/office/powerpoint/2010/main" val="7047280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5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25108</TotalTime>
  <Words>4050</Words>
  <Application>Microsoft Office PowerPoint</Application>
  <PresentationFormat>화면 슬라이드 쇼(4:3)</PresentationFormat>
  <Paragraphs>1022</Paragraphs>
  <Slides>30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42" baseType="lpstr">
      <vt:lpstr>Arial Unicode MS</vt:lpstr>
      <vt:lpstr>HY신명조</vt:lpstr>
      <vt:lpstr>HY헤드라인M</vt:lpstr>
      <vt:lpstr>굴림</vt:lpstr>
      <vt:lpstr>굴림체</vt:lpstr>
      <vt:lpstr>맑은 고딕</vt:lpstr>
      <vt:lpstr>한컴바탕</vt:lpstr>
      <vt:lpstr>Arial</vt:lpstr>
      <vt:lpstr>Cambria Math</vt:lpstr>
      <vt:lpstr>Trebuchet MS</vt:lpstr>
      <vt:lpstr>Wingdings</vt:lpstr>
      <vt:lpstr>Office 테마</vt:lpstr>
      <vt:lpstr>PowerPoint 프레젠테이션</vt:lpstr>
      <vt:lpstr>PowerPoint 프레젠테이션</vt:lpstr>
      <vt:lpstr>Ⅰ. SHE 체계</vt:lpstr>
      <vt:lpstr>Ⅰ. SHE 체계</vt:lpstr>
      <vt:lpstr>Ⅰ. SHE 체계</vt:lpstr>
      <vt:lpstr>Ⅰ. SHE 체계</vt:lpstr>
      <vt:lpstr>Ⅰ. SHE 체계</vt:lpstr>
      <vt:lpstr>Ⅰ. SHE 체계</vt:lpstr>
      <vt:lpstr>Ⅰ. SHE 체계</vt:lpstr>
      <vt:lpstr>Ⅰ. SHE 체계</vt:lpstr>
      <vt:lpstr>Ⅰ. SHE 체계</vt:lpstr>
      <vt:lpstr>[별첨] 위험성평가 </vt:lpstr>
      <vt:lpstr>Ⅰ. SHE 체계</vt:lpstr>
      <vt:lpstr>Ⅰ. SHE 체계</vt:lpstr>
      <vt:lpstr>Ⅰ. SHE 체계</vt:lpstr>
      <vt:lpstr>Ⅰ. SHE 체계</vt:lpstr>
      <vt:lpstr>Ⅰ. SHE 체계</vt:lpstr>
      <vt:lpstr>[별첨] 위험성평가 위험도 결정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Ⅱ. SHE 확보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B1651</dc:creator>
  <cp:lastModifiedBy>신동규(Dong Gyu Shin)/경영지원팀/강원도시가스</cp:lastModifiedBy>
  <cp:revision>416</cp:revision>
  <cp:lastPrinted>2023-05-23T07:55:00Z</cp:lastPrinted>
  <dcterms:created xsi:type="dcterms:W3CDTF">2015-04-08T04:26:49Z</dcterms:created>
  <dcterms:modified xsi:type="dcterms:W3CDTF">2024-03-18T07:06:27Z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af75817b-f191-4ea0-91cb-f6b042f90394_Enabled">
    <vt:lpwstr>true</vt:lpwstr>
  </property>
  <property fmtid="{D5CDD505-2E9C-101B-9397-08002B2CF9AE}" pid="4" name="MSIP_Label_af75817b-f191-4ea0-91cb-f6b042f90394_SetDate">
    <vt:lpwstr>2023-05-16T00:59:54Z</vt:lpwstr>
  </property>
  <property fmtid="{D5CDD505-2E9C-101B-9397-08002B2CF9AE}" pid="5" name="MSIP_Label_af75817b-f191-4ea0-91cb-f6b042f90394_Method">
    <vt:lpwstr>Standard</vt:lpwstr>
  </property>
  <property fmtid="{D5CDD505-2E9C-101B-9397-08002B2CF9AE}" pid="6" name="MSIP_Label_af75817b-f191-4ea0-91cb-f6b042f90394_Name">
    <vt:lpwstr>Internal</vt:lpwstr>
  </property>
  <property fmtid="{D5CDD505-2E9C-101B-9397-08002B2CF9AE}" pid="7" name="MSIP_Label_af75817b-f191-4ea0-91cb-f6b042f90394_SiteId">
    <vt:lpwstr>815a09ae-06d8-4115-9a0e-6ea71d6976ad</vt:lpwstr>
  </property>
  <property fmtid="{D5CDD505-2E9C-101B-9397-08002B2CF9AE}" pid="8" name="MSIP_Label_af75817b-f191-4ea0-91cb-f6b042f90394_ActionId">
    <vt:lpwstr>8c2a77c6-facd-4041-996a-2b19db0ea3bc</vt:lpwstr>
  </property>
  <property fmtid="{D5CDD505-2E9C-101B-9397-08002B2CF9AE}" pid="9" name="MSIP_Label_af75817b-f191-4ea0-91cb-f6b042f90394_ContentBits">
    <vt:lpwstr>0</vt:lpwstr>
  </property>
</Properties>
</file>